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4" r:id="rId6"/>
    <p:sldId id="266" r:id="rId7"/>
    <p:sldId id="267" r:id="rId8"/>
    <p:sldId id="258" r:id="rId9"/>
    <p:sldId id="259" r:id="rId10"/>
    <p:sldId id="263" r:id="rId11"/>
    <p:sldId id="260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00FF"/>
    <a:srgbClr val="D02306"/>
    <a:srgbClr val="7CBF33"/>
    <a:srgbClr val="9A97A7"/>
    <a:srgbClr val="87758F"/>
    <a:srgbClr val="869161"/>
    <a:srgbClr val="00B082"/>
    <a:srgbClr val="F69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878A-5257-404F-83EA-511BE28F5BE9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9B3-5344-4A23-8C71-2950A9E3C0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9451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ЦВЕТ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0522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Цветовой круг. Родственные и контрастные цвета. Сочетание цветов. Передача настроения.</a:t>
            </a:r>
            <a:endParaRPr lang="ru-RU" sz="2800" dirty="0"/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643998" cy="6429420"/>
          </a:xfrm>
          <a:prstGeom prst="frame">
            <a:avLst>
              <a:gd name="adj1" fmla="val 4599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ДИАЛОГА\Урок 4. Рисование. Цветовой контраст\3816805_koloris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56" y="1820878"/>
            <a:ext cx="8890000" cy="38227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Психология цвета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Сочетание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</a:t>
            </a:r>
            <a:r>
              <a:rPr lang="ru-RU" dirty="0" smtClean="0"/>
              <a:t> - со всеми. </a:t>
            </a:r>
            <a:br>
              <a:rPr lang="ru-RU" dirty="0" smtClean="0"/>
            </a:br>
            <a:r>
              <a:rPr lang="ru-RU" b="1" dirty="0" smtClean="0">
                <a:solidFill>
                  <a:srgbClr val="F69292"/>
                </a:solidFill>
              </a:rPr>
              <a:t>Розовый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- с белым и нежно-голубым, промежуточный между красным и белым тонами.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- с желтым, белым, бурым, синим и черным. Необходимо избегать совмещения красного цвета с фиолетовым и лиловым. </a:t>
            </a:r>
            <a:br>
              <a:rPr lang="ru-RU" dirty="0" smtClean="0"/>
            </a:br>
            <a:r>
              <a:rPr lang="ru-RU" b="1" dirty="0" smtClean="0">
                <a:solidFill>
                  <a:srgbClr val="FFC000"/>
                </a:solidFill>
              </a:rPr>
              <a:t>Оранжевый</a:t>
            </a:r>
            <a:r>
              <a:rPr lang="ru-RU" dirty="0" smtClean="0"/>
              <a:t> - с голубым, синим, лиловым, фиолетовым и белым тонами. Является промежуточным между красным и желтым тонами. </a:t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Желтый</a:t>
            </a:r>
            <a:r>
              <a:rPr lang="ru-RU" b="1" dirty="0" smtClean="0"/>
              <a:t> </a:t>
            </a:r>
            <a:r>
              <a:rPr lang="ru-RU" dirty="0" smtClean="0"/>
              <a:t>- с синим, фиолетовым, лиловым. Желтый цвет без отделки или дополнения к нему малопривлекателен. К оранжевому и желтому цветам очень подходит контрастный черный цвет. </a:t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Коричневый</a:t>
            </a:r>
            <a:r>
              <a:rPr lang="ru-RU" dirty="0" smtClean="0"/>
              <a:t> - с небесным, кремовым, желтым, розовым, оранжевым, зеленым и бежевым.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Сочетание цветов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62500" lnSpcReduction="20000"/>
          </a:bodyPr>
          <a:lstStyle/>
          <a:p>
            <a:pPr indent="17463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Зеленый</a:t>
            </a:r>
            <a:r>
              <a:rPr lang="ru-RU" dirty="0" smtClean="0"/>
              <a:t> - с коричневым, оранжевым, салатным, желтым и белым цветами и только светлая зелень - с серым и черным тонами. Он является промежуточным между холодными и теплыми тонами. </a:t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Синий</a:t>
            </a:r>
            <a:r>
              <a:rPr lang="ru-RU" dirty="0" smtClean="0"/>
              <a:t> цвет бывает светлых и темных тонов.</a:t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Светло-синий</a:t>
            </a:r>
            <a:r>
              <a:rPr lang="ru-RU" dirty="0" smtClean="0"/>
              <a:t> - с белым, желтым, оранжевым, розовыми цветами, является промежуточным между красным и синим.</a:t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Темно-синий</a:t>
            </a:r>
            <a:r>
              <a:rPr lang="ru-RU" dirty="0" smtClean="0"/>
              <a:t> - со светло-синим (голубым), белы, серым, красным и желтым.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Фиолетовый</a:t>
            </a:r>
            <a:r>
              <a:rPr lang="ru-RU" dirty="0" smtClean="0"/>
              <a:t> - с белым, желтым, оранжевым, розовым цветами, является промежуточным между красным и синим.</a:t>
            </a:r>
            <a:br>
              <a:rPr lang="ru-RU" dirty="0" smtClean="0"/>
            </a:br>
            <a:r>
              <a:rPr lang="ru-RU" dirty="0" smtClean="0"/>
              <a:t>Светлые тона фиолетового цвета называются лиловыми. Сочетаются они с желтым, оранжевым, серым и белым цветами.</a:t>
            </a:r>
            <a:br>
              <a:rPr lang="ru-RU" dirty="0" smtClean="0"/>
            </a:br>
            <a:r>
              <a:rPr lang="ru-RU" b="1" dirty="0" smtClean="0"/>
              <a:t>Черный</a:t>
            </a:r>
            <a:r>
              <a:rPr lang="ru-RU" dirty="0" smtClean="0"/>
              <a:t>, белый и серый используются как отделка. Неплохо выглядит черный цвет в соседстве с оранжевым, желтым, розовым, красным, сиреневым и салатным тонами.</a:t>
            </a:r>
          </a:p>
          <a:p>
            <a:pPr>
              <a:spcAft>
                <a:spcPts val="60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ля ДИАЛОГА\Урок 4. Рисование. Цветовой контраст\0_300b_aab5b3b2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551803" cy="509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ля ДИАЛОГА\Урок 4. Рисование. Цветовой контраст\ДЛЯ ГФ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62941" cy="371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ля ДИАЛОГА\Урок 4. Рисование. Цветовой контрас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362704" cy="502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ля ДИАЛОГА\Урок 4. Рисование. Цветовой контраст\267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6" y="928670"/>
            <a:ext cx="7300934" cy="486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Для ДИАЛОГА\Урок 4. Рисование. Цветовой контраст\333828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712221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Для ДИАЛОГА\Урок 4. Рисование. Цветовой контраст\color_contrast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572296" cy="545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Для ДИАЛОГА\Урок 4. Рисование. Цветовой контраст\kd_1_01_01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28" y="1017548"/>
            <a:ext cx="8550514" cy="448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Цветовой круг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500726" cy="54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6715172" cy="66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2856694" y="3429000"/>
            <a:ext cx="32861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3299231" y="3344447"/>
            <a:ext cx="205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Контрастные цвета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6429388" y="857232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929454" y="1428736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478083">
            <a:off x="6858428" y="847388"/>
            <a:ext cx="207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Родственные цвета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\1008947_4605335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8667" y="-94793"/>
            <a:ext cx="9262667" cy="69527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Характеристики цвета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Яркость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(светлота)</a:t>
            </a:r>
            <a:r>
              <a:rPr lang="ru-RU" sz="2800" dirty="0">
                <a:solidFill>
                  <a:prstClr val="black"/>
                </a:solidFill>
              </a:rPr>
              <a:t> – </a:t>
            </a:r>
            <a:r>
              <a:rPr lang="ru-RU" sz="2800" dirty="0" smtClean="0">
                <a:solidFill>
                  <a:prstClr val="black"/>
                </a:solidFill>
              </a:rPr>
              <a:t>положение цвета на шкале от белого до чёрного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Насыщенность </a:t>
            </a:r>
            <a:r>
              <a:rPr lang="ru-RU" sz="2800" dirty="0"/>
              <a:t>– степень удалённости цвета от серого той же </a:t>
            </a:r>
            <a:r>
              <a:rPr lang="ru-RU" sz="2800" dirty="0" smtClean="0"/>
              <a:t>светлоты </a:t>
            </a:r>
            <a:endParaRPr lang="ru-RU" sz="2800" dirty="0"/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Цвет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(оттенок) </a:t>
            </a:r>
            <a:r>
              <a:rPr lang="ru-RU" sz="2800" dirty="0" smtClean="0"/>
              <a:t>– место цвета в спектре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071546"/>
            <a:ext cx="7215238" cy="571504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1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85926"/>
            <a:ext cx="7215238" cy="571504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0">
                <a:schemeClr val="bg1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Яркость (светлота)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357562"/>
            <a:ext cx="7215238" cy="57150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rgbClr val="0070C0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071942"/>
            <a:ext cx="7215238" cy="57150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accent6">
                  <a:lumMod val="75000"/>
                </a:schemeClr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3574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Насыщенность</a:t>
            </a:r>
          </a:p>
        </p:txBody>
      </p:sp>
      <p:pic>
        <p:nvPicPr>
          <p:cNvPr id="10" name="Picture 2" descr="F:\Картинки\rgb_ideal_spectru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572140"/>
            <a:ext cx="7286676" cy="54767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4572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Восприятие цвета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643050"/>
            <a:ext cx="1143008" cy="1143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643050"/>
            <a:ext cx="1143008" cy="1143008"/>
          </a:xfrm>
          <a:prstGeom prst="rect">
            <a:avLst/>
          </a:prstGeom>
          <a:solidFill>
            <a:srgbClr val="D0230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643050"/>
            <a:ext cx="1143008" cy="1143008"/>
          </a:xfrm>
          <a:prstGeom prst="rect">
            <a:avLst/>
          </a:prstGeom>
          <a:solidFill>
            <a:srgbClr val="7CBF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357562"/>
            <a:ext cx="1143008" cy="1143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3357562"/>
            <a:ext cx="1143008" cy="11430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357562"/>
            <a:ext cx="1143008" cy="1143008"/>
          </a:xfrm>
          <a:prstGeom prst="rect">
            <a:avLst/>
          </a:prstGeom>
          <a:solidFill>
            <a:srgbClr val="00B082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5143512"/>
            <a:ext cx="1143008" cy="1143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143512"/>
            <a:ext cx="1143008" cy="1143008"/>
          </a:xfrm>
          <a:prstGeom prst="rect">
            <a:avLst/>
          </a:prstGeom>
          <a:solidFill>
            <a:srgbClr val="86916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5143512"/>
            <a:ext cx="1143008" cy="1143008"/>
          </a:xfrm>
          <a:prstGeom prst="rect">
            <a:avLst/>
          </a:prstGeom>
          <a:solidFill>
            <a:srgbClr val="9A97A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49108" y="1928802"/>
            <a:ext cx="1991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Тёплые цвета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5604" y="3643314"/>
            <a:ext cx="237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Холодные цвета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6524" y="5396227"/>
            <a:ext cx="308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Хроматические цвета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Контраст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283" y="1928802"/>
            <a:ext cx="470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Контраст светлого и тёмного 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1896" y="3643314"/>
            <a:ext cx="2528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Контраст цвета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575" y="5396227"/>
            <a:ext cx="485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Контраст холодного и тёплого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643050"/>
            <a:ext cx="1143008" cy="114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643050"/>
            <a:ext cx="1143008" cy="1143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3357562"/>
            <a:ext cx="1143008" cy="1143008"/>
          </a:xfrm>
          <a:prstGeom prst="rect">
            <a:avLst/>
          </a:prstGeom>
          <a:solidFill>
            <a:srgbClr val="D0230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3357562"/>
            <a:ext cx="1143008" cy="1143008"/>
          </a:xfrm>
          <a:prstGeom prst="rect">
            <a:avLst/>
          </a:prstGeom>
          <a:solidFill>
            <a:srgbClr val="7CBF3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5143512"/>
            <a:ext cx="1143008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5143512"/>
            <a:ext cx="1143008" cy="114300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Психология цвета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89811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ctr"/>
            <a:r>
              <a:rPr lang="ru-RU" dirty="0" smtClean="0"/>
              <a:t>Символика цвета имеет давнюю историю. Люди с незапамятных времен придавали особое значение чтению «языка красок», что нашло отражение в древних мифах, народных преданиях, сказках, различных религиозных и мистических учениях. Так, в астрологии лучи Солнца, разложенные в спектр и дающие 7 цветов, соответствовали 7 основным планетам: </a:t>
            </a: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— цвет Марса, </a:t>
            </a:r>
            <a:r>
              <a:rPr lang="ru-RU" dirty="0" smtClean="0">
                <a:solidFill>
                  <a:srgbClr val="0070C0"/>
                </a:solidFill>
              </a:rPr>
              <a:t>синий</a:t>
            </a:r>
            <a:r>
              <a:rPr lang="ru-RU" dirty="0" smtClean="0"/>
              <a:t> — цвет Венеры,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</a:t>
            </a:r>
            <a:r>
              <a:rPr lang="ru-RU" dirty="0" smtClean="0"/>
              <a:t> — цвет Меркурия, </a:t>
            </a:r>
            <a:r>
              <a:rPr lang="ru-RU" dirty="0" smtClean="0">
                <a:solidFill>
                  <a:srgbClr val="00B050"/>
                </a:solidFill>
              </a:rPr>
              <a:t>зеленый</a:t>
            </a:r>
            <a:r>
              <a:rPr lang="ru-RU" dirty="0" smtClean="0"/>
              <a:t> — цвет Сатурна, </a:t>
            </a:r>
            <a:r>
              <a:rPr lang="ru-RU" dirty="0" smtClean="0">
                <a:solidFill>
                  <a:srgbClr val="C00000"/>
                </a:solidFill>
              </a:rPr>
              <a:t>пурпурный</a:t>
            </a:r>
            <a:r>
              <a:rPr lang="ru-RU" dirty="0" smtClean="0"/>
              <a:t> — цвет Юпитера,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r>
              <a:rPr lang="ru-RU" dirty="0" smtClean="0"/>
              <a:t> — цвет Солнца, </a:t>
            </a:r>
            <a:r>
              <a:rPr lang="ru-RU" dirty="0" smtClean="0">
                <a:solidFill>
                  <a:srgbClr val="7030A0"/>
                </a:solidFill>
              </a:rPr>
              <a:t>фиолетовый</a:t>
            </a:r>
            <a:r>
              <a:rPr lang="ru-RU" dirty="0" smtClean="0"/>
              <a:t> — цвет Луны. При этом краски символизировали не только планеты и их влияние, но и социальное положение людей, их различные психологические состояния. </a:t>
            </a:r>
          </a:p>
          <a:p>
            <a:pPr algn="ctr"/>
            <a:endParaRPr lang="ru-RU" dirty="0"/>
          </a:p>
        </p:txBody>
      </p:sp>
      <p:pic>
        <p:nvPicPr>
          <p:cNvPr id="4099" name="Picture 3" descr="F:\Картинки\1008950_88641911.jpg"/>
          <p:cNvPicPr>
            <a:picLocks noChangeAspect="1" noChangeArrowheads="1"/>
          </p:cNvPicPr>
          <p:nvPr/>
        </p:nvPicPr>
        <p:blipFill>
          <a:blip r:embed="rId2" cstate="print"/>
          <a:srcRect t="26108" b="36340"/>
          <a:stretch>
            <a:fillRect/>
          </a:stretch>
        </p:blipFill>
        <p:spPr bwMode="auto">
          <a:xfrm>
            <a:off x="714348" y="4286256"/>
            <a:ext cx="77867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764464"/>
            <a:ext cx="4000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ru-RU" sz="2000" dirty="0" smtClean="0"/>
              <a:t>Так, люди с древности проявляли особый интерес к красному цвету. Во многих языках одно и то же слово обозначает красный цвет и вообще все красивое, прекрасное. У полинезийцев слово «красный» является синонимом слова «возлюбленный</a:t>
            </a:r>
            <a:r>
              <a:rPr lang="ru-RU" sz="2000" i="1" dirty="0" smtClean="0"/>
              <a:t>»</a:t>
            </a:r>
            <a:r>
              <a:rPr lang="ru-RU" sz="2000" dirty="0" smtClean="0"/>
              <a:t>. В Китае об искреннем, откровенном человеке говорят «красное сердце», тогда как сердце дурного, коварного человека черно.</a:t>
            </a:r>
            <a:endParaRPr lang="ru-RU" sz="2000" dirty="0" smtClean="0"/>
          </a:p>
        </p:txBody>
      </p:sp>
      <p:pic>
        <p:nvPicPr>
          <p:cNvPr id="2050" name="Picture 2" descr="F:\Для ДИАЛОГА\Урок 4. Рисование. Цветовой контраст\Колористика_настроение.jpg"/>
          <p:cNvPicPr>
            <a:picLocks noChangeAspect="1" noChangeArrowheads="1"/>
          </p:cNvPicPr>
          <p:nvPr/>
        </p:nvPicPr>
        <p:blipFill>
          <a:blip r:embed="rId2" cstate="print"/>
          <a:srcRect l="1395" t="49805" r="36004" b="4296"/>
          <a:stretch>
            <a:fillRect/>
          </a:stretch>
        </p:blipFill>
        <p:spPr bwMode="auto">
          <a:xfrm>
            <a:off x="4786314" y="1928801"/>
            <a:ext cx="3788483" cy="3857653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Психология цвета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304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ЦВЕТ</vt:lpstr>
      <vt:lpstr>Цветовой круг</vt:lpstr>
      <vt:lpstr>Слайд 3</vt:lpstr>
      <vt:lpstr>Характеристики цвета</vt:lpstr>
      <vt:lpstr>Яркость (светлота)</vt:lpstr>
      <vt:lpstr>Восприятие цвета</vt:lpstr>
      <vt:lpstr>Контраст</vt:lpstr>
      <vt:lpstr>Психология цвета</vt:lpstr>
      <vt:lpstr>Психология цвета</vt:lpstr>
      <vt:lpstr>Психология цвета</vt:lpstr>
      <vt:lpstr>Сочетание цветов</vt:lpstr>
      <vt:lpstr>Сочетание цветов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321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</dc:title>
  <dc:creator>123</dc:creator>
  <cp:lastModifiedBy>123</cp:lastModifiedBy>
  <cp:revision>24</cp:revision>
  <dcterms:created xsi:type="dcterms:W3CDTF">2010-09-21T07:58:17Z</dcterms:created>
  <dcterms:modified xsi:type="dcterms:W3CDTF">2010-09-21T09:25:26Z</dcterms:modified>
</cp:coreProperties>
</file>