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9" r:id="rId10"/>
    <p:sldId id="267" r:id="rId11"/>
    <p:sldId id="268" r:id="rId12"/>
    <p:sldId id="270" r:id="rId13"/>
    <p:sldId id="262" r:id="rId14"/>
    <p:sldId id="271" r:id="rId15"/>
    <p:sldId id="263" r:id="rId16"/>
    <p:sldId id="272" r:id="rId17"/>
    <p:sldId id="264" r:id="rId18"/>
    <p:sldId id="273" r:id="rId19"/>
    <p:sldId id="274" r:id="rId20"/>
    <p:sldId id="279" r:id="rId21"/>
    <p:sldId id="275" r:id="rId22"/>
    <p:sldId id="276" r:id="rId23"/>
    <p:sldId id="280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226E9-A2A3-4FB8-A86A-FB5E4425A162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8FB1-A1B7-4DDC-8E84-59220207E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6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8FB1-A1B7-4DDC-8E84-59220207EC3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1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3302/belka3577.b/0_1fa86_494fa05b_X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8%D0%BD%D0%B5%D0%B9%D0%BD%D1%8B%D0%B9_%D0%BA%D0%BE%D1%80%D0%B0%D0%B1%D0%BB%D1%8C_(%D0%BF%D0%B0%D1%80%D1%83%D1%81%D0%BD%D1%8B%D0%B9)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B%D1%8C%D0%B8%D0%BD,_%D0%94%D0%BC%D0%B8%D1%82%D1%80%D0%B8%D0%B9_%D0%A1%D0%B5%D1%80%D0%B3%D0%B5%D0%B5%D0%B2%D0%B8%D1%87" TargetMode="External"/><Relationship Id="rId3" Type="http://schemas.openxmlformats.org/officeDocument/2006/relationships/hyperlink" Target="http://ru.wikipedia.org/wiki/%D0%A1%D0%B2%D1%8F%D1%82%D0%BE%D0%B9_%D0%9D%D0%B8%D0%BA%D0%BE%D0%BB%D0%B0%D0%B9_(%D1%84%D1%80%D0%B5%D0%B3%D0%B0%D1%82,_1770)" TargetMode="External"/><Relationship Id="rId7" Type="http://schemas.openxmlformats.org/officeDocument/2006/relationships/hyperlink" Target="http://ru.wikipedia.org/wiki/%D0%9C%D0%B5%D0%BA%D0%B5%D0%BD%D0%B7%D0%B8,_%D0%A4%D0%BE%D0%BC%D0%B0_%D0%A4%D0%BE%D0%BC%D0%B8%D1%87" TargetMode="External"/><Relationship Id="rId2" Type="http://schemas.openxmlformats.org/officeDocument/2006/relationships/hyperlink" Target="http://ru.wikipedia.org/wiki/%D0%91%D0%BE%D0%BC%D0%B1%D0%B0%D1%80%D0%B4%D0%B8%D1%80%D1%81%D0%BA%D0%B8%D0%B9_%D0%BA%D0%BE%D1%80%D0%B0%D0%B1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1%80%D0%B0%D0%BD%D0%B4%D0%B5%D1%80" TargetMode="External"/><Relationship Id="rId5" Type="http://schemas.openxmlformats.org/officeDocument/2006/relationships/hyperlink" Target="http://ru.wikipedia.org/wiki/%D0%9F%D0%B8%D0%BD%D0%BA%D0%B0" TargetMode="External"/><Relationship Id="rId4" Type="http://schemas.openxmlformats.org/officeDocument/2006/relationships/hyperlink" Target="http://ru.wikipedia.org/wiki/%D0%A4%D1%80%D0%B5%D0%B3%D0%B0%D1%8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0%D0%BB%D0%BE%D0%B2,_%D0%90%D0%BB%D0%B5%D0%BA%D1%81%D0%B5%D0%B9_%D0%93%D1%80%D0%B8%D0%B3%D0%BE%D1%80%D1%8C%D0%B5%D0%B2%D0%B8%D1%87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ru.wikipedia.org/wiki/%D0%A4%D1%80%D0%B5%D0%B3%D0%B0%D1%82" TargetMode="External"/><Relationship Id="rId7" Type="http://schemas.openxmlformats.org/officeDocument/2006/relationships/hyperlink" Target="http://ru.wikipedia.org/wiki/%D0%93%D1%80%D0%B0%D1%84_(%D1%82%D0%B8%D1%82%D1%83%D0%BB)" TargetMode="External"/><Relationship Id="rId12" Type="http://schemas.openxmlformats.org/officeDocument/2006/relationships/hyperlink" Target="http://ru.wikipedia.org/wiki/%D0%94%D0%B6%D0%B5%D0%B7%D0%B0%D0%B8%D1%80%D0%BB%D0%B8_%D0%93%D0%B0%D0%B7%D0%B8_%D0%A5%D0%B0%D1%81%D0%B0%D0%BD-%D0%BF%D0%B0%D1%88%D0%B0" TargetMode="External"/><Relationship Id="rId2" Type="http://schemas.openxmlformats.org/officeDocument/2006/relationships/hyperlink" Target="http://ru.wikipedia.org/wiki/%D0%9B%D0%B8%D0%BD%D0%B5%D0%B9%D0%BD%D1%8B%D0%B9_%D0%BA%D0%BE%D1%80%D0%B0%D0%B1%D0%BB%D1%8C_(%D0%BF%D0%B0%D1%80%D1%83%D1%81%D0%BD%D1%8B%D0%B9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0%D0%BB%D0%B5%D1%80%D0%B0" TargetMode="External"/><Relationship Id="rId11" Type="http://schemas.openxmlformats.org/officeDocument/2006/relationships/hyperlink" Target="http://ru.wikipedia.org/wiki/%D0%9A%D0%B0%D0%BF%D1%83%D0%B4%D0%B0%D0%BD-%D0%BF%D0%B0%D1%88%D0%B0" TargetMode="External"/><Relationship Id="rId5" Type="http://schemas.openxmlformats.org/officeDocument/2006/relationships/hyperlink" Target="http://ru.wikipedia.org/wiki/%D0%A8%D0%B5%D0%B1%D0%B5%D0%BA%D0%B0" TargetMode="External"/><Relationship Id="rId10" Type="http://schemas.openxmlformats.org/officeDocument/2006/relationships/hyperlink" Target="http://ru.wikipedia.org/wiki/%D0%AD%D0%BB%D1%8C%D1%84%D0%B8%D0%BD%D1%81%D1%82%D0%BE%D0%BD,_%D0%94%D0%B6%D0%BE%D0%BD" TargetMode="External"/><Relationship Id="rId4" Type="http://schemas.openxmlformats.org/officeDocument/2006/relationships/hyperlink" Target="http://ru.wikipedia.org/wiki/%D0%91%D0%BE%D0%BC%D0%B1%D0%B0%D1%80%D0%B4%D0%B8%D1%80%D1%81%D0%BA%D0%B8%D0%B9_%D0%BA%D0%BE%D1%80%D0%B0%D0%B1%D0%BB%D1%8C" TargetMode="External"/><Relationship Id="rId9" Type="http://schemas.openxmlformats.org/officeDocument/2006/relationships/hyperlink" Target="http://ru.wikipedia.org/wiki/%D0%A1%D0%BF%D0%B8%D1%80%D0%B8%D0%B4%D0%BE%D0%B2,_%D0%93%D1%80%D0%B8%D0%B3%D0%BE%D1%80%D0%B8%D0%B9_%D0%90%D0%BD%D0%B4%D1%80%D0%B5%D0%B5%D0%B2%D0%B8%D1%87" TargetMode="Externa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92.%D0%9C.%20%D0%94%D0%BE%D0%BB%D0%B3%D0%BE%D1%80%D1%83%D0%BA%D0%BE%D0%B2&amp;img_url=http://the100.ru/images/aristocrat/id422/1322-prt_dlg.jpg&amp;pos=1&amp;rpt=simage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92.%D0%9C.%20%D0%94%D0%BE%D0%BB%D0%B3%D0%BE%D1%80%D1%83%D0%BA%D0%BE%D0%B2&amp;img_url=http://jalita.com/guidebook/simferopol/images/street/obelisk_dolgorukov_1_lg.jpg&amp;pos=3&amp;rpt=simage&amp;nojs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lesson-history.narod.ru/map/rt176874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900igr.net/datai/istorija/Russkie-vojska/0007-006-Russko-turetskaja-vojna-1768-1774-gg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img_url=http://k.img.com.ua/img/forall/a/5728/10.jpg&amp;iorient=&amp;nojs=1&amp;icolor=&amp;site=&amp;text=%D0%BA%D1%80%D1%8B%D0%BC&amp;wp=&amp;pos=25&amp;isize=&amp;type=&amp;recent=&amp;rpt=simage&amp;itype=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img_url=http://gorod.dp.ua/photo/people/potiomkin2.jpg&amp;iorient=&amp;icolor=&amp;site=&amp;text=%D0%B3%D1%80%D0%B8%D0%B3%D0%BE%D1%80%D0%B8%D0%B9%20%D0%BF%D0%BE%D1%82%D0%B5%D0%BC%D0%BA%D0%B8%D0%BD&amp;wp=&amp;pos=6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img_url=http://www.junior.ru/students/gavrilova/derevni1.jpg&amp;iorient=&amp;icolor=&amp;site=&amp;text=%D0%BF%D0%BE%D1%82%D0%B5%D0%BC%D0%BA%D0%B8%D0%BD%D1%81%D0%BA%D0%B8%D0%B5%20%D0%B4%D0%B5%D1%80%D0%B5%D0%B2%D0%BD%D0%B8&amp;wp=&amp;pos=5&amp;isize=&amp;type=&amp;recent=&amp;rpt=simage&amp;itype=&amp;nojs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img_url=http://pics.livejournal.com/alisha_96/pic/001xzhaa/s640x480&amp;iorient=&amp;icolor=&amp;site=&amp;text=%D0%BA%D0%B0%D1%80%D1%82%D0%B0%20%D0%BF%D1%80%D0%B8%D1%81%D0%BE%D0%B5%D0%B4%D0%B8%D0%BD%D0%B5%D0%BD%D0%B8%D1%8F%20%D0%B2%D0%BE%D1%81%D1%82%D0%BE%D1%87%D0%BD%D0%BE%D0%B9%20%D0%B3%D1%80%D1%83%D0%B7%D0%B8%D0%B8&amp;wp=&amp;pos=9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img_url=http://www.panasia.ru/pics/pic_2005424_11mn14s58mls618.jpg&amp;iorient=&amp;icolor=&amp;site=&amp;text=%D0%BA%D0%B0%D1%80%D1%82%D0%B0%20%D0%BF%D1%80%D0%B8%D1%81%D0%BE%D0%B5%D0%B4%D0%B8%D0%BD%D0%B5%D0%BD%D0%B8%D1%8F%20%D0%B2%D0%BE%D1%81%D1%82%D0%BE%D1%87%D0%BD%D0%BE%D0%B9%20%D0%B3%D1%80%D1%83%D0%B7%D0%B8%D0%B8&amp;wp=&amp;pos=3&amp;isize=&amp;type=&amp;recent=&amp;rpt=simage&amp;itype=&amp;noj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http://upload.wikimedia.org/wikipedia/ru/thumb/b/b8/Black_sea_RUS.png/786px-Black_sea_RUS.png&amp;iorient=&amp;icolor=&amp;site=&amp;text=%D1%87%D0%B5%D1%80%D0%BD%D0%BE%D0%B5%20%D0%BC%D0%BE%D1%80%D0%B5&amp;wp=&amp;pos=22&amp;isize=&amp;type=&amp;recent=&amp;rpt=simage&amp;itype=&amp;nojs=1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900igr.net/datas/istorija/Aleksandr-Vasilevich-Suvorov/0005-005-Russko-turetskaja-vojna-1787179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izmailonline.com/_fr/3/4903294.gi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distedu.ru/mirror/_hist/lesson-history.narod.ru/map/rt178791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g0.liveinternet.ru/images/attach/c/2/65/175/65175801_kocebu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files.centrum-ruske-diaspory.webnode.cz/200002750-b6503b74a2/%D0%98.%D0%A8%D0%BC%D0%B8%D0%B4%D1%82.%20%D0%90.%D0%92.%20%D0%A1%D1%83%D0%B2%D0%BE%D1%80%D0%BE%D0%B2..jpg&amp;iorient=&amp;nojs=1&amp;icolor=&amp;site=&amp;text=%D1%81%D1%83%D0%B2%D0%BE%D1%80%D0%BE%D0%B2%20%D0%BF%D1%80%D0%B8%20%D0%B8%D0%B7%D0%BC%D0%B0%D0%B8%D0%BB%D0%B5&amp;wp=&amp;pos=28&amp;isize=&amp;type=&amp;recent=&amp;rpt=simage&amp;itype=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img_url=http://industry.com.ua/wp-content/imeges/007/kutuzov-mihail-illarionovich.jpg&amp;iorient=&amp;nojs=1&amp;icolor=&amp;site=&amp;text=%D0%BA%D1%83%D1%82%D1%83%D0%B7%D0%BE%D0%B2%20%D0%BC%D0%B8%D1%85%D0%B0%D0%B8%D0%BB%20%D0%B8%D0%BB%D0%BB%D0%B0%D1%80%D0%B8%D0%BE%D0%BD%D0%BE%D0%B2%D0%B8%D1%87%20%D0%BF%D1%80%D0%B8%20%D0%B8%D0%B7%D0%BC%D0%B0%D0%B8%D0%BB%D0%B5&amp;wp=&amp;pos=22&amp;isize=&amp;type=&amp;recent=&amp;rpt=simage&amp;itype=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900igr.net/datas/obg/Vojska/0018-018-SUVOROV-Aleksandr-Vasilevich-13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900igr.net/datas/istorija/Polkovodtsy-Rossii/0015-015-Kutuzov-Mikhail-Illarionovich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img_url=http://img.nr2.ru/pict/arts1/18/37/183719.jpg&amp;iorient=&amp;nojs=1&amp;icolor=&amp;site=&amp;text=%D1%84%D0%B5%D0%B4%D0%BE%D1%80%20%D1%84%D0%B5%D0%B4%D0%BE%D1%80%D0%BE%D0%B2%D0%B8%D1%87%20%D1%83%D1%88%D0%B0%D0%BA%D0%BE%D0%B2&amp;wp=&amp;pos=25&amp;isize=&amp;type=&amp;recent=&amp;rpt=simage&amp;itype=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900igr.net/datas/istorija/Ekaterina/0029-029-Fedor-Fedorovich-Ushakov-proslavlennyj-voinskimi-doblestjami-i-n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s.imhonet.ru/0/tmp_user_files/0e/79/0e790c71de7e8c531b6bfce6c41f3bf6/xlarge/3ce9424c1363e214210563b23497559d.jpg&amp;iorient=&amp;nojs=1&amp;icolor=&amp;p=4&amp;site=&amp;text=%D1%84%D0%B5%D0%B4%D0%BE%D1%80%20%D1%84%D0%B5%D0%B4%D0%BE%D1%80%D0%BE%D0%B2%D0%B8%D1%87%20%D1%83%D1%88%D0%B0%D0%BA%D0%BE%D0%B2&amp;wp=&amp;pos=125&amp;recent=&amp;type=&amp;isize=&amp;rpt=simage&amp;itype=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yandsearch?img_url=http://img-fotki.yandex.ru/get/3310/goldarms.0/0_59b6_2585232a_S&amp;iorient=&amp;nojs=1&amp;icolor=&amp;p=1&amp;site=&amp;text=%D1%84%D0%B5%D0%B4%D0%BE%D1%80%20%D1%84%D0%B5%D0%B4%D0%BE%D1%80%D0%BE%D0%B2%D0%B8%D1%87%20%D1%83%D1%88%D0%B0%D0%BA%D0%BE%D0%B2&amp;wp=&amp;pos=43&amp;recent=&amp;type=&amp;isize=&amp;rpt=simage&amp;itype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img_url=http://s001.radikal.ru/i195/1101/42/3eb75824350a.jpg&amp;iorient=&amp;icolor=&amp;site=&amp;text=%D0%BA%D1%80%D1%8B%D0%BC%20%D0%B2%D0%B8%D0%BD%D0%BE%D0%B3%D1%80%D0%B0%D0%B4%D0%B0%D1%80%D1%81%D1%82%D0%B2%D0%BE&amp;wp=&amp;pos=25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images.yandex.ru/yandsearch?img_url=http://vpk-news.ru/sites/default/files/images/2010/11/07/issue_286_11_02_02.jpg&amp;iorient=&amp;icolor=&amp;site=&amp;text=%D1%8F%D1%81%D1%81%D0%BA%D0%B8%D0%B9%20%D0%BC%D0%B8%D1%80%D0%BD%D1%8B%D0%B9%20%D0%B4%D0%BE%D0%B3%D0%BE%D0%B2%D0%BE%D1%80&amp;wp=&amp;pos=20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www.taday.ru/data/2012/01/10/1233354024/5jasskii.jpg&amp;iorient=&amp;icolor=&amp;site=&amp;text=%D1%8F%D1%81%D1%81%D0%BA%D0%B8%D0%B9%20%D0%BC%D0%B8%D1%80%D0%BD%D1%8B%D0%B9%20%D0%B4%D0%BE%D0%B3%D0%BE%D0%B2%D0%BE%D1%80&amp;wp=&amp;pos=23&amp;isize=&amp;type=&amp;recent=&amp;rpt=simage&amp;itype=&amp;nojs=1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ages.yandex.ru/yandsearch?img_url=http://img.narodna.pravda.com.ua/images/doc/e/7/e79df-attach.asp.jpg&amp;iorient=&amp;icolor=&amp;site=&amp;text=%D1%8F%D1%81%D1%81%D0%BA%D0%B8%D0%B9%20%D0%BC%D0%B8%D1%80%D0%BD%D1%8B%D0%B9%20%D0%B4%D0%BE%D0%B3%D0%BE%D0%B2%D0%BE%D1%80&amp;wp=&amp;pos=26&amp;isize=&amp;type=&amp;recent=&amp;rpt=simage&amp;itype=&amp;nojs=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img.nr2.ru/pict/arts1/28/64/286477.jpg&amp;iorient=&amp;nojs=1&amp;icolor=&amp;site=&amp;text=%D0%BA%D1%80%D1%8B%D0%BC%20%D0%BD%D0%B0%20%D0%BA%D0%B0%D1%80%D1%82%D0%B5&amp;wp=&amp;pos=29&amp;isize=&amp;type=&amp;recent=&amp;rpt=simage&amp;itype=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images.yandex.ru/yandsearch?img_url=http://prv1.lori-images.net/svezhie-pomidory-v-yaschikah-na-pole-0000463009-preview.jpg&amp;iorient=&amp;icolor=&amp;site=&amp;text=%D0%BF%D0%BE%D0%BC%D0%B8%D0%B4%D0%BE%D1%80%D1%8B%20%D0%BD%D0%B0%20%D0%BF%D0%BE%D0%BB%D1%8F%D1%85%20&amp;wp=&amp;pos=7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900igr.net/data/rastenija-i-griby/CHto-i-kak-rastjot.files/0013-012-Vinograd.jpg&amp;iorient=&amp;icolor=&amp;site=&amp;text=%D0%B2%D0%B8%D0%BD%D0%BE%D0%B3%D1%80%D0%B0%D0%B4%20%D0%B2%20%D0%BA%D1%80%D1%8B%D0%BC%D1%83&amp;wp=&amp;pos=10&amp;isize=&amp;type=&amp;recent=&amp;rpt=simage&amp;itype=&amp;nojs=1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yandsearch?img_url=http://img0.liveinternet.ru/images/attach/c/4/81/737/81737324_pomidory_tomaty_rastenija_kopiya.gif&amp;iorient=&amp;icolor=&amp;site=&amp;text=%D0%BF%D0%BE%D0%BC%D0%B8%D0%B4%D0%BE%D1%80%D1%8B%20%D0%BD%D0%B0%20%D0%BF%D0%BE%D0%BB%D1%8F%D1%85%20&amp;wp=&amp;pos=0&amp;isize=&amp;type=&amp;recent=&amp;rpt=simage&amp;itype=&amp;nojs=1" TargetMode="External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lesson-history.narod.ru/map/faundusa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prosto-rossiane.ru/upload/img/11/08/1314464189.58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2000.net.ua/ai/7/71/71486/f3_poland_1772_map_0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www.krugosvet.ru/images/1011444_hm_R113.gi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www.krugosvet.ru/images/1011444_hm_R113.gi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yandex.ru/yandsearch?img_url=http://www.zhaba.ru/_pics/nldgxlbqpxpe92dc.jpg&amp;iorient=&amp;nojs=1&amp;icolor=&amp;site=&amp;text=%D0%BA%D0%B0%D0%B7%D0%BD%D1%8C%20%D1%84%D1%80%D0%B0%D0%BD%D1%86%D1%83%D0%B7%D1%81%D0%BA%D0%BE%D0%B3%D0%BE%20%D0%BA%D0%BE%D1%80%D0%BE%D0%BB%D1%8F%20%D0%BB%D1%8E%D0%B4%D0%BE%D0%B2%D0%B8%D0%BA%D0%B0%2016&amp;wp=&amp;pos=4&amp;isize=&amp;type=&amp;recent=&amp;rpt=simage&amp;itype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images.yandex.ru/yandsearch?img_url=http://www.vokrugsveta.ru/img/cmn/2006/12/01/011.jpg&amp;iorient=&amp;nojs=1&amp;icolor=&amp;site=&amp;text=%D0%BA%D0%B0%D0%B7%D0%BD%D1%8C%20%D1%84%D1%80%D0%B0%D0%BD%D1%86%D1%83%D0%B7%D1%81%D0%BA%D0%BE%D0%B3%D0%BE%20%D0%BA%D0%BE%D1%80%D0%BE%D0%BB%D1%8F%20%D0%BB%D1%8E%D0%B4%D0%BE%D0%B2%D0%B8%D0%BA%D0%B0%2016&amp;wp=&amp;pos=14&amp;isize=&amp;type=&amp;recent=&amp;rpt=simage&amp;itype=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salygin.ru/i/Painter/Kopii/thumb/img006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yandex.ru/yandsearch?img_url=http%3A%2F%2Fwww.tstu.ru%2Fwin%2Ftambov%2Ftambov_img%2Fimena_img%2Fushak.jpg&amp;iorient=&amp;icolor=&amp;site=&amp;text=%D1%83%D1%88%D0%B0%D0%BA%D0%BE%D0%B2%20%D1%84%D0%B5%D0%B4%D0%BE%D1%80%20%D1%84%D0%B5%D0%B4%D0%BE%D1%80%D0%BE%D0%B2%D0%B8%D1%87&amp;wp=&amp;pos=15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images.yandex.ru/yandsearch?img_url=http%3A%2F%2Fflot.com%2Fimages%2Fif1.jpg&amp;iorient=&amp;icolor=&amp;site=&amp;text=%D1%84%D0%BB%D0%BE%D1%82%2018%20%D0%B2%D0%B5%D0%BA%D0%B0&amp;wp=&amp;pos=3&amp;isize=&amp;type=&amp;recent=&amp;rpt=simage&amp;itype=&amp;nojs=1" TargetMode="Externa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hyperlink" Target="http://lesson-history.narod.ru/map/yshakov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hyperlink" Target="http://www.allworldmoney.ru/wp-content/uploads/2010/03/dng_25rub_shturm_korfu.gi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%3A%2F%2Fwww.cirota.ru%2Fforum%2Fimages%2F65%2F65677.jpeg&amp;iorient=&amp;nojs=1&amp;icolor=&amp;site=&amp;text=%D1%81%D1%83%D0%B2%D0%BE%D1%80%D0%BE%D0%B2%20%D0%B0%D0%BB%D0%B5%D0%BA%D1%81%D0%B0%D0%BD%D0%B4%D1%80%20%D0%B2%D0%B0%D1%81%D0%B8%D0%BB%D1%8C%D0%B5%D0%B2%D0%B8%D1%87&amp;wp=&amp;pos=4&amp;isize=&amp;type=&amp;recent=&amp;rpt=simage&amp;itype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planet-x.net.ua/img/suvorov_map_big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hyperlink" Target="http://images.yandex.ru/yandsearch?img_url=http%3A%2F%2Fimg0.liveinternet.ru%2Fimages%2Fattach%2Fc%2F1%2F51%2F580%2F51580848_1259066748_0SharlemanA_TorzhVstrSuvGAT2.jpg&amp;iorient=&amp;icolor=&amp;site=&amp;text=%D0%BA%D0%B0%D1%80%D1%82%D0%B0%20%D0%BF%D0%BE%D1%85%D0%BE%D0%B4%D0%B0%20%D1%81%D1%83%D0%B2%D0%BE%D1%80%D0%BE%D0%B2%D0%B0%20%D0%B8%D1%82%D0%B0%D0%BB%D1%8C%D1%8F%D0%BD%D1%81%D0%BA%D0%B8%D0%B9%20%D0%BF%D0%BE%D1%85%D0%BE%D0%B4&amp;wp=&amp;pos=11&amp;isize=&amp;type=&amp;recent=&amp;rpt=simage&amp;itype=&amp;nojs=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hyperlink" Target="http://images.yandex.ru/yandsearch?img_url=http%3A%2F%2Ffiles.smallbay.ru%2Fimages3%2Fsurikov05.jpg&amp;iorient=&amp;icolor=&amp;site=&amp;text=%D0%BF%D0%B5%D1%80%D0%B5%D1%85%D0%BE%D0%B4%20%D1%81%D1%83%D0%B2%D0%BE%D1%80%D0%BE%D0%B2%D0%B0%20%D1%87%D0%B5%D1%80%D0%B5%D0%B7%20%D0%B0%D0%BB%D1%8C%D0%BF%D1%8B&amp;wp=&amp;pos=18&amp;isize=&amp;type=&amp;recent=&amp;rpt=simage&amp;itype=&amp;nojs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yandex.ru/yandsearch?img_url=http%3A%2F%2Fhistorydoc.edu.ru%2Fattach.asp%3Fa_no%3D1220&amp;iorient=&amp;icolor=&amp;site=&amp;text=%D0%BF%D0%B5%D1%80%D0%B5%D1%85%D0%BE%D0%B4%20%D1%81%D1%83%D0%B2%D0%BE%D1%80%D0%BE%D0%B2%D0%B0%20%D1%87%D0%B5%D1%80%D0%B5%D0%B7%20%D0%B0%D0%BB%D1%8C%D0%BF%D1%8B&amp;wp=&amp;pos=10&amp;isize=&amp;type=&amp;recent=&amp;rpt=simage&amp;itype=&amp;nojs=1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images.yandex.ru/yandsearch?img_url=http%3A%2F%2Fmasquerade.users.photofile.ru%2Fphoto%2Fmasquerade%2F95310805%2F111462200.jpg&amp;iorient=&amp;icolor=&amp;site=&amp;text=%D1%81%D0%B5%D0%BD-%D0%B3%D0%BE%D1%82%D0%B0%D1%80%D0%B4%D1%81%D0%BA%D0%B8%D0%B9%20%D0%BF%D0%B5%D1%80%D0%B5%D0%B2%D0%B0%D0%BB&amp;wp=&amp;pos=22&amp;isize=&amp;type=&amp;recent=&amp;rpt=simage&amp;itype=&amp;nojs=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mages.yandex.ru/yandsearch?img_url=http%3A%2F%2Fpravoslav-voin.info%2Fuploads%2Fposts%2F2011-09%2F1317127142_3-3.jpg&amp;iorient=&amp;icolor=&amp;site=&amp;text=%D1%81%D0%B5%D0%BD-%D0%B3%D0%BE%D1%82%D0%B0%D1%80%D0%B4%D1%81%D0%BA%D0%B8%D0%B9%20%D0%BF%D0%B5%D1%80%D0%B5%D0%B2%D0%B0%D0%BB&amp;wp=&amp;pos=19&amp;isize=&amp;type=&amp;recent=&amp;rpt=simage&amp;itype=&amp;nojs=1" TargetMode="Externa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orld.lib.ru/img/w/wilxms_a_p/dach/suvorov.jp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//commons.wikimedia.org/wiki/File:%D0%9F%D0%B0%D0%BC%D1%8F%D1%82%D0%BD%D0%B8%D0%BA_%D0%A1%D1%83%D0%B2%D0%BE%D1%80%D0%BE%D0%B2%D1%83_%D0%B2%D0%BE%D0%B7%D0%BB%D0%B5_%D0%A2%D1%80%D0%BE%D0%B8%D1%86%D0%BA%D0%BE%D0%B3%D0%BE_%D0%BC%D0%BE%D1%81%D1%82%D0%B0.jpg?uselang=ru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img_url=http://history.sgu.ru/img/x1-z101.jpg&amp;iorient=&amp;icolor=&amp;p=1&amp;site=&amp;text=%D0%BF.%D0%B0.%D1%80%D1%83%D0%BC%D1%8F%D0%BD%D1%86%D0%B5%D0%B2&amp;wp=&amp;pos=31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do.rudn.ru/nfpk/hist/pic/8/v8_1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img_url=http://ruskline.ru/images/2007/4645.jpg&amp;iorient=&amp;icolor=&amp;site=&amp;text=%D0%B0.%D0%B3.%D0%BE%D1%80%D0%BB%D0%BE%D0%B2&amp;wp=&amp;pos=2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3/%D0%A7%D0%B5%D1%81%D0%BC%D0%B5%D0%BD%D1%81%D0%BA%D0%B0%D1%8F_%D0%BA%D0%BE%D0%BB%D0%BE%D0%BD%D0%BD%D0%B0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img_url=http://www.runivers.ru/images/date/2010_jule/07/s_428.jpg&amp;iorient=&amp;icolor=&amp;site=&amp;text=%D0%BA%D0%B0%D1%80%D1%82%D0%B0%20%D1%87%D0%B5%D1%81%D0%BC%D0%B5%D0%BD%D1%81%D0%BA%D0%BE%D0%B3%D0%BE%20%D1%81%D1%80%D0%B0%D0%B6%D0%B5%D0%BD%D0%B8%D1%8F&amp;wp=&amp;pos=17&amp;isize=&amp;type=&amp;recent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www.megabook.ru/MObjects2/data/pict2006/new1/05mor008.jpg&amp;iorient=&amp;icolor=&amp;site=&amp;text=%D0%BA%D0%B0%D1%80%D1%82%D0%B0%20%D1%87%D0%B5%D1%81%D0%BC%D0%B5%D0%BD%D1%81%D0%BA%D0%BE%D0%B3%D0%BE%20%D1%81%D1%80%D0%B0%D0%B6%D0%B5%D0%BD%D0%B8%D1%8F&amp;wp=&amp;pos=29&amp;isize=&amp;type=&amp;recent=&amp;rpt=simage&amp;itype=&amp;nojs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img_url=http://www.ruvek.info/media/jelena/esmenskoe-srajenie1.jpg&amp;iorient=&amp;icolor=&amp;site=&amp;text=%D0%BA%D0%B0%D1%80%D1%82%D0%B0%20%D1%87%D0%B5%D1%81%D0%BC%D0%B5%D0%BD%D1%81%D0%BA%D0%BE%D0%B3%D0%BE%20%D1%81%D1%80%D0%B0%D0%B6%D0%B5%D0%BD%D0%B8%D1%8F&amp;wp=&amp;pos=27&amp;isize=&amp;type=&amp;recent=&amp;rpt=simage&amp;itype=&amp;nojs=1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2.gif"/><Relationship Id="rId7" Type="http://schemas.openxmlformats.org/officeDocument/2006/relationships/image" Target="../media/image2.jpeg"/><Relationship Id="rId2" Type="http://schemas.openxmlformats.org/officeDocument/2006/relationships/hyperlink" Target="//upload.wikimedia.org/wikipedia/commons/d/d5/RR5115-0011R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upload.wikimedia.org/wikipedia/ru/thumb/b/b8/Black_sea_RUS.png/786px-Black_sea_RUS.png&amp;iorient=&amp;icolor=&amp;site=&amp;text=%D1%87%D0%B5%D1%80%D0%BD%D0%BE%D0%B5%20%D0%BC%D0%BE%D1%80%D0%B5&amp;wp=&amp;pos=22&amp;isize=&amp;type=&amp;recent=&amp;rpt=simage&amp;itype=&amp;nojs=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img_url=http://img-fotki.yandex.ru/get/5303/satir5533.25/0_47573_49dcf57_-1-S&amp;iorient=&amp;icolor=&amp;site=&amp;text=%D0%BA%D0%B0%D1%80%D1%82%D0%B0%20%D1%87%D0%B5%D1%81%D0%BC%D0%B5%D0%BD%D1%81%D0%BA%D0%BE%D0%B9%20%D0%B1%D1%83%D1%85%D1%82%D1%8B&amp;wp=&amp;pos=28&amp;isize=&amp;type=&amp;recent=&amp;rpt=simage&amp;itype=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392" y="5013176"/>
            <a:ext cx="5400600" cy="882119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Восточный вопрос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5194579" cy="3105022"/>
          </a:xfrm>
        </p:spPr>
        <p:txBody>
          <a:bodyPr/>
          <a:lstStyle/>
          <a:p>
            <a:r>
              <a:rPr lang="ru-RU" dirty="0" smtClean="0"/>
              <a:t>Внешняя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политика Екатерины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1027" name="Picture 3" descr="http://img-fotki.yandex.ru/get/3302/belka3577.b/0_1fa86_494fa05b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876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8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65629"/>
              </p:ext>
            </p:extLst>
          </p:nvPr>
        </p:nvGraphicFramePr>
        <p:xfrm>
          <a:off x="467544" y="260647"/>
          <a:ext cx="8064895" cy="4824536"/>
        </p:xfrm>
        <a:graphic>
          <a:graphicData uri="http://schemas.openxmlformats.org/drawingml/2006/table">
            <a:tbl>
              <a:tblPr/>
              <a:tblGrid>
                <a:gridCol w="2688297"/>
                <a:gridCol w="2688299"/>
                <a:gridCol w="2688299"/>
              </a:tblGrid>
              <a:tr h="438978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Основные корабли</a:t>
                      </a:r>
                      <a:endParaRPr lang="ru-RU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Пушки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Тип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 dirty="0">
                          <a:effectLst/>
                        </a:rPr>
                        <a:t>Европа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baseline="30000" dirty="0">
                          <a:effectLst/>
                        </a:rPr>
                        <a:t>(</a:t>
                      </a:r>
                      <a:r>
                        <a:rPr lang="en-US" sz="1600" baseline="30000" dirty="0">
                          <a:effectLst/>
                        </a:rPr>
                        <a:t>a)</a:t>
                      </a:r>
                      <a:endParaRPr lang="en-US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66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</a:tr>
              <a:tr h="873734">
                <a:tc>
                  <a:txBody>
                    <a:bodyPr/>
                    <a:lstStyle/>
                    <a:p>
                      <a:r>
                        <a:rPr lang="ru-RU" sz="1600" i="1" dirty="0">
                          <a:effectLst/>
                        </a:rPr>
                        <a:t>Св. </a:t>
                      </a:r>
                      <a:r>
                        <a:rPr lang="ru-RU" sz="1600" i="1" dirty="0" err="1">
                          <a:effectLst/>
                        </a:rPr>
                        <a:t>Евстафий</a:t>
                      </a:r>
                      <a:r>
                        <a:rPr lang="ru-RU" sz="1600" baseline="30000" dirty="0">
                          <a:effectLst/>
                        </a:rPr>
                        <a:t>(б)</a:t>
                      </a:r>
                      <a:endParaRPr lang="ru-RU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68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2" action="ppaction://hlinkfile" tooltip="Линейный корабль (парусный)"/>
                        </a:rPr>
                        <a:t>Лин. кор.</a:t>
                      </a:r>
                      <a:r>
                        <a:rPr lang="ru-RU" sz="1600">
                          <a:effectLst/>
                        </a:rPr>
                        <a:t>; взорвался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Три Святителя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66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Св. Януарий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66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Три Иерарха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r>
                        <a:rPr lang="ru-RU" sz="1600" baseline="30000">
                          <a:effectLst/>
                        </a:rPr>
                        <a:t>(в)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66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Ростислав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68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Не тронь меня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66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Святослав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r>
                        <a:rPr lang="ru-RU" sz="1600" baseline="30000">
                          <a:effectLst/>
                        </a:rPr>
                        <a:t>(г)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84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438978">
                <a:tc>
                  <a:txBody>
                    <a:bodyPr/>
                    <a:lstStyle/>
                    <a:p>
                      <a:r>
                        <a:rPr lang="ru-RU" sz="1600" i="1">
                          <a:effectLst/>
                        </a:rPr>
                        <a:t>Саратов</a:t>
                      </a:r>
                      <a:endParaRPr lang="ru-RU" sz="160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66</a:t>
                      </a: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hlinkClick r:id="rId2" action="ppaction://hlinkfile" tooltip="Линейный корабль (парусный)"/>
                        </a:rPr>
                        <a:t>Линейный корабль</a:t>
                      </a:r>
                      <a:endParaRPr lang="ru-RU" sz="1600" dirty="0">
                        <a:effectLst/>
                      </a:endParaRPr>
                    </a:p>
                  </a:txBody>
                  <a:tcPr marL="2367" marR="2367" marT="1184" marB="118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16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88888"/>
              </p:ext>
            </p:extLst>
          </p:nvPr>
        </p:nvGraphicFramePr>
        <p:xfrm>
          <a:off x="251520" y="332656"/>
          <a:ext cx="7992887" cy="6218438"/>
        </p:xfrm>
        <a:graphic>
          <a:graphicData uri="http://schemas.openxmlformats.org/drawingml/2006/table">
            <a:tbl>
              <a:tblPr/>
              <a:tblGrid>
                <a:gridCol w="2089643"/>
                <a:gridCol w="2951622"/>
                <a:gridCol w="2951622"/>
              </a:tblGrid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Прочие корабли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Пушки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Тип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68489">
                <a:tc>
                  <a:txBody>
                    <a:bodyPr/>
                    <a:lstStyle/>
                    <a:p>
                      <a:pPr marL="354013" indent="-354013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Гром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2"/>
                        </a:rPr>
                        <a:t>Бомбардирский корабль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FF"/>
                    </a:solidFill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3"/>
                        </a:rPr>
                        <a:t>   Св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3"/>
                        </a:rPr>
                        <a:t>. Николай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26/38?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4"/>
                        </a:rPr>
                        <a:t>Фрегат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FFFF"/>
                    </a:solidFill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Африка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4"/>
                        </a:rPr>
                        <a:t>Фрегат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Надежда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4"/>
                        </a:rPr>
                        <a:t>Фрегат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Св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. Павел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5"/>
                        </a:rPr>
                        <a:t>Пинка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Почтальон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14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Посыльное судно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46848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Граф 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Чернышев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(д)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22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Воор. торговое судно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46848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Граф 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Панин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(д)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Воор. торговое судно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46848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Граф 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Орлов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(д)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18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Воор. торговое судно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8"/>
                    </a:solidFill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?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(кап.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Дагдейл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6"/>
                        </a:rPr>
                        <a:t>Брандер</a:t>
                      </a: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потоплен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8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?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(кап.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7"/>
                        </a:rPr>
                        <a:t>Мекензи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6"/>
                        </a:rPr>
                        <a:t>Брандер</a:t>
                      </a: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использован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8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?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(кап.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8"/>
                        </a:rPr>
                        <a:t>Ильин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6"/>
                        </a:rPr>
                        <a:t>Брандер</a:t>
                      </a: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использован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0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?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(кап. Гагарин)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  <a:hlinkClick r:id="rId6"/>
                        </a:rPr>
                        <a:t>Брандер</a:t>
                      </a:r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потоплен</a:t>
                      </a:r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048">
                <a:tc gridSpan="3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Боевые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корабли эскадры графа Орлова указаны розовым цветом,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Спиридова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—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  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синим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,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Эльфинстона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 — жёлтым. (a) капитан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Клокачёв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(б) флагманский корабль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</a:t>
                      </a:r>
                      <a:r>
                        <a:rPr lang="ru-R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Спиридова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, капитан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Круз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(в) флагманский корабль Орлова, капитан С.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Грейг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(г)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флагманский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корабль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Эльфинстона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; (д) Английские суда, нанятые для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  поддержки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флота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23" marR="1223" marT="579" marB="5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12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19750"/>
              </p:ext>
            </p:extLst>
          </p:nvPr>
        </p:nvGraphicFramePr>
        <p:xfrm>
          <a:off x="385078" y="198946"/>
          <a:ext cx="4536504" cy="4968552"/>
        </p:xfrm>
        <a:graphic>
          <a:graphicData uri="http://schemas.openxmlformats.org/drawingml/2006/table">
            <a:tbl>
              <a:tblPr/>
              <a:tblGrid>
                <a:gridCol w="2268252"/>
                <a:gridCol w="2268252"/>
              </a:tblGrid>
              <a:tr h="5132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Силы сторон</a:t>
                      </a:r>
                    </a:p>
                  </a:txBody>
                  <a:tcPr marL="46260" marR="46260" marT="46260" marB="46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258">
                <a:tc gridSpan="2">
                  <a:txBody>
                    <a:bodyPr/>
                    <a:lstStyle/>
                    <a:p>
                      <a:pPr marL="176213" indent="0"/>
                      <a:endParaRPr lang="ru-RU" sz="1700" dirty="0"/>
                    </a:p>
                  </a:txBody>
                  <a:tcPr marL="46260" marR="46260" marT="46260" marB="46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2036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effectLst/>
                        </a:rPr>
                        <a:t>      9 </a:t>
                      </a:r>
                      <a:r>
                        <a:rPr lang="ru-RU" sz="1700" dirty="0">
                          <a:effectLst/>
                          <a:hlinkClick r:id="rId2" action="ppaction://hlinkfile" tooltip="Линейный корабль (парусный)"/>
                        </a:rPr>
                        <a:t>линейных </a:t>
                      </a:r>
                      <a:r>
                        <a:rPr lang="ru-RU" sz="1700" dirty="0" smtClean="0">
                          <a:effectLst/>
                          <a:hlinkClick r:id="rId2" action="ppaction://hlinkfile" tooltip="Линейный корабль (парусный)"/>
                        </a:rPr>
                        <a:t>  </a:t>
                      </a:r>
                    </a:p>
                    <a:p>
                      <a:pPr algn="l"/>
                      <a:r>
                        <a:rPr lang="ru-RU" sz="1700" dirty="0" smtClean="0">
                          <a:effectLst/>
                          <a:hlinkClick r:id="rId2" action="ppaction://hlinkfile" tooltip="Линейный корабль (парусный)"/>
                        </a:rPr>
                        <a:t>        кораблей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 smtClean="0">
                          <a:effectLst/>
                        </a:rPr>
                        <a:t>      3 </a:t>
                      </a:r>
                      <a:r>
                        <a:rPr lang="ru-RU" sz="1700" dirty="0" smtClean="0">
                          <a:effectLst/>
                          <a:hlinkClick r:id="rId3" action="ppaction://hlinkfile" tooltip="Фрегат"/>
                        </a:rPr>
                        <a:t>фрегата</a:t>
                      </a:r>
                      <a:endParaRPr lang="ru-RU" sz="1700" dirty="0" smtClean="0">
                        <a:effectLst/>
                      </a:endParaRPr>
                    </a:p>
                    <a:p>
                      <a:pPr algn="l"/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 smtClean="0">
                          <a:effectLst/>
                        </a:rPr>
                        <a:t>      1 </a:t>
                      </a:r>
                      <a:r>
                        <a:rPr lang="ru-RU" sz="1700" dirty="0">
                          <a:effectLst/>
                          <a:hlinkClick r:id="rId4" action="ppaction://hlinkfile" tooltip="Бомбардирский корабль"/>
                        </a:rPr>
                        <a:t>бомбардирский корабль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 smtClean="0">
                          <a:effectLst/>
                        </a:rPr>
                        <a:t>        17-19 </a:t>
                      </a:r>
                      <a:r>
                        <a:rPr lang="ru-RU" sz="1700" dirty="0">
                          <a:effectLst/>
                        </a:rPr>
                        <a:t>малых </a:t>
                      </a:r>
                      <a:r>
                        <a:rPr lang="ru-RU" sz="1700" dirty="0" smtClean="0">
                          <a:effectLst/>
                        </a:rPr>
                        <a:t>  </a:t>
                      </a:r>
                    </a:p>
                    <a:p>
                      <a:pPr algn="l"/>
                      <a:r>
                        <a:rPr lang="ru-RU" sz="1700" dirty="0" smtClean="0">
                          <a:effectLst/>
                        </a:rPr>
                        <a:t>         судов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 err="1" smtClean="0">
                          <a:effectLst/>
                        </a:rPr>
                        <a:t>ок</a:t>
                      </a:r>
                      <a:r>
                        <a:rPr lang="ru-RU" sz="1700" dirty="0">
                          <a:effectLst/>
                        </a:rPr>
                        <a:t>. 6500 человек</a:t>
                      </a:r>
                    </a:p>
                  </a:txBody>
                  <a:tcPr marL="46260" marR="46260" marT="46260" marB="46260" anchor="ctr">
                    <a:lnL>
                      <a:noFill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16 </a:t>
                      </a:r>
                      <a:r>
                        <a:rPr lang="ru-RU" sz="1700" dirty="0">
                          <a:effectLst/>
                          <a:hlinkClick r:id="rId2" action="ppaction://hlinkfile" tooltip="Линейный корабль (парусный)"/>
                        </a:rPr>
                        <a:t>линейных кораблей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>
                          <a:effectLst/>
                        </a:rPr>
                        <a:t>6 </a:t>
                      </a:r>
                      <a:r>
                        <a:rPr lang="ru-RU" sz="1700" dirty="0">
                          <a:effectLst/>
                          <a:hlinkClick r:id="rId3" action="ppaction://hlinkfile" tooltip="Фрегат"/>
                        </a:rPr>
                        <a:t>фрегатов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>
                          <a:effectLst/>
                        </a:rPr>
                        <a:t>6 </a:t>
                      </a:r>
                      <a:r>
                        <a:rPr lang="ru-RU" sz="1700" dirty="0">
                          <a:effectLst/>
                          <a:hlinkClick r:id="rId5" action="ppaction://hlinkfile" tooltip="Шебека"/>
                        </a:rPr>
                        <a:t>шебек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>
                          <a:effectLst/>
                        </a:rPr>
                        <a:t>13 </a:t>
                      </a:r>
                      <a:r>
                        <a:rPr lang="ru-RU" sz="1700" dirty="0">
                          <a:effectLst/>
                          <a:hlinkClick r:id="rId6" action="ppaction://hlinkfile" tooltip="Галера"/>
                        </a:rPr>
                        <a:t>галер</a:t>
                      </a:r>
                      <a:r>
                        <a:rPr lang="ru-RU" sz="1700" dirty="0">
                          <a:effectLst/>
                        </a:rPr>
                        <a:t/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>
                          <a:effectLst/>
                        </a:rPr>
                        <a:t>32 малых судна</a:t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 err="1">
                          <a:effectLst/>
                        </a:rPr>
                        <a:t>ок</a:t>
                      </a:r>
                      <a:r>
                        <a:rPr lang="ru-RU" sz="1700" dirty="0">
                          <a:effectLst/>
                        </a:rPr>
                        <a:t>. 15 000 человек</a:t>
                      </a:r>
                    </a:p>
                  </a:txBody>
                  <a:tcPr marL="46260" marR="46260" marT="46260" marB="46260" anchor="ctr">
                    <a:lnL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52454"/>
              </p:ext>
            </p:extLst>
          </p:nvPr>
        </p:nvGraphicFramePr>
        <p:xfrm>
          <a:off x="5076056" y="152636"/>
          <a:ext cx="3923928" cy="4320479"/>
        </p:xfrm>
        <a:graphic>
          <a:graphicData uri="http://schemas.openxmlformats.org/drawingml/2006/table">
            <a:tbl>
              <a:tblPr/>
              <a:tblGrid>
                <a:gridCol w="1961964"/>
                <a:gridCol w="1961964"/>
              </a:tblGrid>
              <a:tr h="57964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Командующие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4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1181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hlinkClick r:id="rId7" action="ppaction://hlinkfile" tooltip="Граф (титул)"/>
                        </a:rPr>
                        <a:t>граф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  <a:hlinkClick r:id="rId8" action="ppaction://hlinkfile" tooltip="Орлов, Алексей Григорьевич"/>
                        </a:rPr>
                        <a:t>Алексей Орлов</a:t>
                      </a:r>
                      <a:r>
                        <a:rPr lang="ru-RU" dirty="0">
                          <a:effectLst/>
                        </a:rPr>
                        <a:t>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  <a:hlinkClick r:id="rId9" action="ppaction://hlinkfile" tooltip="Спиридов, Григорий Андреевич"/>
                        </a:rPr>
                        <a:t>Г. А. </a:t>
                      </a:r>
                      <a:r>
                        <a:rPr lang="ru-RU" dirty="0" err="1" smtClean="0">
                          <a:effectLst/>
                          <a:hlinkClick r:id="rId9" action="ppaction://hlinkfile" tooltip="Спиридов, Григорий Андреевич"/>
                        </a:rPr>
                        <a:t>Спиридов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  <a:hlinkClick r:id="rId10" action="ppaction://hlinkfile" tooltip="Эльфинстон, Джон"/>
                        </a:rPr>
                        <a:t>Д. </a:t>
                      </a:r>
                      <a:r>
                        <a:rPr lang="ru-RU" dirty="0" err="1">
                          <a:effectLst/>
                          <a:hlinkClick r:id="rId10" action="ppaction://hlinkfile" tooltip="Эльфинстон, Джон"/>
                        </a:rPr>
                        <a:t>Эльфинстон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/>
                        <a:hlinkClick r:id="rId11" action="ppaction://hlinkfile" tooltip="Капудан-паша"/>
                      </a:endParaRPr>
                    </a:p>
                    <a:p>
                      <a:pPr algn="ctr"/>
                      <a:r>
                        <a:rPr lang="ru-RU" dirty="0" err="1" smtClean="0">
                          <a:effectLst/>
                          <a:hlinkClick r:id="rId11" action="ppaction://hlinkfile" tooltip="Капудан-паша"/>
                        </a:rPr>
                        <a:t>капудан</a:t>
                      </a:r>
                      <a:r>
                        <a:rPr lang="ru-RU" dirty="0" smtClean="0">
                          <a:effectLst/>
                          <a:hlinkClick r:id="rId11" action="ppaction://hlinkfile" tooltip="Капудан-паша"/>
                        </a:rPr>
                        <a:t>-паша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Ибрагим </a:t>
                      </a:r>
                      <a:r>
                        <a:rPr lang="ru-RU" dirty="0" err="1">
                          <a:effectLst/>
                        </a:rPr>
                        <a:t>Хусамеддин</a:t>
                      </a:r>
                      <a:r>
                        <a:rPr lang="ru-RU" dirty="0">
                          <a:effectLst/>
                        </a:rPr>
                        <a:t>-паша,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  <a:hlinkClick r:id="rId12" action="ppaction://hlinkfile" tooltip="Джезаирли Гази Хасан-паша"/>
                        </a:rPr>
                        <a:t>Хасан-паша</a:t>
                      </a:r>
                      <a:r>
                        <a:rPr lang="ru-RU" dirty="0">
                          <a:effectLst/>
                        </a:rPr>
                        <a:t>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 err="1">
                          <a:effectLst/>
                        </a:rPr>
                        <a:t>Кафер</a:t>
                      </a:r>
                      <a:r>
                        <a:rPr lang="ru-RU" dirty="0">
                          <a:effectLst/>
                        </a:rPr>
                        <a:t>-бей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3" name="Picture 1" descr="Андреевский флаг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2" y="3119958"/>
            <a:ext cx="392566" cy="26765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Андреевский флаг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9" y="2564991"/>
            <a:ext cx="346812" cy="23646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Андреевский флаг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2" y="2204864"/>
            <a:ext cx="392566" cy="21602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lag of the Ottoman Empire (1453-1844)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1587519"/>
            <a:ext cx="756778" cy="51460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Андреевский флаг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8" y="3801886"/>
            <a:ext cx="301058" cy="20526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7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6512511" cy="1793136"/>
          </a:xfrm>
        </p:spPr>
        <p:txBody>
          <a:bodyPr/>
          <a:lstStyle/>
          <a:p>
            <a:r>
              <a:rPr lang="ru-RU" dirty="0">
                <a:effectLst>
                  <a:reflection blurRad="6350" stA="55000" endA="300" endPos="45500" dir="5400000" sy="-100000" algn="bl"/>
                </a:effectLst>
              </a:rPr>
              <a:t>Русско-турецкая война 1768-1774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669674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В 1771 г. войска князя овладели Крымом (В.М. Долгорукий-Крымский).</a:t>
            </a:r>
          </a:p>
          <a:p>
            <a:r>
              <a:rPr lang="ru-RU" dirty="0" smtClean="0"/>
              <a:t>Турция, воспользовавшись тяжелым положением внутри России (шла крестьянская война </a:t>
            </a:r>
            <a:r>
              <a:rPr lang="ru-RU" dirty="0" err="1" smtClean="0"/>
              <a:t>Е.И.Пугачева</a:t>
            </a:r>
            <a:r>
              <a:rPr lang="ru-RU" dirty="0" smtClean="0"/>
              <a:t>) сорвала начавшиеся переговоры.</a:t>
            </a:r>
          </a:p>
          <a:p>
            <a:r>
              <a:rPr lang="ru-RU" dirty="0" smtClean="0"/>
              <a:t>Русская армия в 1774 г. перешла Дунай и А.В. Суворов у деревни </a:t>
            </a:r>
            <a:r>
              <a:rPr lang="ru-RU" dirty="0" err="1" smtClean="0"/>
              <a:t>Козлуджа</a:t>
            </a:r>
            <a:r>
              <a:rPr lang="ru-RU" dirty="0" smtClean="0"/>
              <a:t> (Суворово) разбила войска великого визиря. Тем самым была открыта дорога войскам П.А. Румянцева  на Стамбул. Турция вынуждено запросила мира.</a:t>
            </a:r>
            <a:endParaRPr lang="ru-RU" dirty="0"/>
          </a:p>
        </p:txBody>
      </p:sp>
      <p:pic>
        <p:nvPicPr>
          <p:cNvPr id="14338" name="Picture 2" descr="http://im2-tub-ru.yandex.net/i?id=343838822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959471" cy="255583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8-tub-ru.yandex.net/i?id=345912238-4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19" y="3284984"/>
            <a:ext cx="1935116" cy="187269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2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lesson-history.narod.ru/map/rt17687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1275"/>
            <a:ext cx="7720422" cy="689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2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68951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Кючук-Кайнарджийский</a:t>
            </a:r>
            <a:r>
              <a:rPr lang="ru-RU" dirty="0" smtClean="0"/>
              <a:t>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699" y="188640"/>
            <a:ext cx="6985573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u="sng" dirty="0" smtClean="0"/>
              <a:t>Условия: </a:t>
            </a:r>
          </a:p>
          <a:p>
            <a:r>
              <a:rPr lang="ru-RU" dirty="0" smtClean="0"/>
              <a:t>Россия получила выход в Черное море;</a:t>
            </a:r>
          </a:p>
          <a:p>
            <a:r>
              <a:rPr lang="ru-RU" dirty="0" smtClean="0"/>
              <a:t>Степи Причерноморья – </a:t>
            </a:r>
            <a:r>
              <a:rPr lang="ru-RU" dirty="0" err="1" smtClean="0"/>
              <a:t>Новороссию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Право иметь военный флот на Черном море и проходить через проливы Босфор и Дарданеллы.</a:t>
            </a:r>
          </a:p>
          <a:p>
            <a:r>
              <a:rPr lang="ru-RU" dirty="0" smtClean="0"/>
              <a:t>Азов, Керчь, Кубань и </a:t>
            </a:r>
            <a:r>
              <a:rPr lang="ru-RU" dirty="0" err="1" smtClean="0"/>
              <a:t>Кабарда</a:t>
            </a:r>
            <a:r>
              <a:rPr lang="ru-RU" dirty="0" smtClean="0"/>
              <a:t> переходили к России.</a:t>
            </a:r>
          </a:p>
          <a:p>
            <a:r>
              <a:rPr lang="ru-RU" dirty="0" smtClean="0"/>
              <a:t>Крымское ханство стало независимым от Турции;</a:t>
            </a:r>
            <a:br>
              <a:rPr lang="ru-RU" dirty="0" smtClean="0"/>
            </a:br>
            <a:r>
              <a:rPr lang="ru-RU" dirty="0" smtClean="0"/>
              <a:t>+ 4 млн. рублей контрибуции от Турции.</a:t>
            </a:r>
          </a:p>
          <a:p>
            <a:r>
              <a:rPr lang="ru-RU" dirty="0" smtClean="0"/>
              <a:t>Россия добилась выступать защитницей интересов православных народов Турции.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98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900igr.net/datai/istorija/Russkie-vojska/0007-006-Russko-turetskaja-vojna-1768-1774-g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2" y="128465"/>
            <a:ext cx="5568553" cy="66292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0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869160"/>
            <a:ext cx="6512511" cy="1793136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Последствия войны с Турцией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1" y="188640"/>
            <a:ext cx="6441618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Народы Балкан развернули национально-освободительную борьбу против турецкого ига.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Восстановлена автономия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 </a:t>
            </a:r>
            <a:r>
              <a:rPr lang="ru-RU" sz="2800" dirty="0" smtClean="0"/>
              <a:t> Молдавии и Валахии. Россия  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 </a:t>
            </a:r>
            <a:r>
              <a:rPr lang="ru-RU" sz="2800" dirty="0" smtClean="0"/>
              <a:t> установила покровительство над   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 </a:t>
            </a:r>
            <a:r>
              <a:rPr lang="ru-RU" sz="2800" dirty="0" smtClean="0"/>
              <a:t> ними.</a:t>
            </a:r>
          </a:p>
          <a:p>
            <a:r>
              <a:rPr lang="ru-RU" sz="2800" dirty="0" smtClean="0"/>
              <a:t>Началось освоение </a:t>
            </a:r>
            <a:r>
              <a:rPr lang="ru-RU" sz="2800" dirty="0" err="1" smtClean="0"/>
              <a:t>Новороссии</a:t>
            </a:r>
            <a:r>
              <a:rPr lang="ru-RU" sz="2800" dirty="0" smtClean="0"/>
              <a:t>. Образованы города </a:t>
            </a:r>
            <a:r>
              <a:rPr lang="ru-RU" sz="2800" dirty="0" err="1" smtClean="0"/>
              <a:t>Екатеринослав</a:t>
            </a:r>
            <a:r>
              <a:rPr lang="ru-RU" sz="2800" dirty="0" smtClean="0"/>
              <a:t>, Херсон. </a:t>
            </a:r>
          </a:p>
          <a:p>
            <a:endParaRPr lang="ru-RU" dirty="0"/>
          </a:p>
        </p:txBody>
      </p:sp>
      <p:pic>
        <p:nvPicPr>
          <p:cNvPr id="18434" name="Picture 2" descr="http://im8-tub-ru.yandex.net/i?id=26334084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30" y="1232756"/>
            <a:ext cx="29292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8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864096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Присоединение Крыма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6912768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Турция не желала примириться с утверждением России на Черном море.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 1783 г. русские войска заняли Крымский полуостров, который вошел в состав России. Основан Севастополь.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Григорий Потемкин за присоединение Крыма получил звание Таврический (Крым – Таврида).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Весной 1787 г. Екатерина </a:t>
            </a:r>
            <a:r>
              <a:rPr lang="en-US" dirty="0" smtClean="0"/>
              <a:t>II</a:t>
            </a:r>
            <a:r>
              <a:rPr lang="ru-RU" dirty="0" smtClean="0"/>
              <a:t> совершила поездку в Крым и </a:t>
            </a:r>
            <a:r>
              <a:rPr lang="ru-RU" dirty="0" err="1" smtClean="0"/>
              <a:t>Новороссию</a:t>
            </a:r>
            <a:r>
              <a:rPr lang="ru-RU" dirty="0"/>
              <a:t> </a:t>
            </a:r>
            <a:r>
              <a:rPr lang="ru-RU" dirty="0" smtClean="0"/>
              <a:t>(вместе с Екатериной Крым посетил император Австрии Иосиф </a:t>
            </a:r>
            <a:r>
              <a:rPr lang="en-US" dirty="0" smtClean="0"/>
              <a:t>II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Чрезмерная показуха привела к крылатому выражению «потемкинские деревни».</a:t>
            </a:r>
            <a:endParaRPr lang="ru-RU" dirty="0"/>
          </a:p>
        </p:txBody>
      </p:sp>
      <p:pic>
        <p:nvPicPr>
          <p:cNvPr id="1026" name="Picture 2" descr="http://im2-tub-ru.yandex.net/i?id=503181599-1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39"/>
            <a:ext cx="1742306" cy="201035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90095219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87" y="4869160"/>
            <a:ext cx="2661416" cy="172819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1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45224"/>
            <a:ext cx="6512511" cy="926976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Георгиевский трактат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88640"/>
            <a:ext cx="4456584" cy="48965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В 1783 г. в городе Георгиевск заключен договор грузинского царя Ираклия </a:t>
            </a:r>
            <a:r>
              <a:rPr lang="en-US" sz="2800" dirty="0" smtClean="0"/>
              <a:t>II</a:t>
            </a:r>
            <a:r>
              <a:rPr lang="ru-RU" sz="2800" dirty="0" smtClean="0"/>
              <a:t> с Россией о протекторате (под покровительство России вошла Восточная Грузия).</a:t>
            </a:r>
            <a:endParaRPr lang="ru-RU" sz="2800" dirty="0"/>
          </a:p>
        </p:txBody>
      </p:sp>
      <p:pic>
        <p:nvPicPr>
          <p:cNvPr id="2050" name="Picture 2" descr="http://im3-tub-ru.yandex.net/i?id=423260105-3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0" y="260648"/>
            <a:ext cx="3911474" cy="302433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6-tub-ru.yandex.net/i?id=24997190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3224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4371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Задачи внешней </a:t>
            </a:r>
            <a:r>
              <a:rPr lang="ru-RU" sz="3600" dirty="0" smtClean="0">
                <a:solidFill>
                  <a:srgbClr val="FF0000"/>
                </a:solidFill>
              </a:rPr>
              <a:t>политики России в </a:t>
            </a:r>
            <a:r>
              <a:rPr lang="en-US" sz="3600" dirty="0" smtClean="0">
                <a:solidFill>
                  <a:srgbClr val="FF0000"/>
                </a:solidFill>
              </a:rPr>
              <a:t>XVIII </a:t>
            </a:r>
            <a:r>
              <a:rPr lang="ru-RU" sz="3600" dirty="0" smtClean="0">
                <a:solidFill>
                  <a:srgbClr val="FF0000"/>
                </a:solidFill>
              </a:rPr>
              <a:t> веке: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4032448" cy="383476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Задачи внешней политики:</a:t>
            </a:r>
          </a:p>
          <a:p>
            <a:r>
              <a:rPr lang="ru-RU" i="1" dirty="0" smtClean="0"/>
              <a:t>Борьба за выход к южным морям –Черному и Азовскому;</a:t>
            </a:r>
          </a:p>
          <a:p>
            <a:r>
              <a:rPr lang="ru-RU" i="1" dirty="0" smtClean="0"/>
              <a:t>Польский вопрос;</a:t>
            </a:r>
          </a:p>
          <a:p>
            <a:r>
              <a:rPr lang="ru-RU" i="1" dirty="0" smtClean="0"/>
              <a:t>Борьба с революционной угрозой;</a:t>
            </a:r>
            <a:endParaRPr lang="ru-RU" i="1" dirty="0"/>
          </a:p>
        </p:txBody>
      </p:sp>
      <p:pic>
        <p:nvPicPr>
          <p:cNvPr id="2050" name="Picture 2" descr="http://im7-tub-ru.yandex.net/i?id=19105252-47-72&amp;n=21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50243" cy="331236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9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900igr.net/datas/istorija/Aleksandr-Vasilevich-Suvorov/0005-005-Russko-turetskaja-vojna-1787179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7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94240" cy="1791072"/>
          </a:xfrm>
        </p:spPr>
        <p:txBody>
          <a:bodyPr/>
          <a:lstStyle/>
          <a:p>
            <a:pPr algn="ctr"/>
            <a:r>
              <a:rPr lang="ru-RU" dirty="0" smtClean="0"/>
              <a:t>Русско-турецкая война</a:t>
            </a:r>
            <a:br>
              <a:rPr lang="ru-RU" dirty="0" smtClean="0"/>
            </a:br>
            <a:r>
              <a:rPr lang="ru-RU" dirty="0" smtClean="0"/>
              <a:t>1787-1791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352928" cy="4050784"/>
          </a:xfrm>
        </p:spPr>
        <p:txBody>
          <a:bodyPr/>
          <a:lstStyle/>
          <a:p>
            <a:r>
              <a:rPr lang="ru-RU" b="1" u="sng" dirty="0" smtClean="0"/>
              <a:t>Причина:</a:t>
            </a:r>
            <a:r>
              <a:rPr lang="ru-RU" b="1" dirty="0" smtClean="0"/>
              <a:t> </a:t>
            </a:r>
            <a:r>
              <a:rPr lang="ru-RU" dirty="0" smtClean="0"/>
              <a:t>попытка Турции вернуть Крым.</a:t>
            </a:r>
          </a:p>
          <a:p>
            <a:r>
              <a:rPr lang="ru-RU" b="1" u="sng" dirty="0" smtClean="0"/>
              <a:t>Сражения:</a:t>
            </a:r>
            <a:r>
              <a:rPr lang="ru-RU" dirty="0" smtClean="0"/>
              <a:t> при </a:t>
            </a:r>
            <a:r>
              <a:rPr lang="ru-RU" dirty="0" err="1" smtClean="0"/>
              <a:t>Кинбурне</a:t>
            </a:r>
            <a:r>
              <a:rPr lang="ru-RU" dirty="0" smtClean="0"/>
              <a:t> (1787 г.),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при </a:t>
            </a:r>
            <a:r>
              <a:rPr lang="ru-RU" dirty="0" err="1" smtClean="0"/>
              <a:t>Фокшанах</a:t>
            </a:r>
            <a:r>
              <a:rPr lang="ru-RU" dirty="0" smtClean="0"/>
              <a:t> (1789 г.),		</a:t>
            </a:r>
            <a:r>
              <a:rPr lang="ru-RU" dirty="0" err="1" smtClean="0"/>
              <a:t>А.В.Суворов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	на реке </a:t>
            </a:r>
            <a:r>
              <a:rPr lang="ru-RU" dirty="0" err="1" smtClean="0"/>
              <a:t>Рымник</a:t>
            </a:r>
            <a:r>
              <a:rPr lang="ru-RU" dirty="0" smtClean="0"/>
              <a:t> (1789 г.)                  </a:t>
            </a:r>
            <a:r>
              <a:rPr lang="ru-RU" b="1" dirty="0" smtClean="0"/>
              <a:t>победы</a:t>
            </a:r>
          </a:p>
          <a:p>
            <a:pPr marL="4572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</a:t>
            </a:r>
          </a:p>
          <a:p>
            <a:pPr marL="4572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крепость Очаков (1788 г.)	  -	</a:t>
            </a:r>
            <a:r>
              <a:rPr lang="ru-RU" dirty="0" err="1" smtClean="0"/>
              <a:t>Г.Г.Потемкин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						     победа</a:t>
            </a:r>
          </a:p>
          <a:p>
            <a:endParaRPr lang="ru-RU" b="1" u="sng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838667" y="2420888"/>
            <a:ext cx="648072" cy="1440160"/>
          </a:xfrm>
          <a:prstGeom prst="rightBrace">
            <a:avLst>
              <a:gd name="adj1" fmla="val 3564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2628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Взятие Измаила 1790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6400800" cy="3474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Суворов предложил коменданту крепости сдаться: « 24 часа – воля, первый выстрел – уже неволя, штурм – смерть».</a:t>
            </a:r>
          </a:p>
          <a:p>
            <a:r>
              <a:rPr lang="ru-RU" sz="2800" dirty="0" smtClean="0"/>
              <a:t>Турецкий паша отказ: «Скорее Дунай остановится в своем течении, небо упадет на землю, чем сдастся Измаил»</a:t>
            </a:r>
          </a:p>
        </p:txBody>
      </p:sp>
      <p:pic>
        <p:nvPicPr>
          <p:cNvPr id="3074" name="Picture 2" descr="http://im5-tub-ru.yandex.net/i?id=151733270-33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11" y="1412776"/>
            <a:ext cx="19893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7-tub-ru.yandex.net/i?id=300088248-11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21" y="4437112"/>
            <a:ext cx="2146920" cy="216132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4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www.izmailonline.com/_fr/3/490329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4" y="-1"/>
            <a:ext cx="9174414" cy="71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4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www.distedu.ru/mirror/_hist/lesson-history.narod.ru/map/rt17879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748464" cy="69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3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img0.liveinternet.ru/images/attach/c/2/65/175/65175801_kocebu.as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24" y="4149080"/>
            <a:ext cx="3575774" cy="27089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4896544" cy="3816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Штурм 10 часов и Измаил взят А.В. Суворовым. В штурме принимал участие М.И. Кутузов (Суворов «Он был на моем левом фланге, но был моей правой рукой»)</a:t>
            </a:r>
          </a:p>
        </p:txBody>
      </p:sp>
      <p:pic>
        <p:nvPicPr>
          <p:cNvPr id="5125" name="Picture 5" descr="http://im6-tub-ru.yandex.net/i?id=170497400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08" y="4336667"/>
            <a:ext cx="2038138" cy="233374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m3-tub-ru.yandex.net/i?id=192099033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3" y="188639"/>
            <a:ext cx="2520280" cy="325898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7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900igr.net/datas/obg/Vojska/0018-018-SUVOROV-Aleksandr-Vasilevich-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"/>
            <a:ext cx="9158336" cy="68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7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900igr.net/datas/istorija/Polkovodtsy-Rossii/0015-015-Kutuzov-Mikhail-Illariono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" y="21226"/>
            <a:ext cx="9137961" cy="68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0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5544616" cy="1575048"/>
          </a:xfrm>
        </p:spPr>
        <p:txBody>
          <a:bodyPr/>
          <a:lstStyle/>
          <a:p>
            <a:pPr algn="ctr"/>
            <a:r>
              <a:rPr lang="ru-RU" dirty="0" smtClean="0"/>
              <a:t>Морские победы русского флота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392489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Блестящие победы русского флота в Керченском проливе, у форта </a:t>
            </a:r>
            <a:r>
              <a:rPr lang="ru-RU" sz="2400" dirty="0" err="1" smtClean="0"/>
              <a:t>Гаджибей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1791 г. </a:t>
            </a:r>
            <a:r>
              <a:rPr lang="ru-RU" sz="2400" dirty="0"/>
              <a:t>у</a:t>
            </a:r>
            <a:r>
              <a:rPr lang="ru-RU" sz="2400" dirty="0" smtClean="0"/>
              <a:t> мыса </a:t>
            </a:r>
            <a:r>
              <a:rPr lang="ru-RU" sz="2400" dirty="0" err="1" smtClean="0"/>
              <a:t>Калиакрия</a:t>
            </a:r>
            <a:r>
              <a:rPr lang="ru-RU" sz="2400" dirty="0" smtClean="0"/>
              <a:t> (у болгарского города Варна) адмирал </a:t>
            </a:r>
            <a:r>
              <a:rPr lang="ru-RU" sz="2400" dirty="0" err="1" smtClean="0"/>
              <a:t>Ф.Ф.Ушаков</a:t>
            </a:r>
            <a:r>
              <a:rPr lang="ru-RU" sz="2400" dirty="0" smtClean="0"/>
              <a:t> уничтожил турецкий флот. </a:t>
            </a:r>
            <a:endParaRPr lang="ru-RU" sz="2400" dirty="0"/>
          </a:p>
        </p:txBody>
      </p:sp>
      <p:pic>
        <p:nvPicPr>
          <p:cNvPr id="10252" name="Picture 12" descr="http://im7-tub-ru.yandex.net/i?id=434998810-03-72&amp;n=21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r="9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82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900igr.net/datas/istorija/Ekaterina/0029-029-Fedor-Fedorovich-Ushakov-proslavlennyj-voinskimi-doblestjami-i-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5436096" cy="40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2-tub-ru.yandex.net/i?id=335406643-3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4" y="28574"/>
            <a:ext cx="3189751" cy="23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2636912"/>
            <a:ext cx="341548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"Святой Павел". Флагманский корабль адмирала </a:t>
            </a:r>
            <a:r>
              <a:rPr lang="ru-RU" b="1" dirty="0" smtClean="0"/>
              <a:t>Ушакова</a:t>
            </a:r>
            <a:endParaRPr lang="ru-RU" dirty="0"/>
          </a:p>
        </p:txBody>
      </p:sp>
      <p:pic>
        <p:nvPicPr>
          <p:cNvPr id="11272" name="Picture 8" descr="http://im6-tub-ru.yandex.net/i?id=41766464-4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63744"/>
            <a:ext cx="3958183" cy="27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23528" y="4365104"/>
            <a:ext cx="4464496" cy="240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1791 г. у мыса </a:t>
            </a:r>
            <a:r>
              <a:rPr lang="ru-RU" sz="2400" dirty="0" err="1"/>
              <a:t>Калиакрия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7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4941168"/>
            <a:ext cx="6512511" cy="1721128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Русско-турецкая война 1768-1774 гг.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5085184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u="sng" dirty="0" smtClean="0"/>
              <a:t>Причины:</a:t>
            </a:r>
            <a:endParaRPr lang="en-US" sz="2800" b="1" u="sng" dirty="0" smtClean="0"/>
          </a:p>
          <a:p>
            <a:r>
              <a:rPr lang="ru-RU" sz="2800" dirty="0" smtClean="0"/>
              <a:t>потребности дворянства получить плодородные южные земли;</a:t>
            </a:r>
          </a:p>
          <a:p>
            <a:r>
              <a:rPr lang="ru-RU" sz="2800" dirty="0" smtClean="0"/>
              <a:t>Интересы безопасности страны;</a:t>
            </a:r>
          </a:p>
          <a:p>
            <a:r>
              <a:rPr lang="ru-RU" sz="2800" dirty="0" smtClean="0"/>
              <a:t>Возможности вести торговлю через южные моря;</a:t>
            </a:r>
            <a:endParaRPr lang="ru-RU" sz="2800" dirty="0"/>
          </a:p>
        </p:txBody>
      </p:sp>
      <p:pic>
        <p:nvPicPr>
          <p:cNvPr id="3074" name="Picture 2" descr="http://im0-tub-ru.yandex.net/i?id=275903695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38" y="1268760"/>
            <a:ext cx="35759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52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1143000"/>
          </a:xfrm>
        </p:spPr>
        <p:txBody>
          <a:bodyPr/>
          <a:lstStyle/>
          <a:p>
            <a:pPr algn="ctr"/>
            <a:r>
              <a:rPr lang="ru-RU" dirty="0" err="1" smtClean="0"/>
              <a:t>Ясский</a:t>
            </a:r>
            <a:r>
              <a:rPr lang="ru-RU" dirty="0" smtClean="0"/>
              <a:t> мир с Турцией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424936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1791 г. В городе Яссы.</a:t>
            </a:r>
          </a:p>
          <a:p>
            <a:r>
              <a:rPr lang="ru-RU" b="1" u="sng" dirty="0" smtClean="0"/>
              <a:t>Условия: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Турция признала Крым за Россией;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граница Турции и России по Днестру;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Территория между р. Буг и р. Днестр + к России;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Турция признала покровительство России над Грузией установленное в 1783 г. По Георгиевскому трактату);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2290" name="Picture 2" descr="http://im0-tub-ru.yandex.net/i?id=204671329-1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8-tub-ru.yandex.net/i?id=5834220-4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7541"/>
            <a:ext cx="3129136" cy="23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0-tub-ru.yandex.net/i?id=60076853-4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124743"/>
            <a:ext cx="1322798" cy="18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9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/>
          <a:lstStyle/>
          <a:p>
            <a:r>
              <a:rPr lang="ru-RU" dirty="0" smtClean="0"/>
              <a:t>Освоение Крыма Россией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7056784" cy="3024336"/>
          </a:xfrm>
        </p:spPr>
        <p:txBody>
          <a:bodyPr/>
          <a:lstStyle/>
          <a:p>
            <a:r>
              <a:rPr lang="ru-RU" dirty="0" smtClean="0"/>
              <a:t>Основаны новые города: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Николаев – 1789 г.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Одесса – 1795 г.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err="1"/>
              <a:t>Екатеринодар</a:t>
            </a:r>
            <a:r>
              <a:rPr lang="ru-RU" dirty="0"/>
              <a:t> (ныне Краснодар) – 1793 </a:t>
            </a:r>
            <a:r>
              <a:rPr lang="ru-RU" dirty="0" smtClean="0"/>
              <a:t>г.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Ликвидировано Крымское ханство – угроза югу России.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3314" name="Picture 2" descr="http://im6-tub-ru.yandex.net/i?id=85089794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3-tub-ru.yandex.net/i?id=214562273-3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6" y="508518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8-tub-ru.yandex.net/i?id=218693456-0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0-tub-ru.yandex.net/i?id=104341532-6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55" y="1412776"/>
            <a:ext cx="2295525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7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656184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Русско-шведская война 1788-1790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496944" cy="3672408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Причина:</a:t>
            </a:r>
            <a:r>
              <a:rPr lang="ru-RU" sz="2400" dirty="0" smtClean="0"/>
              <a:t> Швеция решила вернуть земли, утраченные в Северной войне.</a:t>
            </a:r>
          </a:p>
          <a:p>
            <a:r>
              <a:rPr lang="ru-RU" sz="2400" b="1" u="sng" dirty="0" smtClean="0"/>
              <a:t>Особенности: </a:t>
            </a:r>
            <a:r>
              <a:rPr lang="ru-RU" sz="2400" dirty="0" smtClean="0"/>
              <a:t>война России на два фронта – со Швецией и Турцией.</a:t>
            </a:r>
          </a:p>
          <a:p>
            <a:r>
              <a:rPr lang="ru-RU" sz="2400" dirty="0" smtClean="0"/>
              <a:t>Шведы не имели успеха на суше и русские заняли часть Финляндии.</a:t>
            </a:r>
          </a:p>
          <a:p>
            <a:r>
              <a:rPr lang="ru-RU" sz="2400" dirty="0" smtClean="0"/>
              <a:t>На море сражения с переменным успехом.</a:t>
            </a:r>
          </a:p>
          <a:p>
            <a:r>
              <a:rPr lang="ru-RU" sz="2400" u="sng" dirty="0" smtClean="0"/>
              <a:t>1790 г. </a:t>
            </a:r>
            <a:r>
              <a:rPr lang="ru-RU" sz="2400" u="sng" dirty="0" err="1" smtClean="0"/>
              <a:t>Верельский</a:t>
            </a:r>
            <a:r>
              <a:rPr lang="ru-RU" sz="2400" u="sng" dirty="0" smtClean="0"/>
              <a:t> мир сохранил прежние границы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15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28" y="260648"/>
            <a:ext cx="6512511" cy="720080"/>
          </a:xfrm>
        </p:spPr>
        <p:txBody>
          <a:bodyPr/>
          <a:lstStyle/>
          <a:p>
            <a:pPr algn="ctr"/>
            <a:r>
              <a:rPr lang="ru-RU" dirty="0" smtClean="0"/>
              <a:t>США и Россия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42128"/>
            <a:ext cx="8496944" cy="2286872"/>
          </a:xfrm>
        </p:spPr>
        <p:txBody>
          <a:bodyPr/>
          <a:lstStyle/>
          <a:p>
            <a:r>
              <a:rPr lang="ru-RU" dirty="0" smtClean="0"/>
              <a:t>Противоречия Англии и России привели к принятию «Декларации о вооруженном нейтралитете», которую поддержали большинство европейских стран. Суда нейтральных стран могли защищаться, если на них нападут корабли воюющих стран, что не позволило Англии организовать морскую блокаду американского побережья.</a:t>
            </a:r>
            <a:endParaRPr lang="ru-RU" dirty="0"/>
          </a:p>
        </p:txBody>
      </p:sp>
      <p:pic>
        <p:nvPicPr>
          <p:cNvPr id="14339" name="Picture 3" descr="http://lesson-history.narod.ru/map/faundus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3" y="3411616"/>
            <a:ext cx="2976265" cy="31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www.prosto-rossiane.ru/upload/img/11/08/1314464189.5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82" y="3432044"/>
            <a:ext cx="4312018" cy="33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97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936104"/>
          </a:xfrm>
        </p:spPr>
        <p:txBody>
          <a:bodyPr/>
          <a:lstStyle/>
          <a:p>
            <a:pPr algn="ctr"/>
            <a:r>
              <a:rPr lang="ru-RU" dirty="0" smtClean="0"/>
              <a:t>Польские разделы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7704856" cy="3834760"/>
          </a:xfrm>
        </p:spPr>
        <p:txBody>
          <a:bodyPr/>
          <a:lstStyle/>
          <a:p>
            <a:r>
              <a:rPr lang="ru-RU" dirty="0" smtClean="0"/>
              <a:t>Тяжелое положение внутри Польши (магнаты довели страну до разорения и распада).</a:t>
            </a:r>
          </a:p>
          <a:p>
            <a:r>
              <a:rPr lang="ru-RU" dirty="0" smtClean="0"/>
              <a:t>Россия, Австрия и Пруссия воспользовались ситуацией в Польше.</a:t>
            </a:r>
          </a:p>
          <a:p>
            <a:r>
              <a:rPr lang="ru-RU" dirty="0" smtClean="0"/>
              <a:t>Россия нашла повод –освобождение белорусского и украинского народов от польских феодалов.</a:t>
            </a:r>
          </a:p>
          <a:p>
            <a:r>
              <a:rPr lang="ru-RU" dirty="0" smtClean="0"/>
              <a:t>Россия договорилась с польским королем об уравнении в правах католиков и православных, но шляхта, поддерживаемая папой римским, против. Русские войска подавили сопротивление шляхты.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13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Польские разделы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08912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Прусский король считал, что необходимо разделить Польшу, Екатерина </a:t>
            </a:r>
            <a:r>
              <a:rPr lang="en-US" dirty="0" smtClean="0"/>
              <a:t>II</a:t>
            </a:r>
            <a:r>
              <a:rPr lang="ru-RU" dirty="0" smtClean="0"/>
              <a:t>, что Польша должна быть единой, но под русским влиянием.</a:t>
            </a:r>
          </a:p>
          <a:p>
            <a:r>
              <a:rPr lang="ru-RU" sz="2400" b="1" u="sng" dirty="0" smtClean="0"/>
              <a:t>Первый польский раздел – 1772 г.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Австрия + Галиция,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Пруссия + Поморье,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Россия + восточная часть </a:t>
            </a:r>
          </a:p>
          <a:p>
            <a:pPr marL="45720" indent="0">
              <a:buNone/>
            </a:pPr>
            <a:r>
              <a:rPr lang="ru-RU" sz="2400" dirty="0" smtClean="0"/>
              <a:t>    Белоруссии до Минска, </a:t>
            </a:r>
          </a:p>
          <a:p>
            <a:pPr marL="45720" indent="0">
              <a:buNone/>
            </a:pPr>
            <a:r>
              <a:rPr lang="ru-RU" sz="2400" dirty="0" smtClean="0"/>
              <a:t>    часть латвийских земель, </a:t>
            </a:r>
          </a:p>
          <a:p>
            <a:pPr marL="45720" indent="0">
              <a:buNone/>
            </a:pPr>
            <a:r>
              <a:rPr lang="ru-RU" sz="2400" dirty="0" smtClean="0"/>
              <a:t>    входивших в Ливонию.</a:t>
            </a:r>
            <a:endParaRPr lang="ru-RU" sz="2400" b="1" u="sng" dirty="0"/>
          </a:p>
        </p:txBody>
      </p:sp>
      <p:pic>
        <p:nvPicPr>
          <p:cNvPr id="15363" name="Picture 3" descr="http://2000.net.ua/ai/7/71/71486/f3_poland_1772_map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27" y="3068960"/>
            <a:ext cx="4326634" cy="33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52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Польские разделы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4968552" cy="547260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Второй польский раздел  1793 г.: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Россия + Центральная </a:t>
            </a:r>
            <a:r>
              <a:rPr lang="ru-RU" dirty="0"/>
              <a:t>Б</a:t>
            </a:r>
            <a:r>
              <a:rPr lang="ru-RU" dirty="0" smtClean="0"/>
              <a:t>елоруссия с Минском, Правобережная Украина.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Пруссия + Гданьск, часть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земель по реке </a:t>
            </a:r>
            <a:r>
              <a:rPr lang="ru-RU" dirty="0" err="1" smtClean="0"/>
              <a:t>Варта</a:t>
            </a:r>
            <a:r>
              <a:rPr lang="ru-RU" dirty="0" smtClean="0"/>
              <a:t> и реке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Висла.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 1794 г. Восстание под руководством </a:t>
            </a:r>
            <a:r>
              <a:rPr lang="ru-RU" dirty="0" err="1" smtClean="0"/>
              <a:t>Тадеуша</a:t>
            </a:r>
            <a:r>
              <a:rPr lang="ru-RU" dirty="0" smtClean="0"/>
              <a:t> Костюшко за суверенитет Польши, подавлено Россией(войска А.В. Суворова).</a:t>
            </a:r>
            <a:endParaRPr lang="ru-RU" dirty="0"/>
          </a:p>
        </p:txBody>
      </p:sp>
      <p:pic>
        <p:nvPicPr>
          <p:cNvPr id="16387" name="Picture 3" descr="http://www.krugosvet.ru/images/1011444_hm_R11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31" y="1196752"/>
            <a:ext cx="4076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8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www.krugosvet.ru/images/1011444_hm_R11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30"/>
            <a:ext cx="7380312" cy="68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66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864096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Польские разделы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420888"/>
            <a:ext cx="8280920" cy="2520280"/>
          </a:xfrm>
        </p:spPr>
        <p:txBody>
          <a:bodyPr/>
          <a:lstStyle/>
          <a:p>
            <a:r>
              <a:rPr lang="ru-RU" b="1" u="sng" dirty="0" smtClean="0"/>
              <a:t>Третий польский раздел 1795 г.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Пруссия + Центральная Польша с Варшавой;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Австрия + Южная Польша с Люблином и Краковом;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Россия + Литва, Курляндия, Волынь и Западная Белоруссия. Польский король отрекся от престола и переехал в Россию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218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Россия и Франция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280920" cy="3672408"/>
          </a:xfrm>
        </p:spPr>
        <p:txBody>
          <a:bodyPr/>
          <a:lstStyle/>
          <a:p>
            <a:r>
              <a:rPr lang="ru-RU" dirty="0" smtClean="0"/>
              <a:t> После казни французского короля Людовика </a:t>
            </a:r>
            <a:r>
              <a:rPr lang="en-US" dirty="0" smtClean="0"/>
              <a:t>XVI</a:t>
            </a:r>
            <a:r>
              <a:rPr lang="ru-RU" dirty="0" smtClean="0"/>
              <a:t> Россия разорвала дипломатические и торговые отношения с Францией. Боязнь «французской заразы», «Этого страшного чудовища» заставило Екатерину запретить распространение трудов французских просветителей. Совместно с Англией Россия предприняла попытку экономического давления на Францию. </a:t>
            </a:r>
          </a:p>
          <a:p>
            <a:r>
              <a:rPr lang="ru-RU" dirty="0" smtClean="0"/>
              <a:t>Внутри страны начались гонения на передовых людей – </a:t>
            </a:r>
            <a:r>
              <a:rPr lang="ru-RU" dirty="0" err="1" smtClean="0"/>
              <a:t>А.Н.Радищева</a:t>
            </a:r>
            <a:r>
              <a:rPr lang="ru-RU" dirty="0" smtClean="0"/>
              <a:t>, Н.И. Новикова.</a:t>
            </a:r>
            <a:endParaRPr lang="ru-RU" dirty="0"/>
          </a:p>
        </p:txBody>
      </p:sp>
      <p:pic>
        <p:nvPicPr>
          <p:cNvPr id="18434" name="Picture 2" descr="http://im3-tub-ru.yandex.net/i?id=194393422-3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457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m4-tub-ru.yandex.net/i?id=171954815-1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666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7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3" y="4653136"/>
            <a:ext cx="6512511" cy="1865144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/>
              <a:t>Русско-турецкая война 1768-1774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5400600" cy="3816424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800" b="1" u="sng" dirty="0" smtClean="0"/>
              <a:t>Начало войны: </a:t>
            </a:r>
            <a:r>
              <a:rPr lang="ru-RU" sz="2800" dirty="0" smtClean="0"/>
              <a:t>осень 1768 г. - Турция объявила войну России. </a:t>
            </a:r>
            <a:endParaRPr lang="en-US" sz="2800" dirty="0" smtClean="0"/>
          </a:p>
          <a:p>
            <a:r>
              <a:rPr lang="ru-RU" sz="2800" b="1" u="sng" dirty="0" smtClean="0"/>
              <a:t>Союзники Турции: </a:t>
            </a:r>
            <a:r>
              <a:rPr lang="ru-RU" sz="2800" dirty="0" smtClean="0"/>
              <a:t>Англия и Франция.</a:t>
            </a:r>
          </a:p>
          <a:p>
            <a:r>
              <a:rPr lang="ru-RU" sz="2800" b="1" u="sng" dirty="0" smtClean="0"/>
              <a:t>Фронты: </a:t>
            </a:r>
            <a:endParaRPr lang="en-US" sz="2800" b="1" u="sng" dirty="0" smtClean="0"/>
          </a:p>
          <a:p>
            <a:pPr>
              <a:buFontTx/>
              <a:buChar char="-"/>
            </a:pPr>
            <a:r>
              <a:rPr lang="ru-RU" sz="2800" dirty="0" smtClean="0"/>
              <a:t>на территории Молдавии и Валахии;</a:t>
            </a:r>
          </a:p>
          <a:p>
            <a:pPr>
              <a:buFontTx/>
              <a:buChar char="-"/>
            </a:pPr>
            <a:r>
              <a:rPr lang="ru-RU" sz="2800" dirty="0" smtClean="0"/>
              <a:t>Азовское побережье;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http://www.masalygin.ru/i/Painter/Kopii/thumb/img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274794" cy="3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3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745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Россия и Франция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80920" cy="3816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</a:t>
            </a:r>
            <a:r>
              <a:rPr lang="en-US" dirty="0" smtClean="0"/>
              <a:t> 1798</a:t>
            </a:r>
            <a:r>
              <a:rPr lang="ru-RU" dirty="0" smtClean="0"/>
              <a:t> г. Россия оказалась в антифранцузской коалиции европейских держав во главе с Англией. Военные действия сосредоточились в Италии и на Средиземном море, куда направились флоты Англии и России. Во главе русского флота Ф.Ф. Ушаков. Пройдя через Босфор и Дарданеллы, выйдя из Средиземного моря в Адриатическое русский флот освободил Ионические острова. Ушаков штурмом овладел крепостью на острове Корфу. Греческое население с радостью встретил русский флот. В 1799 г. </a:t>
            </a:r>
          </a:p>
          <a:p>
            <a:pPr marL="45720" indent="0">
              <a:buNone/>
            </a:pPr>
            <a:r>
              <a:rPr lang="ru-RU" dirty="0" smtClean="0"/>
              <a:t>Ушаков освободил от французов Неаполь и Рим.</a:t>
            </a:r>
            <a:endParaRPr lang="ru-RU" dirty="0"/>
          </a:p>
        </p:txBody>
      </p:sp>
      <p:pic>
        <p:nvPicPr>
          <p:cNvPr id="1026" name="Picture 2" descr="http://im2-tub-ru.yandex.net/i?id=77947038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3" y="4215487"/>
            <a:ext cx="2187123" cy="2448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89299266-31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" y="5016598"/>
            <a:ext cx="3058303" cy="183498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14867400-4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4" y="4457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29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lesson-history.narod.ru/map/yshakov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0"/>
            <a:ext cx="6588224" cy="67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allworldmoney.ru/wp-content/uploads/2010/03/dng_25rub_shturm_korfu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44" y="0"/>
            <a:ext cx="272448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77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Итальянский поход </a:t>
            </a:r>
            <a:r>
              <a:rPr lang="ru-RU" dirty="0" err="1" smtClean="0"/>
              <a:t>А.В.Суворова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53650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Сухопутную армию возглавил , действовавшую совместно с австрийцами в Северной Италии, возглавил А.В. Суворов. Войска Суворова очистили от французов за 5 недель Северную Италию и вступили в Милан и Турин (Итальянский поход).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2-tub-ru.yandex.net/i?id=263778374-24-72&amp;n=21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 b="15292"/>
          <a:stretch>
            <a:fillRect/>
          </a:stretch>
        </p:blipFill>
        <p:spPr bwMode="auto">
          <a:xfrm>
            <a:off x="4716016" y="404664"/>
            <a:ext cx="4114800" cy="31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46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3960440" cy="1080120"/>
          </a:xfrm>
        </p:spPr>
        <p:txBody>
          <a:bodyPr/>
          <a:lstStyle/>
          <a:p>
            <a:pPr algn="ctr"/>
            <a:r>
              <a:rPr lang="ru-RU" dirty="0" smtClean="0"/>
              <a:t>Итальянский поход А.В. Суворова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284913" cy="4080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распорядился перебросить войска в Швейцарию на соединение с корпусом генерала А.М. Римского-Корсакова и австрийской армией.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www.planet-x.net.ua/img/suvorov_map_bi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39"/>
            <a:ext cx="4883004" cy="675069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m5-tub-ru.yandex.net/i?id=150028983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7" y="3931500"/>
            <a:ext cx="3706031" cy="29104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41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4104456" cy="4608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Русская армия из Италии отправилась в Швейцарию через горы, а артиллерия отправленная окружным путем через Австрию.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33375"/>
            <a:ext cx="4248472" cy="935385"/>
          </a:xfrm>
        </p:spPr>
        <p:txBody>
          <a:bodyPr/>
          <a:lstStyle/>
          <a:p>
            <a:pPr algn="ctr"/>
            <a:r>
              <a:rPr lang="ru-RU" dirty="0" smtClean="0"/>
              <a:t>Итальянский поход А.В. Суворова</a:t>
            </a:r>
            <a:endParaRPr lang="ru-RU" dirty="0"/>
          </a:p>
        </p:txBody>
      </p:sp>
      <p:pic>
        <p:nvPicPr>
          <p:cNvPr id="5122" name="Picture 2" descr="http://im8-tub-ru.yandex.net/i?id=290350018-01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6947"/>
            <a:ext cx="3672407" cy="34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6-tub-ru.yandex.net/i?id=40384627-3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3136"/>
            <a:ext cx="30377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3-tub-ru.yandex.net/i?id=17370166-1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92" y="4255438"/>
            <a:ext cx="4715194" cy="24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20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8568952" cy="5112568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В походе армия Суворова прошла с боями через Сен-Готард и Чёртов мост и совершила переход из долины </a:t>
            </a:r>
            <a:r>
              <a:rPr lang="ru-RU" sz="2400" dirty="0" err="1"/>
              <a:t>Рёйса</a:t>
            </a:r>
            <a:r>
              <a:rPr lang="ru-RU" sz="2400" dirty="0"/>
              <a:t> в </a:t>
            </a:r>
            <a:r>
              <a:rPr lang="ru-RU" sz="2400" dirty="0" err="1"/>
              <a:t>Мутенскую</a:t>
            </a:r>
            <a:r>
              <a:rPr lang="ru-RU" sz="2400" dirty="0"/>
              <a:t> долину, где попала в окружение. Однако в сражении в </a:t>
            </a:r>
            <a:r>
              <a:rPr lang="ru-RU" sz="2400" dirty="0" err="1"/>
              <a:t>Мутенской</a:t>
            </a:r>
            <a:r>
              <a:rPr lang="ru-RU" sz="2400" dirty="0"/>
              <a:t> долине русская армия под командованием Суворова нанесла поражение французской армии и вышла из окружения, после чего совершила переход через заснеженный труднодоступный перевал </a:t>
            </a:r>
            <a:r>
              <a:rPr lang="ru-RU" sz="2400" dirty="0" err="1"/>
              <a:t>Рингенкопф</a:t>
            </a:r>
            <a:r>
              <a:rPr lang="ru-RU" sz="2400" dirty="0"/>
              <a:t> (</a:t>
            </a:r>
            <a:r>
              <a:rPr lang="ru-RU" sz="2400" dirty="0" err="1"/>
              <a:t>Паникс</a:t>
            </a:r>
            <a:r>
              <a:rPr lang="ru-RU" sz="2400" dirty="0"/>
              <a:t>), откуда через город Кур направилась в сторону России.</a:t>
            </a:r>
          </a:p>
          <a:p>
            <a:r>
              <a:rPr lang="ru-RU" sz="2400" dirty="0"/>
              <a:t>Цель похода — разгром французских войск в </a:t>
            </a:r>
            <a:r>
              <a:rPr lang="ru-RU" sz="2400" dirty="0" smtClean="0"/>
              <a:t>Швейцарии— </a:t>
            </a:r>
            <a:r>
              <a:rPr lang="ru-RU" sz="2400" dirty="0"/>
              <a:t>достигнута не была, возможно — из-за действий австрийских союзников, впоследствии оцененных историками как </a:t>
            </a:r>
            <a:r>
              <a:rPr lang="ru-RU" sz="2400" dirty="0" smtClean="0"/>
              <a:t>предательские.</a:t>
            </a:r>
            <a:endParaRPr lang="ru-RU" sz="2400" dirty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20480" cy="1007393"/>
          </a:xfrm>
        </p:spPr>
        <p:txBody>
          <a:bodyPr/>
          <a:lstStyle/>
          <a:p>
            <a:pPr algn="ctr"/>
            <a:r>
              <a:rPr lang="ru-RU" dirty="0" smtClean="0"/>
              <a:t>Швейцарский поход А.В. Суворова</a:t>
            </a:r>
            <a:endParaRPr lang="ru-RU" dirty="0"/>
          </a:p>
        </p:txBody>
      </p:sp>
      <p:pic>
        <p:nvPicPr>
          <p:cNvPr id="6146" name="Picture 2" descr="http://im6-tub-ru.yandex.net/i?id=454264188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54399" cy="15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95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world.lib.ru/img/w/wilxms_a_p/dach/suvoro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" y="281822"/>
            <a:ext cx="5428719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7309" y="16103"/>
            <a:ext cx="3592191" cy="6480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Возле Чёртова моста, вблизи селения </a:t>
            </a:r>
            <a:r>
              <a:rPr lang="ru-RU" sz="2000" b="1" dirty="0" err="1">
                <a:solidFill>
                  <a:schemeClr val="tx1"/>
                </a:solidFill>
              </a:rPr>
              <a:t>Андерматт</a:t>
            </a:r>
            <a:r>
              <a:rPr lang="ru-RU" sz="2000" b="1" dirty="0">
                <a:solidFill>
                  <a:schemeClr val="tx1"/>
                </a:solidFill>
              </a:rPr>
              <a:t> 14 (26) сентября 1898 года был открыт памятник — 12-метровый крест, высеченный в скале. На подножье креста бронзовыми буквами высотой 0,5 метра надпись по — </a:t>
            </a:r>
            <a:r>
              <a:rPr lang="ru-RU" sz="2000" b="1" dirty="0" err="1">
                <a:solidFill>
                  <a:schemeClr val="tx1"/>
                </a:solidFill>
              </a:rPr>
              <a:t>русски</a:t>
            </a:r>
            <a:r>
              <a:rPr lang="ru-RU" sz="2000" b="1" dirty="0">
                <a:solidFill>
                  <a:schemeClr val="tx1"/>
                </a:solidFill>
              </a:rPr>
              <a:t>: «Доблестным сподвижникам генералиссимуса фельдмаршала графа Суворова — Рымникского, князя Италийского, погибшим при переходе через Альпы в 1799 году». Рядом — бронзовый меч с лавровым венком.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9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4536504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За одержанные победы А.В. Суворов получил титул князя Италийского.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Швейцарский поход Суворов 28 октября (8 ноября) был возведен в звание генералиссимуса и было приказано воздвигнуть ему памятник в Петербурге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Но несмотря на победы А.В. Суворов вскоре оказался в опале и 06(18) мая 1800 г. Умер в Петербурге.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8198" name="Picture 6" descr="http://upload.wikimedia.org/wikipedia/commons/thumb/c/cb/%D0%9F%D0%B0%D0%BC%D1%8F%D1%82%D0%BD%D0%B8%D0%BA_%D0%A1%D1%83%D0%B2%D0%BE%D1%80%D0%BE%D0%B2%D1%83_%D0%B2%D0%BE%D0%B7%D0%BB%D0%B5_%D0%A2%D1%80%D0%BE%D0%B8%D1%86%D0%BA%D0%BE%D0%B3%D0%BE_%D0%BC%D0%BE%D1%81%D1%82%D0%B0.jpg/210px-%D0%9F%D0%B0%D0%BC%D1%8F%D1%82%D0%BD%D0%B8%D0%BA_%D0%A1%D1%83%D0%B2%D0%BE%D1%80%D0%BE%D0%B2%D1%83_%D0%B2%D0%BE%D0%B7%D0%BB%D0%B5_%D0%A2%D1%80%D0%BE%D0%B8%D1%86%D0%BA%D0%BE%D0%B3%D0%BE_%D0%BC%D0%BE%D1%81%D1%82%D0%B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6008"/>
          <a:stretch>
            <a:fillRect/>
          </a:stretch>
        </p:blipFill>
        <p:spPr bwMode="auto">
          <a:xfrm>
            <a:off x="4932040" y="332656"/>
            <a:ext cx="3874274" cy="60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0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72112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>
                <a:effectLst>
                  <a:reflection blurRad="6350" stA="55000" endA="300" endPos="45500" dir="5400000" sy="-100000" algn="bl"/>
                </a:effectLst>
              </a:rPr>
              <a:t>Русско-турецкая война 1768-1774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5544616" cy="4017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После взятия Азова Россия приступила к строительству флота.</a:t>
            </a:r>
          </a:p>
          <a:p>
            <a:r>
              <a:rPr lang="ru-RU" sz="2800" dirty="0" smtClean="0"/>
              <a:t>В 1770 г. русская армия под командованием П.А. Румянцева одержала победы при речках Ларга и </a:t>
            </a:r>
            <a:r>
              <a:rPr lang="ru-RU" sz="2800" dirty="0" err="1" smtClean="0"/>
              <a:t>Кагул</a:t>
            </a:r>
            <a:r>
              <a:rPr lang="ru-RU" sz="2800" dirty="0" smtClean="0"/>
              <a:t> (притоки реки Прут) и вышла к Дунаю.</a:t>
            </a:r>
            <a:endParaRPr lang="ru-RU" sz="2800" dirty="0"/>
          </a:p>
        </p:txBody>
      </p:sp>
      <p:pic>
        <p:nvPicPr>
          <p:cNvPr id="4098" name="Picture 2" descr="http://im0-tub-ru.yandex.net/i?id=12352677-6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41" y="1124744"/>
            <a:ext cx="3398778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4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ido.rudn.ru/nfpk/hist/pic/8/v8_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303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3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6512511" cy="164912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>
                <a:effectLst>
                  <a:reflection blurRad="6350" stA="55000" endA="300" endPos="45500" dir="5400000" sy="-100000" algn="bl"/>
                </a:effectLst>
              </a:rPr>
              <a:t>Русско-турецкая война 1768-1774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5976664" cy="43924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b="1" dirty="0" smtClean="0"/>
              <a:t>Сражения на море. </a:t>
            </a:r>
            <a:endParaRPr lang="en-US" sz="2600" b="1" dirty="0" smtClean="0"/>
          </a:p>
          <a:p>
            <a:pPr marL="45720" indent="0" algn="ctr">
              <a:buNone/>
            </a:pPr>
            <a:r>
              <a:rPr lang="ru-RU" sz="2400" dirty="0" smtClean="0"/>
              <a:t>Русский флот, выйдя из Петербурга, пройдя через Гибралтар вошел в Средиземное море  и в Чесменской бухте у берегов Малой Азии полностью уничтожил турецкую эскадру. (Князь Алексей Орлов получил историческое имя Орлов-Чесменский).</a:t>
            </a:r>
          </a:p>
          <a:p>
            <a:pPr marL="45720" indent="0" algn="ctr">
              <a:buNone/>
            </a:pPr>
            <a:r>
              <a:rPr lang="ru-RU" sz="2400" dirty="0" smtClean="0"/>
              <a:t>Турецкий флот блокирован на Черном море.</a:t>
            </a:r>
            <a:endParaRPr lang="ru-RU" sz="2400" dirty="0"/>
          </a:p>
        </p:txBody>
      </p:sp>
      <p:pic>
        <p:nvPicPr>
          <p:cNvPr id="7170" name="Picture 2" descr="http://im8-tub-ru.yandex.net/i?id=319465696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0" y="1052736"/>
            <a:ext cx="2401044" cy="31047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8-tub-ru.yandex.net/i?id=125211286-3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21" y="3961058"/>
            <a:ext cx="4637315" cy="25202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7-tub-ru.yandex.net/i?id=82780012-2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78967"/>
            <a:ext cx="3651605" cy="219976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4-tub-ru.yandex.net/i?id=338334349-1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86" y="60948"/>
            <a:ext cx="3888432" cy="25249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ile:Чесменская колонна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03"/>
            <a:ext cx="2791325" cy="42653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0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le:RR5115-0011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57500" cy="285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0-tub-ru.yandex.net/i?id=64275263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16" y="4077072"/>
            <a:ext cx="3957560" cy="25922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7-tub-ru.yandex.net/i?id=19105252-4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3573016"/>
            <a:ext cx="3909199" cy="297654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42" y="0"/>
            <a:ext cx="4691192" cy="378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631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633</TotalTime>
  <Words>1622</Words>
  <Application>Microsoft Office PowerPoint</Application>
  <PresentationFormat>Экран (4:3)</PresentationFormat>
  <Paragraphs>223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Внешняя  политика Екатерины II</vt:lpstr>
      <vt:lpstr>Задачи внешней политики России в XVIII  веке: </vt:lpstr>
      <vt:lpstr>Русско-турецкая война 1768-1774 гг.</vt:lpstr>
      <vt:lpstr>Русско-турецкая война 1768-1774 гг.</vt:lpstr>
      <vt:lpstr>Русско-турецкая война 1768-1774 гг.</vt:lpstr>
      <vt:lpstr>Презентация PowerPoint</vt:lpstr>
      <vt:lpstr>Русско-турецкая война 1768-1774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Русско-турецкая война 1768-1774 гг.</vt:lpstr>
      <vt:lpstr>Презентация PowerPoint</vt:lpstr>
      <vt:lpstr>Кючук-Кайнарджийский мир</vt:lpstr>
      <vt:lpstr>Презентация PowerPoint</vt:lpstr>
      <vt:lpstr>Последствия войны с Турцией</vt:lpstr>
      <vt:lpstr>Присоединение Крыма   </vt:lpstr>
      <vt:lpstr>Георгиевский трактат</vt:lpstr>
      <vt:lpstr>Презентация PowerPoint</vt:lpstr>
      <vt:lpstr>Русско-турецкая война 1787-1791 гг.</vt:lpstr>
      <vt:lpstr>Взятие Измаила 1790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Морские победы русского флота</vt:lpstr>
      <vt:lpstr>Презентация PowerPoint</vt:lpstr>
      <vt:lpstr>Ясский мир с Турцией</vt:lpstr>
      <vt:lpstr>Освоение Крыма Россией</vt:lpstr>
      <vt:lpstr>Русско-шведская война 1788-1790 гг.</vt:lpstr>
      <vt:lpstr>США и Россия</vt:lpstr>
      <vt:lpstr>Польские разделы</vt:lpstr>
      <vt:lpstr>Польские разделы</vt:lpstr>
      <vt:lpstr>Польские разделы</vt:lpstr>
      <vt:lpstr>Презентация PowerPoint</vt:lpstr>
      <vt:lpstr>Польские разделы</vt:lpstr>
      <vt:lpstr>Россия и Франция</vt:lpstr>
      <vt:lpstr>Россия и Франция</vt:lpstr>
      <vt:lpstr>Презентация PowerPoint</vt:lpstr>
      <vt:lpstr>Итальянский поход А.В.Суворова</vt:lpstr>
      <vt:lpstr>Итальянский поход А.В. Суворова</vt:lpstr>
      <vt:lpstr>Итальянский поход А.В. Суворова</vt:lpstr>
      <vt:lpstr>Швейцарский поход А.В. Суворова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Екатерины II</dc:title>
  <dc:creator>p052</dc:creator>
  <cp:lastModifiedBy>Алена Малиновская</cp:lastModifiedBy>
  <cp:revision>43</cp:revision>
  <dcterms:created xsi:type="dcterms:W3CDTF">2013-03-02T11:26:17Z</dcterms:created>
  <dcterms:modified xsi:type="dcterms:W3CDTF">2013-03-09T20:15:43Z</dcterms:modified>
</cp:coreProperties>
</file>