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0" r:id="rId22"/>
    <p:sldId id="276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77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CC00"/>
    <a:srgbClr val="9999FF"/>
    <a:srgbClr val="FF99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CCE1F9-9831-451E-8100-4060597545EC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D42A85-BAA5-4723-B894-D97FF7683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8454-63A3-4824-BB85-8ED29F86D295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96DD1-9E09-467A-A430-9B4DD3040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9FFFA-82A2-4E7D-B096-F00D59EEABF0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1F7DE-84FC-4742-8275-8C8725A42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E5ED-3B70-4810-85CD-5D07F6AA5FE1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41E0-7BD4-415E-B5A3-D36D10A52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5E07-94F5-4626-9CEA-F77616083F53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1549-684B-4288-B15A-56B0D2F79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DE49-BE2F-4FA2-A70E-BD210978F1DD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A38B-A572-473F-99E1-0D27A1672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DA6B-7E17-4120-977D-1A9149B2C1AE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324BF-5EC5-4884-883A-F0D12E1DB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712F1-8368-4B45-8F92-B26E16EF156F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B0D3-0502-4A97-B4F7-6BC7E0562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F398-7DD5-4256-A3EB-9751E58066D9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E157-09C5-44D8-BB24-0D8DCA083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FCEE-8B79-4173-B5A0-2B9B17F89D85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501E9-0C99-45AB-8F06-154EDD407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B77A3-7962-44F5-BB4B-4018E89553CA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8FAB-7AB1-4911-BD5F-CBD61A7F7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90A5-71D5-4513-9679-30AEF727128E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AD923-E521-4A68-A017-B33AA828D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2F7EF4-C939-4CC5-8325-40D0E9C0F5C7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2DD6DE-2675-4840-9B19-12E35A366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A%D0%BB%D0%B0%D1%81%D1%81%D0%B8%D1%86%D0%B8%D0%B7%D0%BC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E%D1%87%D0%BA%D0%B0_%D0%B7%D1%80%D0%B5%D0%BD%D0%B8%D1%8F" TargetMode="External"/><Relationship Id="rId2" Type="http://schemas.openxmlformats.org/officeDocument/2006/relationships/hyperlink" Target="http://ru.wikipedia.org/wiki/%D0%96%D0%B8%D0%B7%D0%BD%D1%8C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u.wikipedia.org/wiki/%D0%92%D1%81%D0%B5%D0%BB%D0%B5%D0%BD%D0%BD%D0%B0%D1%8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32.xml"/><Relationship Id="rId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72;&#1089;&#1080;&#1083;&#1100;&#1077;&#1074;&#1072;%20&#1090;&#1072;&#1090;&#1100;&#1103;&#1085;&#1072;%20&#1040;&#1083;&#1077;&#1082;&#1089;&#1072;&#1085;&#1076;&#1088;&#1086;&#1074;&#1085;&#1072;\&#1045;&#1074;&#1075;&#1077;&#1085;&#1080;&#1103;%20&#1052;&#1080;&#1088;&#1086;&#1096;&#1085;&#1080;&#1095;&#1077;&#1085;&#1082;&#1086;_-_&#1057;&#1086;&#1083;&#1086;&#1074;&#1077;&#1081;%20(&#1040;&#1083;&#1103;&#1073;&#1100;&#1077;&#1074;)%20.mp3" TargetMode="Externa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42;&#1072;&#1089;&#1080;&#1083;&#1100;&#1077;&#1074;&#1072;%20&#1090;&#1072;&#1090;&#1100;&#1103;&#1085;&#1072;%20&#1040;&#1083;&#1077;&#1082;&#1089;&#1072;&#1085;&#1076;&#1088;&#1086;&#1074;&#1085;&#1072;\&#1043;&#1080;&#1084;&#1085;%20&#1056;&#1086;&#1089;&#1089;&#1080;&#1080;-&#1061;&#1086;&#1088;%20&#1042;&#1072;&#1083;&#1072;&#1072;&#1084;&#1089;&#1082;&#1086;&#1075;&#1086;%20&#1084;&#1086;&#1085;&#1072;&#1089;&#1090;&#1099;&#1088;&#1103;_-_&#1041;&#1086;&#1078;&#1077;,%20&#1062;&#1072;&#1088;&#1103;%20&#1093;&#1088;&#1072;&#1085;&#1080;!%20(1833)%20.mp3" TargetMode="Externa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7\Desktop\0000000811-1138-1454841-7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-207963"/>
            <a:ext cx="8832850" cy="284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наука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И. А. Двигубский</a:t>
            </a:r>
          </a:p>
        </p:txBody>
      </p:sp>
      <p:sp>
        <p:nvSpPr>
          <p:cNvPr id="23556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К. М. Бэр</a:t>
            </a:r>
          </a:p>
        </p:txBody>
      </p:sp>
      <p:pic>
        <p:nvPicPr>
          <p:cNvPr id="23557" name="Picture 2" descr="C:\Users\7\Desktop\m_221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pic>
        <p:nvPicPr>
          <p:cNvPr id="23558" name="Picture 3" descr="C:\Users\7\Desktop\a03fb6ab3d0ed168e1a8f87213b56c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52963" y="2174875"/>
            <a:ext cx="4025900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наука</a:t>
            </a:r>
          </a:p>
        </p:txBody>
      </p:sp>
      <p:sp>
        <p:nvSpPr>
          <p:cNvPr id="24579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Н. И. Пирогов</a:t>
            </a:r>
          </a:p>
        </p:txBody>
      </p:sp>
      <p:sp>
        <p:nvSpPr>
          <p:cNvPr id="2458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Н. И. Кокшаров</a:t>
            </a:r>
          </a:p>
        </p:txBody>
      </p:sp>
      <p:pic>
        <p:nvPicPr>
          <p:cNvPr id="24581" name="Picture 2" descr="C:\Users\7\Desktop\156_25_11_10_pyrog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63613" y="2174875"/>
            <a:ext cx="3027362" cy="3951288"/>
          </a:xfrm>
        </p:spPr>
      </p:pic>
      <p:pic>
        <p:nvPicPr>
          <p:cNvPr id="24582" name="Picture 3" descr="C:\Users\7\Desktop\219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205038"/>
            <a:ext cx="4041775" cy="3744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наука</a:t>
            </a:r>
          </a:p>
        </p:txBody>
      </p:sp>
      <p:sp>
        <p:nvSpPr>
          <p:cNvPr id="25603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Пулковская обсерватория</a:t>
            </a:r>
          </a:p>
        </p:txBody>
      </p:sp>
      <p:sp>
        <p:nvSpPr>
          <p:cNvPr id="25604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Н. И. Лобаческий</a:t>
            </a:r>
          </a:p>
        </p:txBody>
      </p:sp>
      <p:pic>
        <p:nvPicPr>
          <p:cNvPr id="25605" name="Picture 2" descr="C:\Users\7\Desktop\image.ph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76475"/>
            <a:ext cx="4040188" cy="3673475"/>
          </a:xfrm>
        </p:spPr>
      </p:pic>
      <p:pic>
        <p:nvPicPr>
          <p:cNvPr id="25606" name="Picture 3" descr="C:\Users\7\Desktop\913511-a5c0eefc8f4eb9421833de3d1119a7d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238750" y="2174875"/>
            <a:ext cx="2854325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наука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В. В. Петров</a:t>
            </a:r>
          </a:p>
        </p:txBody>
      </p:sp>
      <p:sp>
        <p:nvSpPr>
          <p:cNvPr id="2662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Б. С. Якоби</a:t>
            </a:r>
          </a:p>
        </p:txBody>
      </p:sp>
      <p:pic>
        <p:nvPicPr>
          <p:cNvPr id="26629" name="Picture 2" descr="C:\Users\7\Desktop\12680055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565400"/>
            <a:ext cx="2735262" cy="3455988"/>
          </a:xfrm>
        </p:spPr>
      </p:pic>
      <p:pic>
        <p:nvPicPr>
          <p:cNvPr id="26630" name="Picture 3" descr="C:\Users\7\Desktop\av-1570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2492375"/>
            <a:ext cx="2808287" cy="345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наука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Е. и М. Черепановы</a:t>
            </a:r>
          </a:p>
        </p:txBody>
      </p:sp>
      <p:sp>
        <p:nvSpPr>
          <p:cNvPr id="27652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П. П. Аносов</a:t>
            </a:r>
          </a:p>
        </p:txBody>
      </p:sp>
      <p:pic>
        <p:nvPicPr>
          <p:cNvPr id="27653" name="Picture 2" descr="C:\Users\7\Desktop\cherepanovym-tagil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8000" y="2174875"/>
            <a:ext cx="3938588" cy="3951288"/>
          </a:xfrm>
        </p:spPr>
      </p:pic>
      <p:pic>
        <p:nvPicPr>
          <p:cNvPr id="27654" name="Picture 3" descr="C:\Users\7\Desktop\file.php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75225" y="2276475"/>
            <a:ext cx="3381375" cy="3570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Прямоугольни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-128588"/>
            <a:ext cx="8791575" cy="6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23850" y="630872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hlinkClick r:id="rId3" action="ppaction://hlinksldjump"/>
              </a:rPr>
              <a:t>назад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литература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79388" y="1916113"/>
            <a:ext cx="864076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Сентиментали́зм</a:t>
            </a:r>
            <a:r>
              <a:rPr lang="ru-RU">
                <a:latin typeface="Calibri" pitchFamily="34" charset="0"/>
              </a:rPr>
              <a:t>— умонастроение в западно-европейской и русской культуре и соответствующее литературное направление. Произведения, написанные в этом жанре, основаны на чувствах читателя. Доминантой «человеческой природы» сентиментализм объявил чувство, а не разум, что отличало его от </a:t>
            </a:r>
            <a:r>
              <a:rPr lang="ru-RU">
                <a:latin typeface="Calibri" pitchFamily="34" charset="0"/>
                <a:hlinkClick r:id="rId2" tooltip="Классицизм"/>
              </a:rPr>
              <a:t>классицизма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250825" y="3789363"/>
            <a:ext cx="80660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Романтизм</a:t>
            </a:r>
            <a:r>
              <a:rPr lang="ru-RU">
                <a:latin typeface="Calibri" pitchFamily="34" charset="0"/>
              </a:rPr>
              <a:t> проявляет особый интерес к личности. Для романтического героя характерно гордое одиночество, разочарованность, трагическое мироощущение и в то же время бунтарство и мятежность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Взошла заря. Дыханием приятным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Сманила сон с моих она очей;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Из хижины за гостем благодатным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Я восходил на верх горы моей;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Жемчуг росы по травкам ароматным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Уже блистал младым огнем лучей,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 день взлетел, как гений светлокрылый!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 жизнью все живому сердцу было.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Я восходил; вдруг тихо закурился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Туманный дым в долине над рекой: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Густел, редел, тянулся, и клубился,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 вдруг взлетел, крылатый, надо мной,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 яркий день с ним в бледный сумрак слился,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Задернулась окрестность пеленой,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И, влажною пустыней окруженный,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Я в облаках исчез, уединенный...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27 ноября 1819 В. А. Жуковский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24" name="Picture 2" descr="C:\Users\7\Desktop\0_5c4b3_f900bb34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6975" y="1600200"/>
            <a:ext cx="33210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литература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Великое светило миру,</a:t>
            </a:r>
            <a:br>
              <a:rPr lang="ru-RU" dirty="0" smtClean="0"/>
            </a:br>
            <a:r>
              <a:rPr lang="ru-RU" dirty="0" smtClean="0"/>
              <a:t>Блистая с вечной высоты</a:t>
            </a:r>
            <a:br>
              <a:rPr lang="ru-RU" dirty="0" smtClean="0"/>
            </a:br>
            <a:r>
              <a:rPr lang="ru-RU" dirty="0" smtClean="0"/>
              <a:t>На бисер, злато и порфиру,</a:t>
            </a:r>
            <a:br>
              <a:rPr lang="ru-RU" dirty="0" smtClean="0"/>
            </a:br>
            <a:r>
              <a:rPr lang="ru-RU" dirty="0" smtClean="0"/>
              <a:t>На все земные красоты,</a:t>
            </a:r>
            <a:br>
              <a:rPr lang="ru-RU" dirty="0" smtClean="0"/>
            </a:br>
            <a:r>
              <a:rPr lang="ru-RU" dirty="0" smtClean="0"/>
              <a:t>Во все страны свой взор возводит,</a:t>
            </a:r>
            <a:br>
              <a:rPr lang="ru-RU" dirty="0" smtClean="0"/>
            </a:br>
            <a:r>
              <a:rPr lang="ru-RU" dirty="0" smtClean="0"/>
              <a:t>Но краше в свете не находит</a:t>
            </a:r>
            <a:br>
              <a:rPr lang="ru-RU" dirty="0" smtClean="0"/>
            </a:br>
            <a:r>
              <a:rPr lang="ru-RU" dirty="0" err="1" smtClean="0"/>
              <a:t>Елисаветы</a:t>
            </a:r>
            <a:r>
              <a:rPr lang="ru-RU" dirty="0" smtClean="0"/>
              <a:t> и тебя.</a:t>
            </a:r>
            <a:br>
              <a:rPr lang="ru-RU" dirty="0" smtClean="0"/>
            </a:br>
            <a:r>
              <a:rPr lang="ru-RU" dirty="0" smtClean="0"/>
              <a:t>Ты кроме той всего превыше;</a:t>
            </a:r>
            <a:br>
              <a:rPr lang="ru-RU" dirty="0" smtClean="0"/>
            </a:br>
            <a:r>
              <a:rPr lang="ru-RU" dirty="0" smtClean="0"/>
              <a:t>Душа ее зефира тише, </a:t>
            </a:r>
            <a:br>
              <a:rPr lang="ru-RU" dirty="0" smtClean="0"/>
            </a:br>
            <a:r>
              <a:rPr lang="ru-RU" dirty="0" smtClean="0"/>
              <a:t> И зрак прекраснее рая.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1748" name="Picture 2" descr="C:\Users\7\Desktop\lomonos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0100" y="1862138"/>
            <a:ext cx="3352800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литература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900113" y="1700213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Оптимизм</a:t>
            </a:r>
            <a:r>
              <a:rPr lang="ru-RU">
                <a:latin typeface="Calibri" pitchFamily="34" charset="0"/>
              </a:rPr>
              <a:t>  — взгляд на </a:t>
            </a:r>
            <a:r>
              <a:rPr lang="ru-RU">
                <a:latin typeface="Calibri" pitchFamily="34" charset="0"/>
                <a:hlinkClick r:id="rId2" tooltip="Жизнь"/>
              </a:rPr>
              <a:t>жизнь</a:t>
            </a:r>
            <a:r>
              <a:rPr lang="ru-RU">
                <a:latin typeface="Calibri" pitchFamily="34" charset="0"/>
              </a:rPr>
              <a:t> с позитивной </a:t>
            </a:r>
            <a:r>
              <a:rPr lang="ru-RU">
                <a:latin typeface="Calibri" pitchFamily="34" charset="0"/>
                <a:hlinkClick r:id="rId3" tooltip="Точка зрения"/>
              </a:rPr>
              <a:t>точки зрения</a:t>
            </a:r>
            <a:r>
              <a:rPr lang="ru-RU">
                <a:latin typeface="Calibri" pitchFamily="34" charset="0"/>
              </a:rPr>
              <a:t>, уверенность в лучшем будущем. Оптимизм утверждает, что </a:t>
            </a:r>
            <a:r>
              <a:rPr lang="ru-RU">
                <a:latin typeface="Calibri" pitchFamily="34" charset="0"/>
                <a:hlinkClick r:id="rId4" tooltip="Вселенная"/>
              </a:rPr>
              <a:t>мир</a:t>
            </a:r>
            <a:r>
              <a:rPr lang="ru-RU">
                <a:latin typeface="Calibri" pitchFamily="34" charset="0"/>
              </a:rPr>
              <a:t> замечателен, из любой ситуации есть выход, всё получится хорошо, все люди в общем хорошие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116013" y="3357563"/>
            <a:ext cx="7632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Реали́зм</a:t>
            </a:r>
            <a:r>
              <a:rPr lang="ru-RU">
                <a:latin typeface="Calibri" pitchFamily="34" charset="0"/>
              </a:rPr>
              <a:t> в литературе — правдивое изображение реальной действительности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>
            <a:alpha val="5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339975" y="692150"/>
            <a:ext cx="4535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hlinkClick r:id="rId2" action="ppaction://hlinksldjump"/>
              </a:rPr>
              <a:t>Образование и культура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55650" y="2060575"/>
            <a:ext cx="1978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hlinkClick r:id="rId3" action="ppaction://hlinksldjump"/>
              </a:rPr>
              <a:t>Литература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356100" y="2060575"/>
            <a:ext cx="4787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hlinkClick r:id="rId4" action="ppaction://hlinksldjump"/>
              </a:rPr>
              <a:t>Живопись, архитектура и скульптура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900113" y="3789363"/>
            <a:ext cx="23320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hlinkClick r:id="rId5" action="ppaction://hlinksldjump"/>
              </a:rPr>
              <a:t>Быт и обычаи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825" y="3716338"/>
            <a:ext cx="34559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Первооткрыватели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3348038" y="5084763"/>
            <a:ext cx="261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hlinkClick r:id="rId6" action="ppaction://hlinksldjump"/>
              </a:rPr>
              <a:t>Музыка и театр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Если жизнь тебя обманет,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 печалься, не сердись!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день уныния смирись: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День веселья, верь, настанет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А. С. Пушкин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Если, друг, тебе сгрустнется,</a:t>
            </a:r>
            <a:br>
              <a:rPr lang="ru-RU" dirty="0"/>
            </a:br>
            <a:r>
              <a:rPr lang="ru-RU" dirty="0"/>
              <a:t>Ты не дуйся, не сердись:</a:t>
            </a:r>
            <a:br>
              <a:rPr lang="ru-RU" dirty="0"/>
            </a:br>
            <a:r>
              <a:rPr lang="ru-RU" dirty="0"/>
              <a:t>Все с годами пронесется -</a:t>
            </a:r>
            <a:br>
              <a:rPr lang="ru-RU" dirty="0"/>
            </a:br>
            <a:r>
              <a:rPr lang="ru-RU" dirty="0"/>
              <a:t>Улыбнись и разгрустись.</a:t>
            </a:r>
            <a:br>
              <a:rPr lang="ru-RU" dirty="0"/>
            </a:br>
            <a:r>
              <a:rPr lang="ru-RU" dirty="0"/>
              <a:t>Дев измены молодые,</a:t>
            </a:r>
            <a:br>
              <a:rPr lang="ru-RU" dirty="0"/>
            </a:br>
            <a:r>
              <a:rPr lang="ru-RU" dirty="0"/>
              <a:t>И неверный путь </a:t>
            </a:r>
            <a:r>
              <a:rPr lang="ru-RU" dirty="0" err="1"/>
              <a:t>честей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И мгновенья скуки злые</a:t>
            </a:r>
            <a:br>
              <a:rPr lang="ru-RU" dirty="0"/>
            </a:br>
            <a:r>
              <a:rPr lang="ru-RU" dirty="0"/>
              <a:t>Стоят ли тоски твоей?</a:t>
            </a:r>
            <a:br>
              <a:rPr lang="ru-RU" dirty="0"/>
            </a:br>
            <a:r>
              <a:rPr lang="ru-RU" dirty="0" smtClean="0"/>
              <a:t>М. Ю Лермонтов</a:t>
            </a:r>
            <a:endParaRPr lang="ru-RU" dirty="0"/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468313" y="6381750"/>
            <a:ext cx="158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hlinkClick r:id="rId2" action="ppaction://hlinksldjump"/>
              </a:rPr>
              <a:t>назад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Живопись, скульптура и архитектура</a:t>
            </a:r>
            <a:endParaRPr lang="ru-RU" dirty="0"/>
          </a:p>
        </p:txBody>
      </p:sp>
      <p:sp>
        <p:nvSpPr>
          <p:cNvPr id="3481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Цель: охарактеризовать  основные черты живописи, архитектуры и скульптуры в первой половине 19 века, найти отличия от основных черт предыдущего периода,познакомить учащихся с достижениями изобразительного искусства и архитектуры.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Живопись, архитектура и скульптура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1700213"/>
          <a:ext cx="8496300" cy="841375"/>
        </p:xfrm>
        <a:graphic>
          <a:graphicData uri="http://schemas.openxmlformats.org/drawingml/2006/table">
            <a:tbl>
              <a:tblPr/>
              <a:tblGrid>
                <a:gridCol w="963241"/>
                <a:gridCol w="2091609"/>
                <a:gridCol w="2776976"/>
                <a:gridCol w="2665116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художник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направление искусства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название картины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55" name="TextBox 3"/>
          <p:cNvSpPr txBox="1">
            <a:spLocks noChangeArrowheads="1"/>
          </p:cNvSpPr>
          <p:nvPr/>
        </p:nvSpPr>
        <p:spPr bwMode="auto">
          <a:xfrm>
            <a:off x="755650" y="3500438"/>
            <a:ext cx="7556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Задание: слушая рассказ учителя, заполнить таблицу.</a:t>
            </a:r>
          </a:p>
          <a:p>
            <a:r>
              <a:rPr lang="ru-RU" b="1">
                <a:latin typeface="Calibri" pitchFamily="34" charset="0"/>
              </a:rPr>
              <a:t>Примечание: не услышанный материал заполнить дома самостоятельно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/>
              <a:t>Живопись, архитектура </a:t>
            </a:r>
            <a:br>
              <a:rPr lang="ru-RU" sz="2700" dirty="0" smtClean="0"/>
            </a:br>
            <a:r>
              <a:rPr lang="ru-RU" sz="2700" dirty="0" smtClean="0"/>
              <a:t>и скульптура</a:t>
            </a:r>
            <a:br>
              <a:rPr lang="ru-RU" sz="2700" dirty="0" smtClean="0"/>
            </a:br>
            <a:r>
              <a:rPr lang="ru-RU" sz="2700" dirty="0" smtClean="0"/>
              <a:t>Кипренский О. 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6867" name="Picture 1" descr="C:\Users\7\Desktop\r_pic.p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21844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C:\Users\7\Desktop\push_kipr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88913"/>
            <a:ext cx="257016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C:\Users\7\Desktop\15zhu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3716338"/>
            <a:ext cx="26733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 descr="C:\Users\7\Desktop\x1-z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716338"/>
            <a:ext cx="4497388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Живопись, архитектура и скульптура</a:t>
            </a:r>
            <a:endParaRPr lang="ru-RU" dirty="0"/>
          </a:p>
        </p:txBody>
      </p:sp>
      <p:pic>
        <p:nvPicPr>
          <p:cNvPr id="37891" name="Рисунок 4" descr="яхн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25538"/>
            <a:ext cx="7343775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3350" y="5229225"/>
            <a:ext cx="6121400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Явление Христа народу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Живопись, архитектура и скульптура</a:t>
            </a:r>
            <a:endParaRPr lang="ru-RU" dirty="0"/>
          </a:p>
        </p:txBody>
      </p:sp>
      <p:pic>
        <p:nvPicPr>
          <p:cNvPr id="38915" name="Picture 1" descr="C:\Users\7\Desktop\1968265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7620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450" y="6381750"/>
            <a:ext cx="5976938" cy="4000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Последний день Помпеи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Живопись, архитектура и скульптура</a:t>
            </a:r>
            <a:br>
              <a:rPr lang="ru-RU" dirty="0" smtClean="0"/>
            </a:br>
            <a:r>
              <a:rPr lang="ru-RU" dirty="0" err="1" smtClean="0"/>
              <a:t>Тропинин</a:t>
            </a:r>
            <a:r>
              <a:rPr lang="ru-RU" dirty="0" smtClean="0"/>
              <a:t> В. А.</a:t>
            </a:r>
            <a:endParaRPr lang="ru-RU" dirty="0"/>
          </a:p>
        </p:txBody>
      </p:sp>
      <p:pic>
        <p:nvPicPr>
          <p:cNvPr id="39939" name="Picture 1" descr="C:\Users\7\Desktop\Tropinin_17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00213"/>
            <a:ext cx="2762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C:\Users\7\Desktop\26go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844675"/>
            <a:ext cx="28082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Живопись, архитектура и скульптура</a:t>
            </a:r>
            <a:br>
              <a:rPr lang="ru-RU" dirty="0" smtClean="0"/>
            </a:br>
            <a:r>
              <a:rPr lang="ru-RU" dirty="0" smtClean="0"/>
              <a:t>П. А. Федотов</a:t>
            </a:r>
            <a:endParaRPr lang="ru-RU" dirty="0"/>
          </a:p>
        </p:txBody>
      </p:sp>
      <p:pic>
        <p:nvPicPr>
          <p:cNvPr id="40963" name="Picture 1" descr="C:\Users\7\Desktop\svatov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341438"/>
            <a:ext cx="6697663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Живопись, архитектура и скульптура</a:t>
            </a:r>
            <a:endParaRPr lang="ru-RU" dirty="0"/>
          </a:p>
        </p:txBody>
      </p:sp>
      <p:pic>
        <p:nvPicPr>
          <p:cNvPr id="41987" name="Picture 3" descr="C:\Users\7\Desktop\admiral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473450"/>
            <a:ext cx="25209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:\Users\7\Desktop\i1801_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4379913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C:\Users\7\Desktop\kazan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60350"/>
            <a:ext cx="4059238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Живопись, архитектура и скульптура</a:t>
            </a:r>
            <a:endParaRPr lang="ru-RU" dirty="0"/>
          </a:p>
        </p:txBody>
      </p:sp>
      <p:pic>
        <p:nvPicPr>
          <p:cNvPr id="43011" name="Picture 1" descr="C:\Users\7\Desktop\a558455cb1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3487738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 descr="C:\Users\7\Desktop\2846168_lar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4186238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3" descr="C:\Users\7\Desktop\a5-kotomka.com_moscow_2123_1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933825"/>
            <a:ext cx="467042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484438" y="476250"/>
            <a:ext cx="345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Образование и культура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913" y="1412875"/>
            <a:ext cx="45243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План: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Грамотность в России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Развитие науки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ru-RU" sz="1600" b="1" smtClean="0"/>
              <a:t>Ампир- стиль в архитектуре и искусстве трёх первых десятилетий XIX в., завершающий эволюцию классицизма. Ориентируясь на образцы античного искусства, ампир преимущественно опирался на художественное наследие архаичной Греции и императорского Рима, черпая из него мотивы для воплощения величеств, мощи: монументальные массивные портики, военная эмблематика в архитектурных деталях и декоре (ликторские связки, воинские доспехи, лавровые венки, орлы и т. п.).</a:t>
            </a:r>
          </a:p>
        </p:txBody>
      </p:sp>
      <p:pic>
        <p:nvPicPr>
          <p:cNvPr id="44035" name="Picture 1" descr="C:\Users\7\Desktop\8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3238"/>
            <a:ext cx="49799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C:\Users\7\Desktop\oruj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005263"/>
            <a:ext cx="49625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250825" y="6237288"/>
            <a:ext cx="433388" cy="28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>
            <a:alpha val="1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9" name="Picture 1" descr="C:\Users\7\Desktop\0005-005-V-1813-on-vozglavil-sojuznye-russko-prusskie-voj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29527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 descr="C:\Users\7\Desktop\300px-Barclay-Petersbou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88913"/>
            <a:ext cx="2786063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" descr="C:\Users\7\Desktop\2638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2970213"/>
            <a:ext cx="291623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23850" y="6308725"/>
            <a:ext cx="755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5" action="ppaction://hlinksldjump"/>
              </a:rPr>
              <a:t>назад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78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   Быт и обычаи</a:t>
            </a:r>
            <a:br>
              <a:rPr lang="ru-RU" dirty="0" smtClean="0"/>
            </a:br>
            <a:r>
              <a:rPr lang="ru-RU" dirty="0" smtClean="0"/>
              <a:t>подклеть-</a:t>
            </a:r>
            <a:br>
              <a:rPr lang="ru-RU" dirty="0" smtClean="0"/>
            </a:br>
            <a:r>
              <a:rPr lang="ru-RU" dirty="0" smtClean="0"/>
              <a:t>горница-</a:t>
            </a:r>
            <a:br>
              <a:rPr lang="ru-RU" dirty="0" smtClean="0"/>
            </a:br>
            <a:r>
              <a:rPr lang="ru-RU" dirty="0" smtClean="0"/>
              <a:t>светлица-</a:t>
            </a:r>
            <a:br>
              <a:rPr lang="ru-RU" dirty="0" smtClean="0"/>
            </a:br>
            <a:r>
              <a:rPr lang="ru-RU" dirty="0" err="1" smtClean="0"/>
              <a:t>шорничество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smtClean="0"/>
              <a:t>светцы-</a:t>
            </a:r>
            <a:br>
              <a:rPr lang="ru-RU" dirty="0" smtClean="0"/>
            </a:br>
            <a:r>
              <a:rPr lang="ru-RU" dirty="0" smtClean="0"/>
              <a:t>анфилада-</a:t>
            </a:r>
            <a:br>
              <a:rPr lang="ru-RU" dirty="0" smtClean="0"/>
            </a:br>
            <a:r>
              <a:rPr lang="ru-RU" b="1" dirty="0" smtClean="0"/>
              <a:t>вопрос: Кому на Руси жить хорошо?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611188" y="908050"/>
            <a:ext cx="8137525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А. И. Герцен</a:t>
            </a:r>
          </a:p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… чтоб дать понять о нашем житье – бытье, опишу целый день с его однообразностью… Жизнь у нас шла как английские часы, у которых убавлен ход. В десятом часу утра камердинер уведомлял мою экс – нянюшку, что барин встает и она отправлялась приготовлять ему кофей, который он пил один в своем кабинете. За кофеем он читал «Московские ведомости». После обеда мой отец ложился отдохнуть часа на полтора. Дворня растекалась по трактирам. Часов в семь приготовляли чай; тут иногда приезжал кто – нибудь, чаще всего Сенатор. После Сенатора отец мой отправлялся в свою спальню, всякий раз осведомляясь о том заперты ли ворота. Так я оставил наш дом в 1834 году, так застал в 1840, и так все продолжалось до его кончины в 1846 году.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7308850" y="6524625"/>
            <a:ext cx="754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2" action="ppaction://hlinksldjump"/>
              </a:rPr>
              <a:t>назад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7\Desktop\30-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889000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Евгения Мирошниченко_-_Соловей (Алябьев)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84213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Гимн Российской империи</a:t>
            </a:r>
          </a:p>
        </p:txBody>
      </p:sp>
      <p:sp>
        <p:nvSpPr>
          <p:cNvPr id="49155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Боже, царя храни!</a:t>
            </a:r>
          </a:p>
          <a:p>
            <a:pPr eaLnBrk="1" hangingPunct="1"/>
            <a:r>
              <a:rPr lang="ru-RU" sz="2400" smtClean="0"/>
              <a:t>Сильный, державный, </a:t>
            </a:r>
          </a:p>
          <a:p>
            <a:pPr eaLnBrk="1" hangingPunct="1"/>
            <a:r>
              <a:rPr lang="ru-RU" sz="2400" smtClean="0"/>
              <a:t>Царствуй на славу нам,</a:t>
            </a:r>
          </a:p>
          <a:p>
            <a:pPr eaLnBrk="1" hangingPunct="1"/>
            <a:r>
              <a:rPr lang="ru-RU" sz="2400" smtClean="0"/>
              <a:t> Царствуй на страх врагам,</a:t>
            </a:r>
          </a:p>
          <a:p>
            <a:pPr eaLnBrk="1" hangingPunct="1"/>
            <a:r>
              <a:rPr lang="ru-RU" sz="2400" smtClean="0"/>
              <a:t> Царь православный!</a:t>
            </a:r>
          </a:p>
          <a:p>
            <a:pPr eaLnBrk="1" hangingPunct="1"/>
            <a:r>
              <a:rPr lang="ru-RU" sz="2400" smtClean="0"/>
              <a:t>Боже, Царя, Царя, храни!»</a:t>
            </a:r>
          </a:p>
          <a:p>
            <a:pPr eaLnBrk="1" hangingPunct="1"/>
            <a:endParaRPr lang="ru-RU" smtClean="0"/>
          </a:p>
        </p:txBody>
      </p:sp>
      <p:pic>
        <p:nvPicPr>
          <p:cNvPr id="49156" name="Picture 2" descr="C:\Users\7\Desktop\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484313"/>
            <a:ext cx="3384550" cy="4608512"/>
          </a:xfrm>
        </p:spPr>
      </p:pic>
      <p:pic>
        <p:nvPicPr>
          <p:cNvPr id="6" name="Гимн России-Хор Валаамского монастыря_-_Боже, Царя храни! (1833)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1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5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 со стрелкой вверх 6"/>
          <p:cNvSpPr/>
          <p:nvPr/>
        </p:nvSpPr>
        <p:spPr>
          <a:xfrm>
            <a:off x="611188" y="3573463"/>
            <a:ext cx="7705725" cy="16557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64163" y="2276475"/>
            <a:ext cx="25923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2276475"/>
            <a:ext cx="237648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843213" y="476250"/>
            <a:ext cx="2633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Образование и культура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4438" y="1268413"/>
            <a:ext cx="3382962" cy="865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539750" y="1268413"/>
            <a:ext cx="7993063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                                           Система образования	</a:t>
            </a:r>
          </a:p>
          <a:p>
            <a:r>
              <a:rPr lang="ru-RU" sz="2000" b="1">
                <a:latin typeface="Calibri" pitchFamily="34" charset="0"/>
              </a:rPr>
              <a:t>                                                 начала 19 века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 b="1">
                <a:latin typeface="Calibri" pitchFamily="34" charset="0"/>
              </a:rPr>
              <a:t>общеобразовательная                                                      высшая школа</a:t>
            </a:r>
          </a:p>
          <a:p>
            <a:r>
              <a:rPr lang="ru-RU" b="1">
                <a:latin typeface="Calibri" pitchFamily="34" charset="0"/>
              </a:rPr>
              <a:t>      школа</a:t>
            </a:r>
          </a:p>
          <a:p>
            <a:r>
              <a:rPr lang="ru-RU">
                <a:latin typeface="Calibri" pitchFamily="34" charset="0"/>
              </a:rPr>
              <a:t>гимназия (7 лет)                                                                     университеты и</a:t>
            </a:r>
          </a:p>
          <a:p>
            <a:r>
              <a:rPr lang="ru-RU">
                <a:latin typeface="Calibri" pitchFamily="34" charset="0"/>
              </a:rPr>
              <a:t>уездные училища(3г.)                                                                академии</a:t>
            </a:r>
          </a:p>
          <a:p>
            <a:r>
              <a:rPr lang="ru-RU">
                <a:latin typeface="Calibri" pitchFamily="34" charset="0"/>
              </a:rPr>
              <a:t>приходские училища (1год)</a:t>
            </a:r>
          </a:p>
          <a:p>
            <a:r>
              <a:rPr lang="ru-RU">
                <a:latin typeface="Calibri" pitchFamily="34" charset="0"/>
              </a:rPr>
              <a:t>(доступные для кр. Крестьян)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 b="1">
                <a:latin typeface="Calibri" pitchFamily="34" charset="0"/>
              </a:rPr>
              <a:t>При А1 бессословное                                                                   при Н1 замкнутый характер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635375" y="260350"/>
            <a:ext cx="263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Образование и культура</a:t>
            </a:r>
          </a:p>
        </p:txBody>
      </p:sp>
      <p:sp>
        <p:nvSpPr>
          <p:cNvPr id="1843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19 августа 1827год</a:t>
            </a:r>
          </a:p>
        </p:txBody>
      </p:sp>
      <p:sp>
        <p:nvSpPr>
          <p:cNvPr id="18436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1800" b="1" smtClean="0"/>
              <a:t>«Предметы учения и самые способы преподавания»</a:t>
            </a:r>
          </a:p>
          <a:p>
            <a:pPr eaLnBrk="1" hangingPunct="1"/>
            <a:r>
              <a:rPr lang="ru-RU" sz="2000" b="1" smtClean="0"/>
              <a:t>…«… должны быть соображаемы с будущим предназначением обучающихся» необходимо, чтобы в будущем учащийся «не стремился через меру возвыситься над тем состоянием, в коем сужено ему оставаться».</a:t>
            </a:r>
          </a:p>
          <a:p>
            <a:pPr eaLnBrk="1" hangingPunct="1"/>
            <a:r>
              <a:rPr lang="ru-RU" sz="1800" b="1" i="1" smtClean="0"/>
              <a:t>Как вы понимаете слова документа?</a:t>
            </a:r>
          </a:p>
        </p:txBody>
      </p:sp>
      <p:pic>
        <p:nvPicPr>
          <p:cNvPr id="18437" name="Picture 2" descr="C:\Users\7\Desktop\280px-Tsar_Nicholas_I_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2925" y="836613"/>
            <a:ext cx="3890963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987675" y="476250"/>
            <a:ext cx="263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Образование и культура</a:t>
            </a:r>
          </a:p>
        </p:txBody>
      </p:sp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863600"/>
          </a:xfrm>
        </p:spPr>
        <p:txBody>
          <a:bodyPr/>
          <a:lstStyle/>
          <a:p>
            <a:pPr eaLnBrk="1" hangingPunct="1"/>
            <a:r>
              <a:rPr lang="ru-RU" smtClean="0"/>
              <a:t>19 октября 1811год</a:t>
            </a:r>
          </a:p>
        </p:txBody>
      </p:sp>
      <p:pic>
        <p:nvPicPr>
          <p:cNvPr id="19460" name="Picture 2" descr="C:\Users\7\Desktop\sel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00213"/>
            <a:ext cx="4038600" cy="4032250"/>
          </a:xfrm>
        </p:spPr>
      </p:pic>
      <p:pic>
        <p:nvPicPr>
          <p:cNvPr id="19461" name="Picture 3" descr="C:\Users\7\Desktop\img_10_19_1_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73238"/>
            <a:ext cx="4038600" cy="3959225"/>
          </a:xfrm>
        </p:spPr>
      </p:pic>
      <p:pic>
        <p:nvPicPr>
          <p:cNvPr id="19462" name="Прямоугольник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5486400"/>
            <a:ext cx="872807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2700"/>
            <a:ext cx="843597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7\Desktop\puski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052513"/>
            <a:ext cx="22653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95288" y="3716338"/>
            <a:ext cx="1436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А. С. Пушкин</a:t>
            </a:r>
          </a:p>
        </p:txBody>
      </p:sp>
      <p:pic>
        <p:nvPicPr>
          <p:cNvPr id="20485" name="Picture 3" descr="C:\Users\7\Desktop\915fe8d9662689eb5eb1e57fe433477c_Дельви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052513"/>
            <a:ext cx="2087562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3276600" y="3644900"/>
            <a:ext cx="215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Дельвиг А. А.</a:t>
            </a:r>
          </a:p>
        </p:txBody>
      </p:sp>
      <p:pic>
        <p:nvPicPr>
          <p:cNvPr id="20487" name="Picture 4" descr="C:\Users\7\Desktop\kuhelbeker_v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7450" y="1052513"/>
            <a:ext cx="21923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6300788" y="3644900"/>
            <a:ext cx="1958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Кюхельбекер В. К.</a:t>
            </a:r>
          </a:p>
        </p:txBody>
      </p:sp>
      <p:pic>
        <p:nvPicPr>
          <p:cNvPr id="20489" name="Picture 5" descr="C:\Users\7\Desktop\593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4076700"/>
            <a:ext cx="1905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1763713" y="6237288"/>
            <a:ext cx="1871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Пущин И. И.</a:t>
            </a:r>
          </a:p>
        </p:txBody>
      </p:sp>
      <p:pic>
        <p:nvPicPr>
          <p:cNvPr id="20491" name="Picture 6" descr="C:\Users\7\Desktop\1101-19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4076700"/>
            <a:ext cx="19875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4859338" y="6453188"/>
            <a:ext cx="161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Горчаков А. 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7\Desktop\pushshi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43211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435600" y="692150"/>
            <a:ext cx="355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Г. Бронницы Московской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5612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Друзья мои, прекрасен наш союз!</a:t>
            </a:r>
          </a:p>
          <a:p>
            <a:r>
              <a:rPr lang="ru-RU" sz="2800" b="1">
                <a:latin typeface="Calibri" pitchFamily="34" charset="0"/>
              </a:rPr>
              <a:t>Он как  душа неразделим и вечен</a:t>
            </a:r>
          </a:p>
          <a:p>
            <a:r>
              <a:rPr lang="ru-RU" sz="2800" b="1">
                <a:latin typeface="Calibri" pitchFamily="34" charset="0"/>
              </a:rPr>
              <a:t>Неколебим, свободен и беспечен,</a:t>
            </a:r>
          </a:p>
          <a:p>
            <a:r>
              <a:rPr lang="ru-RU" sz="2800" b="1">
                <a:latin typeface="Calibri" pitchFamily="34" charset="0"/>
              </a:rPr>
              <a:t>Срастался он под сенью дружных муз</a:t>
            </a:r>
          </a:p>
          <a:p>
            <a:r>
              <a:rPr lang="ru-RU" sz="2800" b="1">
                <a:latin typeface="Calibri" pitchFamily="34" charset="0"/>
              </a:rPr>
              <a:t>Куда бы нас не бросила судьбина</a:t>
            </a:r>
          </a:p>
          <a:p>
            <a:r>
              <a:rPr lang="ru-RU" sz="2800" b="1">
                <a:latin typeface="Calibri" pitchFamily="34" charset="0"/>
              </a:rPr>
              <a:t> И счастие куда б ни повело,</a:t>
            </a:r>
          </a:p>
          <a:p>
            <a:r>
              <a:rPr lang="ru-RU" sz="2800" b="1">
                <a:latin typeface="Calibri" pitchFamily="34" charset="0"/>
              </a:rPr>
              <a:t>Все те же мы: нам целый мир чужбина</a:t>
            </a:r>
          </a:p>
          <a:p>
            <a:r>
              <a:rPr lang="ru-RU" sz="2800" b="1">
                <a:latin typeface="Calibri" pitchFamily="34" charset="0"/>
              </a:rPr>
              <a:t>Отечество нам Царское село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811</Words>
  <Application>Microsoft Office PowerPoint</Application>
  <PresentationFormat>Экран (4:3)</PresentationFormat>
  <Paragraphs>126</Paragraphs>
  <Slides>35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19 августа 1827год</vt:lpstr>
      <vt:lpstr>19 октября 1811год</vt:lpstr>
      <vt:lpstr>Слайд 7</vt:lpstr>
      <vt:lpstr>Слайд 8</vt:lpstr>
      <vt:lpstr>Слайд 9</vt:lpstr>
      <vt:lpstr>наука</vt:lpstr>
      <vt:lpstr>наука</vt:lpstr>
      <vt:lpstr>наука</vt:lpstr>
      <vt:lpstr>наука</vt:lpstr>
      <vt:lpstr>наука</vt:lpstr>
      <vt:lpstr>Слайд 15</vt:lpstr>
      <vt:lpstr>литература</vt:lpstr>
      <vt:lpstr>литература</vt:lpstr>
      <vt:lpstr>литература</vt:lpstr>
      <vt:lpstr>литература</vt:lpstr>
      <vt:lpstr>литература</vt:lpstr>
      <vt:lpstr>Живопись, скульптура и архитектура</vt:lpstr>
      <vt:lpstr>Живопись, архитектура и скульптура</vt:lpstr>
      <vt:lpstr>Живопись, архитектура  и скульптура Кипренский О. А.</vt:lpstr>
      <vt:lpstr>Живопись, архитектура и скульптура</vt:lpstr>
      <vt:lpstr>Живопись, архитектура и скульптура</vt:lpstr>
      <vt:lpstr>Живопись, архитектура и скульптура Тропинин В. А.</vt:lpstr>
      <vt:lpstr>Живопись, архитектура и скульптура П. А. Федотов</vt:lpstr>
      <vt:lpstr>Живопись, архитектура и скульптура</vt:lpstr>
      <vt:lpstr>Живопись, архитектура и скульптура</vt:lpstr>
      <vt:lpstr>Ампир- стиль в архитектуре и искусстве трёх первых десятилетий XIX в., завершающий эволюцию классицизма. Ориентируясь на образцы античного искусства, ампир преимущественно опирался на художественное наследие архаичной Греции и императорского Рима, черпая из него мотивы для воплощения величеств, мощи: монументальные массивные портики, военная эмблематика в архитектурных деталях и декоре (ликторские связки, воинские доспехи, лавровые венки, орлы и т. п.).</vt:lpstr>
      <vt:lpstr>Слайд 31</vt:lpstr>
      <vt:lpstr>                     Быт и обычаи подклеть- горница- светлица- шорничество- светцы- анфилада- вопрос: Кому на Руси жить хорошо? </vt:lpstr>
      <vt:lpstr>Слайд 33</vt:lpstr>
      <vt:lpstr>Слайд 34</vt:lpstr>
      <vt:lpstr>Гимн Российской империи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Михаил</cp:lastModifiedBy>
  <cp:revision>26</cp:revision>
  <dcterms:created xsi:type="dcterms:W3CDTF">2011-11-28T14:39:37Z</dcterms:created>
  <dcterms:modified xsi:type="dcterms:W3CDTF">2015-03-16T15:32:11Z</dcterms:modified>
</cp:coreProperties>
</file>