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77" r:id="rId4"/>
    <p:sldId id="280" r:id="rId5"/>
    <p:sldId id="279" r:id="rId6"/>
    <p:sldId id="270" r:id="rId7"/>
    <p:sldId id="269" r:id="rId8"/>
    <p:sldId id="265" r:id="rId9"/>
    <p:sldId id="275" r:id="rId10"/>
    <p:sldId id="276" r:id="rId11"/>
    <p:sldId id="267" r:id="rId12"/>
    <p:sldId id="266" r:id="rId13"/>
    <p:sldId id="264" r:id="rId14"/>
    <p:sldId id="260" r:id="rId15"/>
    <p:sldId id="262" r:id="rId16"/>
    <p:sldId id="261" r:id="rId17"/>
    <p:sldId id="257" r:id="rId18"/>
    <p:sldId id="258" r:id="rId19"/>
    <p:sldId id="259" r:id="rId20"/>
    <p:sldId id="256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6D6D"/>
    <a:srgbClr val="28A853"/>
    <a:srgbClr val="006600"/>
    <a:srgbClr val="74CEB0"/>
    <a:srgbClr val="FF3333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6" autoAdjust="0"/>
    <p:restoredTop sz="94660"/>
  </p:normalViewPr>
  <p:slideViewPr>
    <p:cSldViewPr>
      <p:cViewPr varScale="1">
        <p:scale>
          <a:sx n="70" d="100"/>
          <a:sy n="70" d="100"/>
        </p:scale>
        <p:origin x="-1434" y="-96"/>
      </p:cViewPr>
      <p:guideLst>
        <p:guide orient="horz" pos="20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74EF9-297E-43CE-AA9A-1A226F90BDB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B1B58-41A4-41A3-A098-0E162982DE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10E8A-ED68-4FF2-8526-7E1DE0FC16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D285-41DD-4146-9055-EDFD6A14DC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D3B33-5BE4-48B5-B620-6FAD0029551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FA3AC-4A96-43D8-A97C-6AEBCD8812E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F78E7-56A4-4D62-BB88-4D37D9DAF8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AC045-4B17-442F-97DD-660642CF52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1423C-CAAF-4C6A-9C5C-9175A1F601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8D66F-F2D5-4D3D-8253-BF6A922B62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4E206-C7FB-4B23-86F8-1C14F38D0C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CB6AE6-3365-4BCF-9477-2842C281A74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liaapt.blogspot.ru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juliaapt.blogspot.ru/2013/01/presentation-past-tenses-interactive.html" TargetMode="Externa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juliaapt.blogspot.ru/2013/11/presentation-present-perfect-continuou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juliaapt.blogspot.ru/2013/11/presentation-present-perfect-continuous_2.html" TargetMode="Externa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juliaapt.blogspot.ru/2014/11/passive-voice-present-simpl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juliaapt.blogspot.ru/2014/11/passive-voice-presentation-exercise-in.html" TargetMode="Externa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uliaapt.blogspot.ru/2013/08/presentation-passive-voice-grammar.html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juliaapt.blogspot.ru/2014/11/passive-voice-presentation-exercise-in_8.html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juliaapt.blogspot.ru/2014/03/presentation-first-conditional-exercise.html" TargetMode="Externa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uliaapt.blogspot.ru/2014/03/presentation-second-conditional.html" TargetMode="External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juliaapt.blogspot.ru/2015/01/third-conditional-ppt-exercise.html" TargetMode="Externa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juliaapt.blogspot.ru/2014/09/grammar-charts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hyperlink" Target="http://juliaapt.blogspot.ru/2015/02/conditionals-exercise-power-point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juliaapt.blogspot.ru/2014/01/presentation-reported-speech-orders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juliaapt.blogspot.ru/2014/01/presentation-reported-speech-statements.html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juliaapt.blogspot.ru/2014/03/presentation-reported-speech-2-exercise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juliaapt.blogspot.ru/2014/01/presentation-reported-speech-statements.html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juliaapt.blogspot.ru/2014/03/presentation-reported-speech-2-exercise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juliaapt.blogspot.ru/2013/09/used-to-interactive-exercise-in.html" TargetMode="Externa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4.xml"/><Relationship Id="rId18" Type="http://schemas.openxmlformats.org/officeDocument/2006/relationships/slide" Target="slide12.xml"/><Relationship Id="rId3" Type="http://schemas.openxmlformats.org/officeDocument/2006/relationships/slide" Target="slide18.xml"/><Relationship Id="rId21" Type="http://schemas.openxmlformats.org/officeDocument/2006/relationships/slide" Target="slide23.xml"/><Relationship Id="rId7" Type="http://schemas.openxmlformats.org/officeDocument/2006/relationships/slide" Target="slide14.xml"/><Relationship Id="rId12" Type="http://schemas.openxmlformats.org/officeDocument/2006/relationships/slide" Target="slide10.xml"/><Relationship Id="rId17" Type="http://schemas.openxmlformats.org/officeDocument/2006/relationships/slide" Target="slide11.xml"/><Relationship Id="rId2" Type="http://schemas.openxmlformats.org/officeDocument/2006/relationships/slide" Target="slide17.xml"/><Relationship Id="rId16" Type="http://schemas.openxmlformats.org/officeDocument/2006/relationships/slide" Target="slide6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20.xml"/><Relationship Id="rId15" Type="http://schemas.openxmlformats.org/officeDocument/2006/relationships/slide" Target="slide7.xml"/><Relationship Id="rId10" Type="http://schemas.openxmlformats.org/officeDocument/2006/relationships/slide" Target="slide8.xml"/><Relationship Id="rId19" Type="http://schemas.openxmlformats.org/officeDocument/2006/relationships/slide" Target="slide21.xml"/><Relationship Id="rId4" Type="http://schemas.openxmlformats.org/officeDocument/2006/relationships/slide" Target="slide19.xml"/><Relationship Id="rId9" Type="http://schemas.openxmlformats.org/officeDocument/2006/relationships/slide" Target="slide16.xml"/><Relationship Id="rId14" Type="http://schemas.openxmlformats.org/officeDocument/2006/relationships/slide" Target="slide5.xml"/><Relationship Id="rId22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juliaapt.blogspot.ru/2013/04/presentation-present-perfect-1-grammar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uliaapt.blogspot.ru/2013/04/presentation-present-perfect-1-grammar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uliaapt.blogspot.ru/2013/10/presentation-present-perfect-vs-past.html" TargetMode="External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juliaapt.blogspot.ru/2015/01/present-perfect-presentation-since-for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uliaapt.blogspot.ru/2013/02/presentation-past-continuous-past.html" TargetMode="External"/><Relationship Id="rId5" Type="http://schemas.openxmlformats.org/officeDocument/2006/relationships/hyperlink" Target="http://juliaapt.blogspot.ru/2013/09/past-continuous-vs-past-simple.html" TargetMode="Externa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juliaapt.blogspot.ru/2013/01/presentation-past-tenses-interactive.html" TargetMode="Externa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650715" y="866774"/>
            <a:ext cx="5836571" cy="5121275"/>
          </a:xfrm>
          <a:prstGeom prst="roundRect">
            <a:avLst>
              <a:gd name="adj" fmla="val 16667"/>
            </a:avLst>
          </a:prstGeom>
          <a:solidFill>
            <a:srgbClr val="808080">
              <a:alpha val="77000"/>
            </a:srgbClr>
          </a:solidFill>
          <a:ln w="28575">
            <a:solidFill>
              <a:srgbClr val="808080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845899" y="1039812"/>
            <a:ext cx="5452202" cy="4778375"/>
          </a:xfrm>
          <a:prstGeom prst="roundRect">
            <a:avLst>
              <a:gd name="adj" fmla="val 16667"/>
            </a:avLst>
          </a:prstGeom>
          <a:solidFill>
            <a:srgbClr val="003366">
              <a:alpha val="74902"/>
            </a:srgbClr>
          </a:solidFill>
          <a:ln w="57150">
            <a:solidFill>
              <a:srgbClr val="296165"/>
            </a:solidFill>
            <a:round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58454" y="1238483"/>
            <a:ext cx="5227092" cy="197461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1440" tIns="154800" rIns="91440" bIns="15480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Грамматические таблицы для средней школы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597943" y="3193576"/>
            <a:ext cx="3948113" cy="1368425"/>
          </a:xfrm>
          <a:prstGeom prst="plaque">
            <a:avLst>
              <a:gd name="adj" fmla="val 8519"/>
            </a:avLst>
          </a:prstGeom>
          <a:solidFill>
            <a:srgbClr val="32757A">
              <a:alpha val="20000"/>
            </a:srgbClr>
          </a:solidFill>
          <a:ln w="28575">
            <a:solidFill>
              <a:srgbClr val="32757A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34394" y="3355501"/>
            <a:ext cx="4806949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The presentation is made 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by teacher Julia Apt,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gymnasium 74, St. Petersburg, Russia</a:t>
            </a:r>
            <a:endParaRPr lang="en-US" sz="1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215973" y="5301208"/>
            <a:ext cx="712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201</a:t>
            </a:r>
            <a:r>
              <a:rPr lang="en-US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5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83743" y="4641376"/>
            <a:ext cx="2449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dirty="0">
                <a:solidFill>
                  <a:srgbClr val="FFFF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Юлия Ефимовна </a:t>
            </a:r>
            <a:r>
              <a:rPr lang="ru-RU" sz="1200" b="1" dirty="0" err="1">
                <a:solidFill>
                  <a:srgbClr val="FFFF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Апт</a:t>
            </a:r>
            <a:r>
              <a:rPr lang="ru-RU" sz="1200" b="1" dirty="0">
                <a:solidFill>
                  <a:srgbClr val="FFFF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1200" b="1" dirty="0">
              <a:solidFill>
                <a:srgbClr val="FFFFF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>
                <a:solidFill>
                  <a:srgbClr val="FFFFF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гимназия №74, г. С-Петербург</a:t>
            </a:r>
            <a:endParaRPr lang="en-US" sz="1800" dirty="0">
              <a:solidFill>
                <a:srgbClr val="FFFFF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13868" y="4133376"/>
            <a:ext cx="306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"/>
              </a:rPr>
              <a:t>www.JuliaApt.blogspot.ru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23528" y="260648"/>
            <a:ext cx="8496944" cy="1718054"/>
          </a:xfrm>
          <a:prstGeom prst="roundRect">
            <a:avLst/>
          </a:prstGeom>
          <a:solidFill>
            <a:schemeClr val="accent1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1920" y="260648"/>
            <a:ext cx="4752528" cy="1015663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+mj-lt"/>
              </a:rPr>
              <a:t>Два действия происходят друг за другом. </a:t>
            </a:r>
            <a:r>
              <a:rPr lang="ru-RU" sz="2000" b="1" u="sng" dirty="0" smtClean="0">
                <a:solidFill>
                  <a:srgbClr val="FFFFFF"/>
                </a:solidFill>
                <a:latin typeface="+mj-lt"/>
              </a:rPr>
              <a:t>Следующее</a:t>
            </a:r>
            <a:r>
              <a:rPr lang="ru-RU" sz="2000" b="1" dirty="0" smtClean="0">
                <a:solidFill>
                  <a:srgbClr val="FFFFFF"/>
                </a:solidFill>
                <a:latin typeface="+mj-lt"/>
              </a:rPr>
              <a:t> действие – </a:t>
            </a:r>
            <a:r>
              <a:rPr lang="en-US" sz="2000" b="1" dirty="0" smtClean="0"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+mj-lt"/>
              </a:rPr>
              <a:t>Past Simple</a:t>
            </a:r>
            <a:r>
              <a:rPr lang="en-US" sz="2000" b="1" dirty="0" smtClean="0">
                <a:solidFill>
                  <a:srgbClr val="FFFFFF"/>
                </a:solidFill>
                <a:latin typeface="+mj-lt"/>
              </a:rPr>
              <a:t>.</a:t>
            </a:r>
            <a:endParaRPr lang="en-US" sz="2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72000" y="1296000"/>
            <a:ext cx="3984993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4860032" y="1224000"/>
            <a:ext cx="3132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/>
              </a:rPr>
              <a:t>Tim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</a:rPr>
              <a:t>did</a:t>
            </a:r>
            <a:r>
              <a:rPr lang="en-US" sz="2000" b="1" dirty="0" smtClean="0">
                <a:latin typeface="Arial"/>
              </a:rPr>
              <a:t> his homework.</a:t>
            </a:r>
          </a:p>
          <a:p>
            <a:r>
              <a:rPr lang="en-US" sz="2000" b="1" dirty="0" smtClean="0">
                <a:latin typeface="Arial"/>
              </a:rPr>
              <a:t>Then father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</a:rPr>
              <a:t>came</a:t>
            </a:r>
            <a:r>
              <a:rPr lang="en-US" sz="2000" b="1" dirty="0" smtClean="0">
                <a:latin typeface="Arial"/>
              </a:rPr>
              <a:t> home.</a:t>
            </a:r>
            <a:endParaRPr lang="en-US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2128602"/>
            <a:ext cx="8496944" cy="1933731"/>
          </a:xfrm>
          <a:prstGeom prst="roundRect">
            <a:avLst/>
          </a:prstGeom>
          <a:solidFill>
            <a:schemeClr val="accent1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1920" y="2160000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+mj-lt"/>
              </a:rPr>
              <a:t>Два действия </a:t>
            </a:r>
            <a:r>
              <a:rPr lang="ru-RU" sz="2000" b="1" u="sng" dirty="0" smtClean="0">
                <a:solidFill>
                  <a:srgbClr val="FFFFFF"/>
                </a:solidFill>
                <a:latin typeface="+mj-lt"/>
              </a:rPr>
              <a:t>одновременные</a:t>
            </a:r>
            <a:r>
              <a:rPr lang="ru-RU" sz="2000" b="1" dirty="0" smtClean="0">
                <a:solidFill>
                  <a:srgbClr val="FFFFFF"/>
                </a:solidFill>
                <a:latin typeface="+mj-lt"/>
              </a:rPr>
              <a:t>:</a:t>
            </a:r>
          </a:p>
          <a:p>
            <a:r>
              <a:rPr lang="ru-RU" sz="2000" b="1" u="sng" dirty="0" smtClean="0">
                <a:solidFill>
                  <a:srgbClr val="FFFFFF"/>
                </a:solidFill>
                <a:latin typeface="+mj-lt"/>
              </a:rPr>
              <a:t>длящееся</a:t>
            </a:r>
            <a:r>
              <a:rPr lang="ru-RU" sz="2000" b="1" dirty="0" smtClean="0">
                <a:solidFill>
                  <a:srgbClr val="FFFFFF"/>
                </a:solidFill>
                <a:latin typeface="+mj-lt"/>
              </a:rPr>
              <a:t> – </a:t>
            </a:r>
            <a:r>
              <a:rPr lang="en-US" sz="2000" b="1" dirty="0" smtClean="0"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+mj-lt"/>
              </a:rPr>
              <a:t>Past Continuous</a:t>
            </a:r>
            <a:r>
              <a:rPr lang="ru-RU" sz="2000" b="1" dirty="0" smtClean="0"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+mj-lt"/>
              </a:rPr>
              <a:t>,</a:t>
            </a:r>
          </a:p>
          <a:p>
            <a:r>
              <a:rPr lang="ru-RU" sz="2000" b="1" u="sng" dirty="0" smtClean="0">
                <a:solidFill>
                  <a:srgbClr val="FFFFFF"/>
                </a:solidFill>
                <a:latin typeface="+mj-lt"/>
              </a:rPr>
              <a:t>однократное</a:t>
            </a:r>
            <a:r>
              <a:rPr lang="ru-RU" sz="2000" b="1" dirty="0" smtClean="0">
                <a:solidFill>
                  <a:srgbClr val="FFFFFF"/>
                </a:solidFill>
                <a:latin typeface="+mj-lt"/>
              </a:rPr>
              <a:t> – </a:t>
            </a:r>
            <a:r>
              <a:rPr lang="en-US" sz="2000" b="1" dirty="0" smtClean="0"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+mj-lt"/>
              </a:rPr>
              <a:t>Past Simple</a:t>
            </a:r>
            <a:r>
              <a:rPr lang="en-US" sz="2000" b="1" dirty="0" smtClean="0">
                <a:solidFill>
                  <a:srgbClr val="FFFFFF"/>
                </a:solidFill>
              </a:rPr>
              <a:t>.</a:t>
            </a:r>
            <a:endParaRPr lang="en-US" sz="2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3312000"/>
            <a:ext cx="3984993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4755101" y="3240000"/>
            <a:ext cx="3801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/>
              </a:rPr>
              <a:t>When father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</a:rPr>
              <a:t>came</a:t>
            </a:r>
            <a:r>
              <a:rPr lang="en-US" sz="2000" b="1" dirty="0" smtClean="0">
                <a:latin typeface="Arial"/>
              </a:rPr>
              <a:t> home, </a:t>
            </a:r>
          </a:p>
          <a:p>
            <a:r>
              <a:rPr lang="en-US" sz="2000" b="1" dirty="0" smtClean="0">
                <a:latin typeface="Arial"/>
              </a:rPr>
              <a:t>Tim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</a:rPr>
              <a:t>was doing </a:t>
            </a:r>
            <a:r>
              <a:rPr lang="en-US" sz="2000" b="1" dirty="0" smtClean="0">
                <a:latin typeface="Arial"/>
              </a:rPr>
              <a:t>his homework.</a:t>
            </a:r>
            <a:endParaRPr lang="en-US" sz="2000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87145" y="2195017"/>
            <a:ext cx="3055531" cy="178456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Группа 34"/>
          <p:cNvGrpSpPr/>
          <p:nvPr/>
        </p:nvGrpSpPr>
        <p:grpSpPr>
          <a:xfrm>
            <a:off x="1440000" y="2268000"/>
            <a:ext cx="864575" cy="768511"/>
            <a:chOff x="539552" y="404664"/>
            <a:chExt cx="1296144" cy="115212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539552" y="404664"/>
              <a:ext cx="1296144" cy="11521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4" descr="do homework clipart 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0008" y="459135"/>
              <a:ext cx="1135232" cy="1043187"/>
            </a:xfrm>
            <a:prstGeom prst="rect">
              <a:avLst/>
            </a:prstGeom>
            <a:noFill/>
          </p:spPr>
        </p:pic>
      </p:grpSp>
      <p:grpSp>
        <p:nvGrpSpPr>
          <p:cNvPr id="3" name="Группа 37"/>
          <p:cNvGrpSpPr/>
          <p:nvPr/>
        </p:nvGrpSpPr>
        <p:grpSpPr>
          <a:xfrm>
            <a:off x="1440000" y="3132000"/>
            <a:ext cx="864575" cy="768511"/>
            <a:chOff x="2078758" y="382436"/>
            <a:chExt cx="1296144" cy="115212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078758" y="382436"/>
              <a:ext cx="1296144" cy="11521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6" descr="http://www.happierabroad.com/Images/angrywife.jpg"/>
            <p:cNvPicPr>
              <a:picLocks noChangeAspect="1" noChangeArrowheads="1"/>
            </p:cNvPicPr>
            <p:nvPr/>
          </p:nvPicPr>
          <p:blipFill>
            <a:blip r:embed="rId3" cstate="print">
              <a:lum bright="11000" contrast="-7000"/>
            </a:blip>
            <a:srcRect r="52481"/>
            <a:stretch>
              <a:fillRect/>
            </a:stretch>
          </p:blipFill>
          <p:spPr bwMode="auto">
            <a:xfrm>
              <a:off x="2366790" y="405661"/>
              <a:ext cx="720080" cy="1110579"/>
            </a:xfrm>
            <a:prstGeom prst="rect">
              <a:avLst/>
            </a:prstGeom>
            <a:noFill/>
          </p:spPr>
        </p:pic>
      </p:grpSp>
      <p:sp>
        <p:nvSpPr>
          <p:cNvPr id="41" name="Скругленный прямоугольник 40"/>
          <p:cNvSpPr/>
          <p:nvPr/>
        </p:nvSpPr>
        <p:spPr>
          <a:xfrm>
            <a:off x="323528" y="4212825"/>
            <a:ext cx="8496944" cy="21960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51920" y="4212825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+mj-lt"/>
              </a:rPr>
              <a:t>Одно действие завершилось до того, как произошло другое </a:t>
            </a:r>
            <a:r>
              <a:rPr lang="en-US" sz="2000" b="1" dirty="0" smtClean="0">
                <a:solidFill>
                  <a:srgbClr val="FFFFFF"/>
                </a:solidFill>
                <a:latin typeface="+mj-lt"/>
              </a:rPr>
              <a:t>(</a:t>
            </a:r>
            <a:r>
              <a:rPr lang="ru-RU" sz="2000" b="1" u="sng" dirty="0" smtClean="0">
                <a:solidFill>
                  <a:srgbClr val="FFFFFF"/>
                </a:solidFill>
                <a:latin typeface="+mj-lt"/>
              </a:rPr>
              <a:t>предшествующее</a:t>
            </a:r>
            <a:r>
              <a:rPr lang="ru-RU" sz="2000" b="1" dirty="0" smtClean="0">
                <a:solidFill>
                  <a:srgbClr val="FFFFFF"/>
                </a:solidFill>
                <a:latin typeface="+mj-lt"/>
              </a:rPr>
              <a:t> действие)</a:t>
            </a:r>
          </a:p>
          <a:p>
            <a:r>
              <a:rPr lang="ru-RU" sz="2000" b="1" dirty="0" smtClean="0">
                <a:solidFill>
                  <a:srgbClr val="FFFFFF"/>
                </a:solidFill>
                <a:latin typeface="+mj-lt"/>
              </a:rPr>
              <a:t>– </a:t>
            </a:r>
            <a:r>
              <a:rPr lang="en-US" sz="2000" b="1" dirty="0" smtClean="0"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+mj-lt"/>
              </a:rPr>
              <a:t>Past Perfect</a:t>
            </a:r>
            <a:r>
              <a:rPr lang="en-US" sz="2000" b="1" dirty="0" smtClean="0">
                <a:solidFill>
                  <a:srgbClr val="FFFFFF"/>
                </a:solidFill>
              </a:rPr>
              <a:t>.</a:t>
            </a:r>
            <a:endParaRPr lang="en-US" sz="2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572000" y="5616843"/>
            <a:ext cx="3984993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Прямоугольник 43"/>
          <p:cNvSpPr/>
          <p:nvPr/>
        </p:nvSpPr>
        <p:spPr>
          <a:xfrm>
            <a:off x="4875023" y="5544835"/>
            <a:ext cx="3681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/>
              </a:rPr>
              <a:t>When father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</a:rPr>
              <a:t>came</a:t>
            </a:r>
            <a:r>
              <a:rPr lang="en-US" sz="2000" b="1" dirty="0" smtClean="0">
                <a:latin typeface="Arial"/>
              </a:rPr>
              <a:t> home, </a:t>
            </a:r>
          </a:p>
          <a:p>
            <a:r>
              <a:rPr lang="en-US" sz="2000" b="1" dirty="0" smtClean="0">
                <a:latin typeface="Arial"/>
              </a:rPr>
              <a:t>Tim </a:t>
            </a:r>
            <a:r>
              <a:rPr lang="en-US" sz="2000" b="1" u="sng" dirty="0" smtClean="0">
                <a:solidFill>
                  <a:srgbClr val="0000FF"/>
                </a:solidFill>
                <a:latin typeface="Arial"/>
              </a:rPr>
              <a:t>had done </a:t>
            </a:r>
            <a:r>
              <a:rPr lang="en-US" sz="2000" b="1" dirty="0" smtClean="0">
                <a:latin typeface="Arial"/>
              </a:rPr>
              <a:t>his homework.</a:t>
            </a:r>
            <a:endParaRPr lang="en-US" sz="2000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68000" y="4295567"/>
            <a:ext cx="3055531" cy="2030516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Группа 47"/>
          <p:cNvGrpSpPr/>
          <p:nvPr/>
        </p:nvGrpSpPr>
        <p:grpSpPr>
          <a:xfrm>
            <a:off x="2276130" y="5283992"/>
            <a:ext cx="1036698" cy="921509"/>
            <a:chOff x="2078758" y="382436"/>
            <a:chExt cx="1296144" cy="1152128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078758" y="382436"/>
              <a:ext cx="1296144" cy="11521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6" descr="http://www.happierabroad.com/Images/angrywife.jpg"/>
            <p:cNvPicPr>
              <a:picLocks noChangeAspect="1" noChangeArrowheads="1"/>
            </p:cNvPicPr>
            <p:nvPr/>
          </p:nvPicPr>
          <p:blipFill>
            <a:blip r:embed="rId3" cstate="print">
              <a:lum bright="11000" contrast="-7000"/>
            </a:blip>
            <a:srcRect r="52481"/>
            <a:stretch>
              <a:fillRect/>
            </a:stretch>
          </p:blipFill>
          <p:spPr bwMode="auto">
            <a:xfrm>
              <a:off x="2366790" y="405661"/>
              <a:ext cx="720080" cy="1110579"/>
            </a:xfrm>
            <a:prstGeom prst="rect">
              <a:avLst/>
            </a:prstGeom>
            <a:noFill/>
          </p:spPr>
        </p:pic>
      </p:grpSp>
      <p:sp>
        <p:nvSpPr>
          <p:cNvPr id="55" name="Круговая стрелка 54"/>
          <p:cNvSpPr/>
          <p:nvPr/>
        </p:nvSpPr>
        <p:spPr>
          <a:xfrm>
            <a:off x="396000" y="4661941"/>
            <a:ext cx="1813810" cy="29380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01774"/>
              <a:gd name="adj5" fmla="val 12500"/>
            </a:avLst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Группа 44"/>
          <p:cNvGrpSpPr/>
          <p:nvPr/>
        </p:nvGrpSpPr>
        <p:grpSpPr>
          <a:xfrm>
            <a:off x="612000" y="4356000"/>
            <a:ext cx="1036698" cy="921509"/>
            <a:chOff x="539552" y="404664"/>
            <a:chExt cx="1296144" cy="1152128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539552" y="404664"/>
              <a:ext cx="1296144" cy="11521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" descr="do homework clipart 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0008" y="459135"/>
              <a:ext cx="1135232" cy="1043186"/>
            </a:xfrm>
            <a:prstGeom prst="rect">
              <a:avLst/>
            </a:prstGeom>
            <a:noFill/>
          </p:spPr>
        </p:pic>
      </p:grpSp>
      <p:sp>
        <p:nvSpPr>
          <p:cNvPr id="62" name="Скругленный прямоугольник 61"/>
          <p:cNvSpPr/>
          <p:nvPr/>
        </p:nvSpPr>
        <p:spPr>
          <a:xfrm>
            <a:off x="467158" y="373515"/>
            <a:ext cx="3055531" cy="1492321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Группа 55"/>
          <p:cNvGrpSpPr/>
          <p:nvPr/>
        </p:nvGrpSpPr>
        <p:grpSpPr>
          <a:xfrm>
            <a:off x="756000" y="658921"/>
            <a:ext cx="1036698" cy="921509"/>
            <a:chOff x="539552" y="404664"/>
            <a:chExt cx="1296144" cy="1152128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539552" y="404664"/>
              <a:ext cx="1296144" cy="11521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4" descr="do homework clipart 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0008" y="459135"/>
              <a:ext cx="1135232" cy="1043187"/>
            </a:xfrm>
            <a:prstGeom prst="rect">
              <a:avLst/>
            </a:prstGeom>
            <a:noFill/>
          </p:spPr>
        </p:pic>
      </p:grpSp>
      <p:grpSp>
        <p:nvGrpSpPr>
          <p:cNvPr id="7" name="Группа 58"/>
          <p:cNvGrpSpPr/>
          <p:nvPr/>
        </p:nvGrpSpPr>
        <p:grpSpPr>
          <a:xfrm>
            <a:off x="2124000" y="658921"/>
            <a:ext cx="1036698" cy="921509"/>
            <a:chOff x="2078758" y="382436"/>
            <a:chExt cx="1296144" cy="115212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078758" y="382436"/>
              <a:ext cx="1296144" cy="11521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" descr="http://www.happierabroad.com/Images/angrywife.jpg"/>
            <p:cNvPicPr>
              <a:picLocks noChangeAspect="1" noChangeArrowheads="1"/>
            </p:cNvPicPr>
            <p:nvPr/>
          </p:nvPicPr>
          <p:blipFill>
            <a:blip r:embed="rId3" cstate="print">
              <a:lum bright="11000" contrast="-7000"/>
            </a:blip>
            <a:srcRect r="52481"/>
            <a:stretch>
              <a:fillRect/>
            </a:stretch>
          </p:blipFill>
          <p:spPr bwMode="auto">
            <a:xfrm>
              <a:off x="2366790" y="405661"/>
              <a:ext cx="720080" cy="1110579"/>
            </a:xfrm>
            <a:prstGeom prst="rect">
              <a:avLst/>
            </a:prstGeom>
            <a:noFill/>
          </p:spPr>
        </p:pic>
      </p:grpSp>
      <p:sp>
        <p:nvSpPr>
          <p:cNvPr id="38" name="Управляющая кнопка: домой 37">
            <a:hlinkClick r:id="rId4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4176000" y="6372000"/>
            <a:ext cx="4248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Exercise “Past Perfect, Past Continuous, Past Simple”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ppt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-72000"/>
            <a:ext cx="5831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5000"/>
                  </a:schemeClr>
                </a:solidFill>
                <a:latin typeface="Arial Black" pitchFamily="34" charset="0"/>
              </a:rPr>
              <a:t>Past Perfect – Past Continuous – Past Simple</a:t>
            </a:r>
            <a:endParaRPr lang="en-US" dirty="0">
              <a:solidFill>
                <a:schemeClr val="accent3">
                  <a:lumMod val="6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23080" y="3501008"/>
            <a:ext cx="8297839" cy="2047164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9490" y="3928816"/>
            <a:ext cx="7605020" cy="124194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496" y="3938703"/>
            <a:ext cx="7551008" cy="1348401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20000" tIns="180000" rIns="360000" bIns="180000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I </a:t>
            </a:r>
            <a:r>
              <a:rPr lang="en-US" sz="3200" b="1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</a:rPr>
              <a:t>have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</a:rPr>
              <a:t>been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</a:rPr>
              <a:t>drawing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a picture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for an hour.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423080" y="972000"/>
            <a:ext cx="8297839" cy="2292949"/>
            <a:chOff x="423080" y="920151"/>
            <a:chExt cx="8297839" cy="229294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23080" y="920151"/>
              <a:ext cx="8297839" cy="229294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5715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720000" tIns="180000" rIns="360000" bIns="180000" rtlCol="0">
              <a:noAutofit/>
            </a:bodyPr>
            <a:lstStyle/>
            <a:p>
              <a:endParaRPr lang="en-US" sz="3200" b="1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21" name="Picture 2" descr="http://i.istockimg.com/file_thumbview_approve/6911069/2/stock-illustration-6911069-child-drawin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33258" y="1151333"/>
              <a:ext cx="1657895" cy="1800000"/>
            </a:xfrm>
            <a:prstGeom prst="rect">
              <a:avLst/>
            </a:prstGeom>
            <a:noFill/>
          </p:spPr>
        </p:pic>
        <p:grpSp>
          <p:nvGrpSpPr>
            <p:cNvPr id="2" name="Группа 33"/>
            <p:cNvGrpSpPr/>
            <p:nvPr/>
          </p:nvGrpSpPr>
          <p:grpSpPr>
            <a:xfrm>
              <a:off x="764274" y="1151333"/>
              <a:ext cx="1657895" cy="1800000"/>
              <a:chOff x="764275" y="750625"/>
              <a:chExt cx="1657895" cy="1800000"/>
            </a:xfrm>
          </p:grpSpPr>
          <p:pic>
            <p:nvPicPr>
              <p:cNvPr id="24" name="Picture 2" descr="http://i.istockimg.com/file_thumbview_approve/6911069/2/stock-illustration-6911069-child-drawing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4275" y="750625"/>
                <a:ext cx="1657895" cy="1800000"/>
              </a:xfrm>
              <a:prstGeom prst="rect">
                <a:avLst/>
              </a:prstGeom>
              <a:noFill/>
            </p:spPr>
          </p:pic>
          <p:sp>
            <p:nvSpPr>
              <p:cNvPr id="27" name="Овал 26"/>
              <p:cNvSpPr/>
              <p:nvPr/>
            </p:nvSpPr>
            <p:spPr>
              <a:xfrm>
                <a:off x="1247857" y="2237192"/>
                <a:ext cx="254328" cy="218507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1449051" y="2173312"/>
                <a:ext cx="254328" cy="218507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1277708" y="2170327"/>
                <a:ext cx="254328" cy="218507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Группа 34"/>
            <p:cNvGrpSpPr/>
            <p:nvPr/>
          </p:nvGrpSpPr>
          <p:grpSpPr>
            <a:xfrm>
              <a:off x="2748766" y="1151333"/>
              <a:ext cx="1657895" cy="1800000"/>
              <a:chOff x="2914105" y="764275"/>
              <a:chExt cx="1657895" cy="1800000"/>
            </a:xfrm>
          </p:grpSpPr>
          <p:pic>
            <p:nvPicPr>
              <p:cNvPr id="31" name="Picture 2" descr="http://i.istockimg.com/file_thumbview_approve/6911069/2/stock-illustration-6911069-child-drawing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14105" y="764275"/>
                <a:ext cx="1657895" cy="1800000"/>
              </a:xfrm>
              <a:prstGeom prst="rect">
                <a:avLst/>
              </a:prstGeom>
              <a:noFill/>
            </p:spPr>
          </p:pic>
          <p:sp>
            <p:nvSpPr>
              <p:cNvPr id="32" name="Овал 31"/>
              <p:cNvSpPr/>
              <p:nvPr/>
            </p:nvSpPr>
            <p:spPr>
              <a:xfrm>
                <a:off x="3343956" y="2238305"/>
                <a:ext cx="325970" cy="209552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3448433" y="2179201"/>
                <a:ext cx="182090" cy="229851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Группа 55"/>
            <p:cNvGrpSpPr/>
            <p:nvPr/>
          </p:nvGrpSpPr>
          <p:grpSpPr>
            <a:xfrm>
              <a:off x="6717749" y="1151333"/>
              <a:ext cx="1657895" cy="1800000"/>
              <a:chOff x="1933542" y="3429000"/>
              <a:chExt cx="1657895" cy="1800000"/>
            </a:xfrm>
          </p:grpSpPr>
          <p:grpSp>
            <p:nvGrpSpPr>
              <p:cNvPr id="5" name="Группа 11"/>
              <p:cNvGrpSpPr>
                <a:grpSpLocks noChangeAspect="1"/>
              </p:cNvGrpSpPr>
              <p:nvPr/>
            </p:nvGrpSpPr>
            <p:grpSpPr>
              <a:xfrm>
                <a:off x="1933542" y="3429000"/>
                <a:ext cx="1657895" cy="1800000"/>
                <a:chOff x="0" y="234778"/>
                <a:chExt cx="5798962" cy="6296015"/>
              </a:xfrm>
            </p:grpSpPr>
            <p:pic>
              <p:nvPicPr>
                <p:cNvPr id="63" name="Picture 2" descr="http://i.istockimg.com/file_thumbview_approve/6911069/2/stock-illustration-6911069-child-drawing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234778"/>
                  <a:ext cx="5798962" cy="6296015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</p:pic>
            <p:sp>
              <p:nvSpPr>
                <p:cNvPr id="64" name="Овал 63"/>
                <p:cNvSpPr/>
                <p:nvPr/>
              </p:nvSpPr>
              <p:spPr>
                <a:xfrm>
                  <a:off x="3086100" y="5797550"/>
                  <a:ext cx="400050" cy="40005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" name="Прямая соединительная линия 64"/>
                <p:cNvCxnSpPr>
                  <a:stCxn id="64" idx="2"/>
                </p:cNvCxnSpPr>
                <p:nvPr/>
              </p:nvCxnSpPr>
              <p:spPr>
                <a:xfrm flipH="1">
                  <a:off x="2533650" y="5997575"/>
                  <a:ext cx="552450" cy="3175"/>
                </a:xfrm>
                <a:prstGeom prst="line">
                  <a:avLst/>
                </a:prstGeom>
                <a:ln w="63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>
                  <a:stCxn id="64" idx="0"/>
                </p:cNvCxnSpPr>
                <p:nvPr/>
              </p:nvCxnSpPr>
              <p:spPr>
                <a:xfrm flipV="1">
                  <a:off x="3286125" y="5410200"/>
                  <a:ext cx="22225" cy="387350"/>
                </a:xfrm>
                <a:prstGeom prst="line">
                  <a:avLst/>
                </a:prstGeom>
                <a:ln w="63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>
                  <a:stCxn id="64" idx="1"/>
                </p:cNvCxnSpPr>
                <p:nvPr/>
              </p:nvCxnSpPr>
              <p:spPr>
                <a:xfrm flipH="1" flipV="1">
                  <a:off x="2514600" y="5530850"/>
                  <a:ext cx="630086" cy="325286"/>
                </a:xfrm>
                <a:prstGeom prst="line">
                  <a:avLst/>
                </a:prstGeom>
                <a:ln w="63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 flipV="1">
                  <a:off x="3460750" y="5746750"/>
                  <a:ext cx="139700" cy="114300"/>
                </a:xfrm>
                <a:prstGeom prst="line">
                  <a:avLst/>
                </a:prstGeom>
                <a:ln w="63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>
                  <a:stCxn id="64" idx="6"/>
                </p:cNvCxnSpPr>
                <p:nvPr/>
              </p:nvCxnSpPr>
              <p:spPr>
                <a:xfrm flipV="1">
                  <a:off x="3486150" y="5994400"/>
                  <a:ext cx="196850" cy="3175"/>
                </a:xfrm>
                <a:prstGeom prst="line">
                  <a:avLst/>
                </a:prstGeom>
                <a:ln w="63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/>
                <p:cNvCxnSpPr>
                  <a:stCxn id="64" idx="5"/>
                </p:cNvCxnSpPr>
                <p:nvPr/>
              </p:nvCxnSpPr>
              <p:spPr>
                <a:xfrm>
                  <a:off x="3427564" y="6139014"/>
                  <a:ext cx="179236" cy="122086"/>
                </a:xfrm>
                <a:prstGeom prst="line">
                  <a:avLst/>
                </a:prstGeom>
                <a:ln w="63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 flipH="1">
                  <a:off x="2755900" y="6083300"/>
                  <a:ext cx="330200" cy="196850"/>
                </a:xfrm>
                <a:prstGeom prst="line">
                  <a:avLst/>
                </a:prstGeom>
                <a:ln w="63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>
                  <a:stCxn id="64" idx="3"/>
                </p:cNvCxnSpPr>
                <p:nvPr/>
              </p:nvCxnSpPr>
              <p:spPr>
                <a:xfrm flipH="1">
                  <a:off x="3060700" y="6139014"/>
                  <a:ext cx="83986" cy="147486"/>
                </a:xfrm>
                <a:prstGeom prst="line">
                  <a:avLst/>
                </a:prstGeom>
                <a:ln w="63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>
                  <a:stCxn id="64" idx="4"/>
                </p:cNvCxnSpPr>
                <p:nvPr/>
              </p:nvCxnSpPr>
              <p:spPr>
                <a:xfrm>
                  <a:off x="3286125" y="6197600"/>
                  <a:ext cx="85725" cy="107950"/>
                </a:xfrm>
                <a:prstGeom prst="line">
                  <a:avLst/>
                </a:prstGeom>
                <a:ln w="63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Выноска-облако 73"/>
                <p:cNvSpPr/>
                <p:nvPr/>
              </p:nvSpPr>
              <p:spPr>
                <a:xfrm>
                  <a:off x="1206500" y="5835650"/>
                  <a:ext cx="501650" cy="247650"/>
                </a:xfrm>
                <a:prstGeom prst="cloudCallout">
                  <a:avLst>
                    <a:gd name="adj1" fmla="val -5119"/>
                    <a:gd name="adj2" fmla="val 59936"/>
                  </a:avLst>
                </a:prstGeom>
                <a:solidFill>
                  <a:srgbClr val="00B0F0"/>
                </a:solidFill>
                <a:ln w="63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Выноска-облако 74"/>
                <p:cNvSpPr/>
                <p:nvPr/>
              </p:nvSpPr>
              <p:spPr>
                <a:xfrm>
                  <a:off x="2393950" y="6013450"/>
                  <a:ext cx="444500" cy="177800"/>
                </a:xfrm>
                <a:prstGeom prst="cloudCallout">
                  <a:avLst>
                    <a:gd name="adj1" fmla="val -5119"/>
                    <a:gd name="adj2" fmla="val 59936"/>
                  </a:avLst>
                </a:prstGeom>
                <a:solidFill>
                  <a:srgbClr val="00B0F0"/>
                </a:solidFill>
                <a:ln w="63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24-конечная звезда 57"/>
              <p:cNvSpPr>
                <a:spLocks noChangeAspect="1"/>
              </p:cNvSpPr>
              <p:nvPr/>
            </p:nvSpPr>
            <p:spPr>
              <a:xfrm>
                <a:off x="2382862" y="4908144"/>
                <a:ext cx="72000" cy="72000"/>
              </a:xfrm>
              <a:prstGeom prst="star24">
                <a:avLst>
                  <a:gd name="adj" fmla="val 3436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2407370" y="4799702"/>
                <a:ext cx="19062" cy="10348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32-конечная звезда 59"/>
              <p:cNvSpPr>
                <a:spLocks noChangeAspect="1"/>
              </p:cNvSpPr>
              <p:nvPr/>
            </p:nvSpPr>
            <p:spPr>
              <a:xfrm>
                <a:off x="2586921" y="4755111"/>
                <a:ext cx="192855" cy="69957"/>
              </a:xfrm>
              <a:prstGeom prst="star32">
                <a:avLst>
                  <a:gd name="adj" fmla="val 4010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4-конечная звезда 60"/>
              <p:cNvSpPr>
                <a:spLocks noChangeAspect="1"/>
              </p:cNvSpPr>
              <p:nvPr/>
            </p:nvSpPr>
            <p:spPr>
              <a:xfrm>
                <a:off x="2692671" y="4963091"/>
                <a:ext cx="72000" cy="72000"/>
              </a:xfrm>
              <a:prstGeom prst="star4">
                <a:avLst>
                  <a:gd name="adj" fmla="val 28664"/>
                </a:avLst>
              </a:prstGeom>
              <a:solidFill>
                <a:srgbClr val="00B0F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24-конечная звезда 61"/>
              <p:cNvSpPr>
                <a:spLocks noChangeAspect="1"/>
              </p:cNvSpPr>
              <p:nvPr/>
            </p:nvSpPr>
            <p:spPr>
              <a:xfrm>
                <a:off x="2636430" y="4857489"/>
                <a:ext cx="37161" cy="36000"/>
              </a:xfrm>
              <a:prstGeom prst="star24">
                <a:avLst>
                  <a:gd name="adj" fmla="val 32152"/>
                </a:avLst>
              </a:prstGeom>
              <a:solidFill>
                <a:srgbClr val="FF5050"/>
              </a:solidFill>
              <a:ln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Управляющая кнопка: домой 36">
            <a:hlinkClick r:id="rId3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260648"/>
            <a:ext cx="8568952" cy="738664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42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Present Perfect Continuous</a:t>
            </a:r>
            <a:endParaRPr lang="ru-RU" sz="4200" b="1" dirty="0" smtClean="0">
              <a:ln w="17780" cmpd="sng">
                <a:solidFill>
                  <a:srgbClr val="BBE0E3"/>
                </a:solidFill>
                <a:prstDash val="solid"/>
                <a:miter lim="800000"/>
              </a:ln>
              <a:solidFill>
                <a:srgbClr val="BBE0E3">
                  <a:lumMod val="2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76056" y="6237312"/>
            <a:ext cx="3203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Exercise “P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resent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Perfect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Continuou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s”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ppt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3080" y="288000"/>
            <a:ext cx="8297839" cy="3683499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94430" y="2695036"/>
            <a:ext cx="6155140" cy="100993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496" y="2525803"/>
            <a:ext cx="7551008" cy="1348401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20000" tIns="180000" rIns="360000" bIns="180000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I </a:t>
            </a:r>
            <a:r>
              <a:rPr lang="en-US" sz="3200" b="1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</a:rPr>
              <a:t>have been drawing </a:t>
            </a:r>
            <a:r>
              <a:rPr lang="en-US" sz="3200" b="1" dirty="0" smtClean="0">
                <a:solidFill>
                  <a:srgbClr val="000000"/>
                </a:solidFill>
              </a:rPr>
              <a:t>a picture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for an hour.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241947" y="820570"/>
            <a:ext cx="6660106" cy="173156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Группа 45"/>
          <p:cNvGrpSpPr/>
          <p:nvPr/>
        </p:nvGrpSpPr>
        <p:grpSpPr>
          <a:xfrm>
            <a:off x="1527450" y="970595"/>
            <a:ext cx="6089100" cy="1440000"/>
            <a:chOff x="1527450" y="970595"/>
            <a:chExt cx="6089100" cy="1440000"/>
          </a:xfrm>
        </p:grpSpPr>
        <p:pic>
          <p:nvPicPr>
            <p:cNvPr id="21" name="Picture 2" descr="http://i.istockimg.com/file_thumbview_approve/6911069/2/stock-illustration-6911069-child-drawin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2639" y="970595"/>
              <a:ext cx="1326317" cy="1440000"/>
            </a:xfrm>
            <a:prstGeom prst="rect">
              <a:avLst/>
            </a:prstGeom>
            <a:noFill/>
          </p:spPr>
        </p:pic>
        <p:grpSp>
          <p:nvGrpSpPr>
            <p:cNvPr id="3" name="Группа 33"/>
            <p:cNvGrpSpPr/>
            <p:nvPr/>
          </p:nvGrpSpPr>
          <p:grpSpPr>
            <a:xfrm>
              <a:off x="1527450" y="970595"/>
              <a:ext cx="1326317" cy="1440000"/>
              <a:chOff x="764275" y="750625"/>
              <a:chExt cx="1657895" cy="1800000"/>
            </a:xfrm>
          </p:grpSpPr>
          <p:pic>
            <p:nvPicPr>
              <p:cNvPr id="24" name="Picture 2" descr="http://i.istockimg.com/file_thumbview_approve/6911069/2/stock-illustration-6911069-child-drawing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4275" y="750625"/>
                <a:ext cx="1657895" cy="1800000"/>
              </a:xfrm>
              <a:prstGeom prst="rect">
                <a:avLst/>
              </a:prstGeom>
              <a:noFill/>
            </p:spPr>
          </p:pic>
          <p:sp>
            <p:nvSpPr>
              <p:cNvPr id="27" name="Овал 26"/>
              <p:cNvSpPr/>
              <p:nvPr/>
            </p:nvSpPr>
            <p:spPr>
              <a:xfrm>
                <a:off x="1247857" y="2237192"/>
                <a:ext cx="254328" cy="218507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1449051" y="2173312"/>
                <a:ext cx="254328" cy="218507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1277708" y="2170327"/>
                <a:ext cx="254328" cy="218507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Группа 34"/>
            <p:cNvGrpSpPr/>
            <p:nvPr/>
          </p:nvGrpSpPr>
          <p:grpSpPr>
            <a:xfrm>
              <a:off x="3115045" y="970595"/>
              <a:ext cx="1326317" cy="1440000"/>
              <a:chOff x="2914105" y="764275"/>
              <a:chExt cx="1657895" cy="1800000"/>
            </a:xfrm>
          </p:grpSpPr>
          <p:pic>
            <p:nvPicPr>
              <p:cNvPr id="31" name="Picture 2" descr="http://i.istockimg.com/file_thumbview_approve/6911069/2/stock-illustration-6911069-child-drawing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14105" y="764275"/>
                <a:ext cx="1657895" cy="1800000"/>
              </a:xfrm>
              <a:prstGeom prst="rect">
                <a:avLst/>
              </a:prstGeom>
              <a:noFill/>
            </p:spPr>
          </p:pic>
          <p:sp>
            <p:nvSpPr>
              <p:cNvPr id="32" name="Овал 31"/>
              <p:cNvSpPr/>
              <p:nvPr/>
            </p:nvSpPr>
            <p:spPr>
              <a:xfrm>
                <a:off x="3343956" y="2238305"/>
                <a:ext cx="325970" cy="209552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3448433" y="2179201"/>
                <a:ext cx="182090" cy="229851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Группа 44"/>
            <p:cNvGrpSpPr/>
            <p:nvPr/>
          </p:nvGrpSpPr>
          <p:grpSpPr>
            <a:xfrm>
              <a:off x="6290233" y="970595"/>
              <a:ext cx="1326317" cy="1440000"/>
              <a:chOff x="6290233" y="970595"/>
              <a:chExt cx="1326317" cy="1440000"/>
            </a:xfrm>
          </p:grpSpPr>
          <p:grpSp>
            <p:nvGrpSpPr>
              <p:cNvPr id="6" name="Группа 11"/>
              <p:cNvGrpSpPr>
                <a:grpSpLocks noChangeAspect="1"/>
              </p:cNvGrpSpPr>
              <p:nvPr/>
            </p:nvGrpSpPr>
            <p:grpSpPr>
              <a:xfrm>
                <a:off x="6290233" y="970595"/>
                <a:ext cx="1326317" cy="1440000"/>
                <a:chOff x="0" y="234778"/>
                <a:chExt cx="5798962" cy="6296015"/>
              </a:xfrm>
            </p:grpSpPr>
            <p:pic>
              <p:nvPicPr>
                <p:cNvPr id="63" name="Picture 2" descr="http://i.istockimg.com/file_thumbview_approve/6911069/2/stock-illustration-6911069-child-drawing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234778"/>
                  <a:ext cx="5798962" cy="629601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</p:pic>
            <p:sp>
              <p:nvSpPr>
                <p:cNvPr id="64" name="Овал 63"/>
                <p:cNvSpPr/>
                <p:nvPr/>
              </p:nvSpPr>
              <p:spPr>
                <a:xfrm>
                  <a:off x="3086100" y="5797550"/>
                  <a:ext cx="400050" cy="40005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" name="Прямая соединительная линия 64"/>
                <p:cNvCxnSpPr>
                  <a:stCxn id="64" idx="2"/>
                </p:cNvCxnSpPr>
                <p:nvPr/>
              </p:nvCxnSpPr>
              <p:spPr>
                <a:xfrm flipH="1">
                  <a:off x="2533650" y="5997575"/>
                  <a:ext cx="552450" cy="3175"/>
                </a:xfrm>
                <a:prstGeom prst="line">
                  <a:avLst/>
                </a:prstGeom>
                <a:ln w="635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>
                  <a:stCxn id="64" idx="0"/>
                </p:cNvCxnSpPr>
                <p:nvPr/>
              </p:nvCxnSpPr>
              <p:spPr>
                <a:xfrm flipV="1">
                  <a:off x="3286125" y="5410200"/>
                  <a:ext cx="22225" cy="387350"/>
                </a:xfrm>
                <a:prstGeom prst="line">
                  <a:avLst/>
                </a:prstGeom>
                <a:ln w="635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>
                  <a:stCxn id="64" idx="1"/>
                </p:cNvCxnSpPr>
                <p:nvPr/>
              </p:nvCxnSpPr>
              <p:spPr>
                <a:xfrm flipH="1" flipV="1">
                  <a:off x="2514600" y="5530850"/>
                  <a:ext cx="630086" cy="325286"/>
                </a:xfrm>
                <a:prstGeom prst="line">
                  <a:avLst/>
                </a:prstGeom>
                <a:ln w="635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 flipV="1">
                  <a:off x="3460750" y="5746750"/>
                  <a:ext cx="139700" cy="114300"/>
                </a:xfrm>
                <a:prstGeom prst="line">
                  <a:avLst/>
                </a:prstGeom>
                <a:ln w="635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>
                  <a:stCxn id="64" idx="6"/>
                </p:cNvCxnSpPr>
                <p:nvPr/>
              </p:nvCxnSpPr>
              <p:spPr>
                <a:xfrm flipV="1">
                  <a:off x="3486150" y="5994400"/>
                  <a:ext cx="196850" cy="3175"/>
                </a:xfrm>
                <a:prstGeom prst="line">
                  <a:avLst/>
                </a:prstGeom>
                <a:ln w="635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/>
                <p:cNvCxnSpPr>
                  <a:stCxn id="64" idx="5"/>
                </p:cNvCxnSpPr>
                <p:nvPr/>
              </p:nvCxnSpPr>
              <p:spPr>
                <a:xfrm>
                  <a:off x="3427564" y="6139014"/>
                  <a:ext cx="179236" cy="122086"/>
                </a:xfrm>
                <a:prstGeom prst="line">
                  <a:avLst/>
                </a:prstGeom>
                <a:ln w="635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 flipH="1">
                  <a:off x="2755900" y="6083300"/>
                  <a:ext cx="330200" cy="196850"/>
                </a:xfrm>
                <a:prstGeom prst="line">
                  <a:avLst/>
                </a:prstGeom>
                <a:ln w="635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>
                  <a:stCxn id="64" idx="3"/>
                </p:cNvCxnSpPr>
                <p:nvPr/>
              </p:nvCxnSpPr>
              <p:spPr>
                <a:xfrm flipH="1">
                  <a:off x="3060700" y="6139014"/>
                  <a:ext cx="83986" cy="147486"/>
                </a:xfrm>
                <a:prstGeom prst="line">
                  <a:avLst/>
                </a:prstGeom>
                <a:ln w="635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>
                  <a:stCxn id="64" idx="4"/>
                </p:cNvCxnSpPr>
                <p:nvPr/>
              </p:nvCxnSpPr>
              <p:spPr>
                <a:xfrm>
                  <a:off x="3286125" y="6197600"/>
                  <a:ext cx="85725" cy="107950"/>
                </a:xfrm>
                <a:prstGeom prst="line">
                  <a:avLst/>
                </a:prstGeom>
                <a:ln w="635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Выноска-облако 73"/>
                <p:cNvSpPr/>
                <p:nvPr/>
              </p:nvSpPr>
              <p:spPr>
                <a:xfrm>
                  <a:off x="1206500" y="5835650"/>
                  <a:ext cx="501650" cy="247650"/>
                </a:xfrm>
                <a:prstGeom prst="cloudCallout">
                  <a:avLst>
                    <a:gd name="adj1" fmla="val -5119"/>
                    <a:gd name="adj2" fmla="val 59936"/>
                  </a:avLst>
                </a:prstGeom>
                <a:solidFill>
                  <a:srgbClr val="00B0F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Выноска-облако 74"/>
                <p:cNvSpPr/>
                <p:nvPr/>
              </p:nvSpPr>
              <p:spPr>
                <a:xfrm>
                  <a:off x="2393950" y="6013450"/>
                  <a:ext cx="444500" cy="177800"/>
                </a:xfrm>
                <a:prstGeom prst="cloudCallout">
                  <a:avLst>
                    <a:gd name="adj1" fmla="val -5119"/>
                    <a:gd name="adj2" fmla="val 59936"/>
                  </a:avLst>
                </a:prstGeom>
                <a:solidFill>
                  <a:srgbClr val="00B0F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24-конечная звезда 57"/>
              <p:cNvSpPr>
                <a:spLocks noChangeAspect="1"/>
              </p:cNvSpPr>
              <p:nvPr/>
            </p:nvSpPr>
            <p:spPr>
              <a:xfrm>
                <a:off x="6649689" y="2153910"/>
                <a:ext cx="57600" cy="57600"/>
              </a:xfrm>
              <a:prstGeom prst="star24">
                <a:avLst>
                  <a:gd name="adj" fmla="val 3436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6669296" y="2067157"/>
                <a:ext cx="15250" cy="8278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32-конечная звезда 59"/>
              <p:cNvSpPr>
                <a:spLocks noChangeAspect="1"/>
              </p:cNvSpPr>
              <p:nvPr/>
            </p:nvSpPr>
            <p:spPr>
              <a:xfrm>
                <a:off x="6812937" y="2031484"/>
                <a:ext cx="154284" cy="55966"/>
              </a:xfrm>
              <a:prstGeom prst="star32">
                <a:avLst>
                  <a:gd name="adj" fmla="val 4010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4-конечная звезда 60"/>
              <p:cNvSpPr>
                <a:spLocks noChangeAspect="1"/>
              </p:cNvSpPr>
              <p:nvPr/>
            </p:nvSpPr>
            <p:spPr>
              <a:xfrm>
                <a:off x="6897537" y="2197868"/>
                <a:ext cx="57600" cy="57600"/>
              </a:xfrm>
              <a:prstGeom prst="star4">
                <a:avLst>
                  <a:gd name="adj" fmla="val 28664"/>
                </a:avLst>
              </a:prstGeom>
              <a:solidFill>
                <a:srgbClr val="00B0F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24-конечная звезда 61"/>
              <p:cNvSpPr>
                <a:spLocks noChangeAspect="1"/>
              </p:cNvSpPr>
              <p:nvPr/>
            </p:nvSpPr>
            <p:spPr>
              <a:xfrm>
                <a:off x="6852544" y="2113386"/>
                <a:ext cx="29729" cy="28800"/>
              </a:xfrm>
              <a:prstGeom prst="star24">
                <a:avLst>
                  <a:gd name="adj" fmla="val 32152"/>
                </a:avLst>
              </a:prstGeom>
              <a:solidFill>
                <a:srgbClr val="FF5050"/>
              </a:solidFill>
              <a:ln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423080" y="4121621"/>
            <a:ext cx="8297839" cy="2323533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01776" y="4273453"/>
            <a:ext cx="3835019" cy="201986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9" name="Picture 10" descr="http://www.clipartoday.com/_thumbs/024/fathers_day/fathers_day_014_01_tnb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81823" y="4470777"/>
            <a:ext cx="2076009" cy="1625220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4844953" y="4913194"/>
            <a:ext cx="3507475" cy="124194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12691" y="4863150"/>
            <a:ext cx="4334844" cy="1348401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20000" tIns="180000" rIns="360000" bIns="180000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Look! I </a:t>
            </a:r>
            <a:r>
              <a:rPr lang="en-US" sz="3200" b="1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</a:rPr>
              <a:t>have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</a:rPr>
              <a:t>drawn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a picture.</a:t>
            </a:r>
          </a:p>
        </p:txBody>
      </p:sp>
      <p:sp>
        <p:nvSpPr>
          <p:cNvPr id="45" name="Управляющая кнопка: домой 44">
            <a:hlinkClick r:id="rId4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Прямоугольник 45"/>
          <p:cNvSpPr/>
          <p:nvPr/>
        </p:nvSpPr>
        <p:spPr>
          <a:xfrm>
            <a:off x="4788024" y="4221088"/>
            <a:ext cx="3707160" cy="58477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dirty="0" smtClean="0">
                <a:ln w="3175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Present Perfect</a:t>
            </a:r>
            <a:endParaRPr lang="ru-RU" sz="3200" b="1" dirty="0" smtClean="0">
              <a:ln w="3175" cmpd="sng">
                <a:solidFill>
                  <a:srgbClr val="BBE0E3"/>
                </a:solidFill>
                <a:prstDash val="solid"/>
                <a:miter lim="800000"/>
              </a:ln>
              <a:solidFill>
                <a:srgbClr val="BBE0E3">
                  <a:lumMod val="2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79612" y="252000"/>
            <a:ext cx="6984776" cy="58477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dirty="0" smtClean="0">
                <a:ln w="3175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Present Perfect Continuous </a:t>
            </a:r>
            <a:endParaRPr lang="ru-RU" sz="3200" b="1" dirty="0" smtClean="0">
              <a:ln w="3175" cmpd="sng">
                <a:solidFill>
                  <a:srgbClr val="BBE0E3"/>
                </a:solidFill>
                <a:prstDash val="solid"/>
                <a:miter lim="800000"/>
              </a:ln>
              <a:solidFill>
                <a:srgbClr val="BBE0E3">
                  <a:lumMod val="2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95936" y="6381328"/>
            <a:ext cx="43924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Exercise “Present Perfect Continuous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vs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Present Perfect”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ppt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925706" y="908720"/>
            <a:ext cx="5292588" cy="144016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      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1730" y="1196752"/>
            <a:ext cx="249299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3175"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Present Simple </a:t>
            </a:r>
            <a:endParaRPr lang="ru-RU" sz="2400" b="1" dirty="0" smtClean="0">
              <a:ln w="3175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3175"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Passive</a:t>
            </a:r>
            <a:endParaRPr lang="en-US" sz="2400" b="1" baseline="-25000" dirty="0">
              <a:ln w="3175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98014" y="971147"/>
            <a:ext cx="2160240" cy="12601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8124" y="1339607"/>
            <a:ext cx="981359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  <a:latin typeface="Arial Black" pitchFamily="34" charset="0"/>
              </a:rPr>
              <a:t>+ V</a:t>
            </a:r>
            <a:r>
              <a:rPr lang="en-US" sz="2800" b="1" baseline="-25000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  <a:latin typeface="Arial Black" pitchFamily="34" charset="0"/>
              </a:rPr>
              <a:t>3</a:t>
            </a:r>
            <a:endParaRPr lang="en-US" sz="2800" b="1" baseline="-25000" dirty="0">
              <a:ln w="19050">
                <a:solidFill>
                  <a:srgbClr val="C00000"/>
                </a:solidFill>
              </a:ln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6056" y="908720"/>
            <a:ext cx="906980" cy="1384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  <a:latin typeface="Arial Black" pitchFamily="34" charset="0"/>
              </a:rPr>
              <a:t>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  <a:latin typeface="Arial Black" pitchFamily="34" charset="0"/>
              </a:rPr>
              <a:t>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  <a:latin typeface="Arial Black" pitchFamily="34" charset="0"/>
              </a:rPr>
              <a:t>are</a:t>
            </a:r>
            <a:r>
              <a:rPr lang="en-US" sz="2800" b="1" baseline="-25000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  <a:latin typeface="Arial Black" pitchFamily="34" charset="0"/>
              </a:rPr>
              <a:t> </a:t>
            </a:r>
            <a:endParaRPr lang="en-US" sz="2800" b="1" baseline="-25000" dirty="0">
              <a:ln w="19050">
                <a:solidFill>
                  <a:srgbClr val="C00000"/>
                </a:solidFill>
              </a:ln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2372" y="2636912"/>
            <a:ext cx="8219256" cy="372616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296165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20000" tIns="180000" rIns="360000" bIns="18000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90564" y="3842792"/>
            <a:ext cx="6262464" cy="75706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90564" y="4853010"/>
            <a:ext cx="6262464" cy="1296144"/>
          </a:xfrm>
          <a:prstGeom prst="roundRect">
            <a:avLst>
              <a:gd name="adj" fmla="val 10965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406588" y="5310582"/>
            <a:ext cx="381000" cy="381000"/>
          </a:xfrm>
          <a:prstGeom prst="ellipse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2406588" y="4030824"/>
            <a:ext cx="381000" cy="381000"/>
            <a:chOff x="3048000" y="3962400"/>
            <a:chExt cx="533400" cy="533400"/>
          </a:xfrm>
        </p:grpSpPr>
        <p:sp>
          <p:nvSpPr>
            <p:cNvPr id="40" name="Овал 39"/>
            <p:cNvSpPr/>
            <p:nvPr/>
          </p:nvSpPr>
          <p:spPr>
            <a:xfrm>
              <a:off x="3048000" y="3962400"/>
              <a:ext cx="533400" cy="533400"/>
            </a:xfrm>
            <a:prstGeom prst="ellipse">
              <a:avLst/>
            </a:prstGeom>
            <a:solidFill>
              <a:schemeClr val="accent5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200400" y="4229100"/>
              <a:ext cx="2286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Скругленный прямоугольник 41"/>
          <p:cNvSpPr/>
          <p:nvPr/>
        </p:nvSpPr>
        <p:spPr>
          <a:xfrm>
            <a:off x="2190564" y="2869704"/>
            <a:ext cx="6262464" cy="75706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406588" y="3057736"/>
            <a:ext cx="381000" cy="381000"/>
          </a:xfrm>
          <a:prstGeom prst="ellipse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+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2652" y="3017404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New houses </a:t>
            </a:r>
            <a:r>
              <a:rPr lang="en-US" sz="2400" b="1" dirty="0" smtClean="0">
                <a:solidFill>
                  <a:srgbClr val="0000FF"/>
                </a:solidFill>
              </a:rPr>
              <a:t>are built </a:t>
            </a:r>
            <a:r>
              <a:rPr lang="en-US" sz="2400" b="1" dirty="0" smtClean="0"/>
              <a:t>every year.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982652" y="3990492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New houses </a:t>
            </a:r>
            <a:r>
              <a:rPr lang="en-US" sz="2400" b="1" dirty="0" smtClean="0">
                <a:solidFill>
                  <a:srgbClr val="0000FF"/>
                </a:solidFill>
              </a:rPr>
              <a:t>aren’t built </a:t>
            </a:r>
            <a:r>
              <a:rPr lang="en-US" sz="2400" b="1" dirty="0" smtClean="0"/>
              <a:t>every year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982652" y="4870140"/>
            <a:ext cx="54726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Are </a:t>
            </a:r>
            <a:r>
              <a:rPr lang="en-US" sz="2400" b="1" dirty="0" smtClean="0">
                <a:solidFill>
                  <a:srgbClr val="000000"/>
                </a:solidFill>
              </a:rPr>
              <a:t>new houses </a:t>
            </a:r>
            <a:r>
              <a:rPr lang="en-US" sz="2400" b="1" dirty="0" smtClean="0">
                <a:solidFill>
                  <a:srgbClr val="0000FF"/>
                </a:solidFill>
              </a:rPr>
              <a:t>built </a:t>
            </a:r>
            <a:r>
              <a:rPr lang="en-US" sz="2400" b="1" dirty="0" smtClean="0">
                <a:solidFill>
                  <a:srgbClr val="000000"/>
                </a:solidFill>
              </a:rPr>
              <a:t>every year?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 Yes, they </a:t>
            </a:r>
            <a:r>
              <a:rPr lang="en-US" sz="2400" b="1" dirty="0" smtClean="0">
                <a:solidFill>
                  <a:srgbClr val="0000FF"/>
                </a:solidFill>
              </a:rPr>
              <a:t>are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 No, they </a:t>
            </a:r>
            <a:r>
              <a:rPr lang="en-US" sz="2400" b="1" dirty="0" smtClean="0">
                <a:solidFill>
                  <a:srgbClr val="0000FF"/>
                </a:solidFill>
              </a:rPr>
              <a:t>aren’t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7" name="Picture 2" descr="http://bestdesignoptions.com/wp-content/uploads/2013/02/vector-skyline-18.jpg"/>
          <p:cNvPicPr>
            <a:picLocks noChangeAspect="1" noChangeArrowheads="1"/>
          </p:cNvPicPr>
          <p:nvPr/>
        </p:nvPicPr>
        <p:blipFill>
          <a:blip r:embed="rId2" cstate="print"/>
          <a:srcRect l="26203" r="15567"/>
          <a:stretch>
            <a:fillRect/>
          </a:stretch>
        </p:blipFill>
        <p:spPr bwMode="auto">
          <a:xfrm>
            <a:off x="611560" y="3292043"/>
            <a:ext cx="1404156" cy="2415899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" name="Прямоугольник 20"/>
          <p:cNvSpPr/>
          <p:nvPr/>
        </p:nvSpPr>
        <p:spPr>
          <a:xfrm>
            <a:off x="179512" y="180000"/>
            <a:ext cx="87129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Passive Voice </a:t>
            </a:r>
            <a:r>
              <a:rPr lang="en-US" sz="36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(Present)</a:t>
            </a:r>
            <a:endParaRPr lang="en-US" sz="3600" b="1" dirty="0">
              <a:ln w="17780" cmpd="sng">
                <a:solidFill>
                  <a:srgbClr val="BBE0E3"/>
                </a:solidFill>
                <a:prstDash val="solid"/>
                <a:miter lim="800000"/>
              </a:ln>
              <a:solidFill>
                <a:srgbClr val="BBE0E3">
                  <a:lumMod val="2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Управляющая кнопка: домой 21">
            <a:hlinkClick r:id="rId3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508104" y="6372000"/>
            <a:ext cx="28438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Exercise “Present Simple Passive”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ppt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03548" y="1484784"/>
            <a:ext cx="7236804" cy="2088232"/>
          </a:xfrm>
          <a:prstGeom prst="roundRect">
            <a:avLst/>
          </a:prstGeom>
          <a:solidFill>
            <a:schemeClr val="accent3">
              <a:lumMod val="6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Группа 17"/>
          <p:cNvGrpSpPr/>
          <p:nvPr/>
        </p:nvGrpSpPr>
        <p:grpSpPr>
          <a:xfrm>
            <a:off x="3419872" y="1052736"/>
            <a:ext cx="5292588" cy="1440160"/>
            <a:chOff x="2735796" y="692696"/>
            <a:chExt cx="5292588" cy="1440160"/>
          </a:xfrm>
        </p:grpSpPr>
        <p:sp>
          <p:nvSpPr>
            <p:cNvPr id="6" name="TextBox 5"/>
            <p:cNvSpPr txBox="1"/>
            <p:nvPr/>
          </p:nvSpPr>
          <p:spPr>
            <a:xfrm>
              <a:off x="2735796" y="692696"/>
              <a:ext cx="5292588" cy="1440160"/>
            </a:xfrm>
            <a:prstGeom prst="roundRect">
              <a:avLst/>
            </a:prstGeom>
            <a:solidFill>
              <a:schemeClr val="accent5">
                <a:lumMod val="25000"/>
              </a:schemeClr>
            </a:solidFill>
            <a:ln w="5715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720000" tIns="180000" rIns="360000" bIns="180000" rtlCol="0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prstClr val="black"/>
                  </a:solidFill>
                </a:rPr>
                <a:t>      </a:t>
              </a:r>
              <a:endParaRPr lang="en-US" sz="3200" b="1" dirty="0" smtClean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1820" y="980728"/>
              <a:ext cx="2492990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n w="3175">
                    <a:solidFill>
                      <a:srgbClr val="FFFFFF"/>
                    </a:solidFill>
                  </a:ln>
                  <a:solidFill>
                    <a:srgbClr val="FFFFFF"/>
                  </a:solidFill>
                </a:rPr>
                <a:t>Present Simple </a:t>
              </a:r>
              <a:endParaRPr lang="ru-RU" sz="2400" b="1" dirty="0" smtClean="0">
                <a:ln w="3175"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n w="3175">
                    <a:solidFill>
                      <a:srgbClr val="FFFFFF"/>
                    </a:solidFill>
                  </a:ln>
                  <a:solidFill>
                    <a:srgbClr val="FFFFFF"/>
                  </a:solidFill>
                </a:rPr>
                <a:t>Passive</a:t>
              </a:r>
              <a:endParaRPr lang="en-US" sz="2400" b="1" baseline="-25000" dirty="0">
                <a:ln w="3175"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5508104" y="755123"/>
              <a:ext cx="2160240" cy="12601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52220" y="1123583"/>
              <a:ext cx="865943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9050">
                    <a:solidFill>
                      <a:srgbClr val="C00000"/>
                    </a:solidFill>
                  </a:ln>
                  <a:solidFill>
                    <a:srgbClr val="FF0066"/>
                  </a:solidFill>
                </a:rPr>
                <a:t>+ V</a:t>
              </a:r>
              <a:r>
                <a:rPr lang="en-US" sz="2800" b="1" baseline="-25000" dirty="0" smtClean="0">
                  <a:ln w="19050">
                    <a:solidFill>
                      <a:srgbClr val="C00000"/>
                    </a:solidFill>
                  </a:ln>
                  <a:solidFill>
                    <a:srgbClr val="FF0066"/>
                  </a:solidFill>
                </a:rPr>
                <a:t>3</a:t>
              </a:r>
              <a:endParaRPr lang="en-US" sz="2800" b="1" baseline="-25000" dirty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0152" y="692696"/>
              <a:ext cx="790601" cy="138499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9050">
                    <a:solidFill>
                      <a:srgbClr val="C00000"/>
                    </a:solidFill>
                  </a:ln>
                  <a:solidFill>
                    <a:srgbClr val="FF0066"/>
                  </a:solidFill>
                </a:rPr>
                <a:t>am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9050">
                    <a:solidFill>
                      <a:srgbClr val="C00000"/>
                    </a:solidFill>
                  </a:ln>
                  <a:solidFill>
                    <a:srgbClr val="FF0066"/>
                  </a:solidFill>
                </a:rPr>
                <a:t>is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9050">
                    <a:solidFill>
                      <a:srgbClr val="C00000"/>
                    </a:solidFill>
                  </a:ln>
                  <a:solidFill>
                    <a:srgbClr val="FF0066"/>
                  </a:solidFill>
                </a:rPr>
                <a:t>are</a:t>
              </a:r>
              <a:r>
                <a:rPr lang="en-US" sz="2800" b="1" baseline="-25000" dirty="0" smtClean="0">
                  <a:ln w="19050">
                    <a:solidFill>
                      <a:srgbClr val="C00000"/>
                    </a:solidFill>
                  </a:ln>
                  <a:solidFill>
                    <a:srgbClr val="FF0066"/>
                  </a:solidFill>
                </a:rPr>
                <a:t> </a:t>
              </a:r>
              <a:endParaRPr lang="en-US" sz="2800" b="1" baseline="-25000" dirty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endParaRPr>
            </a:p>
          </p:txBody>
        </p:sp>
      </p:grpSp>
      <p:pic>
        <p:nvPicPr>
          <p:cNvPr id="16" name="Picture 2" descr="http://bestdesignoptions.com/wp-content/uploads/2013/02/vector-skyline-18.jpg"/>
          <p:cNvPicPr>
            <a:picLocks noChangeAspect="1" noChangeArrowheads="1"/>
          </p:cNvPicPr>
          <p:nvPr/>
        </p:nvPicPr>
        <p:blipFill>
          <a:blip r:embed="rId2" cstate="print"/>
          <a:srcRect l="26203" r="15567"/>
          <a:stretch>
            <a:fillRect/>
          </a:stretch>
        </p:blipFill>
        <p:spPr bwMode="auto">
          <a:xfrm>
            <a:off x="791581" y="1628800"/>
            <a:ext cx="1548172" cy="1839835"/>
          </a:xfrm>
          <a:prstGeom prst="round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411760" y="2708920"/>
            <a:ext cx="5797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Many houses </a:t>
            </a:r>
            <a:r>
              <a:rPr lang="en-US" sz="2400" b="1" dirty="0" smtClean="0">
                <a:solidFill>
                  <a:srgbClr val="0000FF"/>
                </a:solidFill>
              </a:rPr>
              <a:t>are built </a:t>
            </a:r>
            <a:r>
              <a:rPr lang="en-US" sz="2400" b="1" dirty="0" smtClean="0"/>
              <a:t>in our city every year.</a:t>
            </a:r>
            <a:endParaRPr lang="en-US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3548" y="4221088"/>
            <a:ext cx="7236804" cy="2088232"/>
          </a:xfrm>
          <a:prstGeom prst="roundRect">
            <a:avLst/>
          </a:prstGeom>
          <a:solidFill>
            <a:schemeClr val="accent3">
              <a:lumMod val="6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Группа 20"/>
          <p:cNvGrpSpPr/>
          <p:nvPr/>
        </p:nvGrpSpPr>
        <p:grpSpPr>
          <a:xfrm>
            <a:off x="3419872" y="3789040"/>
            <a:ext cx="5292588" cy="1440160"/>
            <a:chOff x="2735796" y="692696"/>
            <a:chExt cx="5292588" cy="1440160"/>
          </a:xfrm>
        </p:grpSpPr>
        <p:sp>
          <p:nvSpPr>
            <p:cNvPr id="26" name="TextBox 25"/>
            <p:cNvSpPr txBox="1"/>
            <p:nvPr/>
          </p:nvSpPr>
          <p:spPr>
            <a:xfrm>
              <a:off x="2735796" y="692696"/>
              <a:ext cx="5292588" cy="1440160"/>
            </a:xfrm>
            <a:prstGeom prst="roundRect">
              <a:avLst/>
            </a:prstGeom>
            <a:solidFill>
              <a:schemeClr val="accent5">
                <a:lumMod val="25000"/>
              </a:schemeClr>
            </a:solidFill>
            <a:ln w="5715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720000" tIns="180000" rIns="360000" bIns="180000" rtlCol="0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prstClr val="black"/>
                  </a:solidFill>
                </a:rPr>
                <a:t>      </a:t>
              </a:r>
              <a:endParaRPr lang="en-US" sz="3200" b="1" dirty="0" smtClean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67844" y="980728"/>
              <a:ext cx="2013693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n w="3175">
                    <a:solidFill>
                      <a:srgbClr val="FFFFFF"/>
                    </a:solidFill>
                  </a:ln>
                  <a:solidFill>
                    <a:srgbClr val="FFFFFF"/>
                  </a:solidFill>
                </a:rPr>
                <a:t>Past Simple </a:t>
              </a:r>
              <a:endParaRPr lang="ru-RU" sz="2400" b="1" dirty="0" smtClean="0">
                <a:ln w="3175"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n w="3175">
                    <a:solidFill>
                      <a:srgbClr val="FFFFFF"/>
                    </a:solidFill>
                  </a:ln>
                  <a:solidFill>
                    <a:srgbClr val="FFFFFF"/>
                  </a:solidFill>
                </a:rPr>
                <a:t>Passive</a:t>
              </a:r>
              <a:endParaRPr lang="en-US" sz="2400" b="1" baseline="-25000" dirty="0">
                <a:ln w="3175"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5508104" y="755123"/>
              <a:ext cx="2160240" cy="12601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52220" y="1123583"/>
              <a:ext cx="865943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9050">
                    <a:solidFill>
                      <a:srgbClr val="C00000"/>
                    </a:solidFill>
                  </a:ln>
                  <a:solidFill>
                    <a:srgbClr val="FF0066"/>
                  </a:solidFill>
                </a:rPr>
                <a:t>+ V</a:t>
              </a:r>
              <a:r>
                <a:rPr lang="en-US" sz="2800" b="1" baseline="-25000" dirty="0" smtClean="0">
                  <a:ln w="19050">
                    <a:solidFill>
                      <a:srgbClr val="C00000"/>
                    </a:solidFill>
                  </a:ln>
                  <a:solidFill>
                    <a:srgbClr val="FF0066"/>
                  </a:solidFill>
                </a:rPr>
                <a:t>3</a:t>
              </a:r>
              <a:endParaRPr lang="en-US" sz="2800" b="1" baseline="-25000" dirty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771800" y="566124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This house </a:t>
            </a:r>
            <a:r>
              <a:rPr lang="en-US" sz="2400" b="1" dirty="0" smtClean="0">
                <a:solidFill>
                  <a:srgbClr val="0000FF"/>
                </a:solidFill>
              </a:rPr>
              <a:t>was built </a:t>
            </a:r>
            <a:r>
              <a:rPr lang="en-US" sz="2400" b="1" dirty="0" smtClean="0"/>
              <a:t>last year.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516216" y="4005064"/>
            <a:ext cx="1003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was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were</a:t>
            </a:r>
          </a:p>
        </p:txBody>
      </p:sp>
      <p:pic>
        <p:nvPicPr>
          <p:cNvPr id="1032" name="Picture 8" descr="http://clipartavenue.com/1024/avenue-clipart-of-a-childrens-drawing-of-a-sun-shining-over-a-house-by-r-formidable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09120"/>
            <a:ext cx="1944216" cy="1573345"/>
          </a:xfrm>
          <a:prstGeom prst="round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</p:pic>
      <p:sp>
        <p:nvSpPr>
          <p:cNvPr id="20" name="Управляющая кнопка: домой 19">
            <a:hlinkClick r:id="rId4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80000"/>
            <a:ext cx="87129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Passive Voice </a:t>
            </a:r>
            <a:r>
              <a:rPr lang="en-US" sz="36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(Present, Past)</a:t>
            </a:r>
            <a:endParaRPr lang="en-US" sz="3600" b="1" dirty="0">
              <a:ln w="17780" cmpd="sng">
                <a:solidFill>
                  <a:srgbClr val="BBE0E3"/>
                </a:solidFill>
                <a:prstDash val="solid"/>
                <a:miter lim="800000"/>
              </a:ln>
              <a:solidFill>
                <a:srgbClr val="BBE0E3">
                  <a:lumMod val="2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95936" y="6381328"/>
            <a:ext cx="4355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Exercise “Passive Voice  - Past Simple, Present Simple”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ppt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9612" y="1052736"/>
            <a:ext cx="6984776" cy="1409956"/>
          </a:xfrm>
          <a:prstGeom prst="rect">
            <a:avLst/>
          </a:prstGeom>
          <a:solidFill>
            <a:schemeClr val="bg1"/>
          </a:solidFill>
          <a:ln w="57150">
            <a:solidFill>
              <a:srgbClr val="296165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20000" tIns="180000" rIns="360000" bIns="180000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      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4108" y="1412776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+ </a:t>
            </a:r>
            <a:r>
              <a:rPr lang="en-US" sz="36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V</a:t>
            </a:r>
            <a:r>
              <a:rPr lang="en-US" sz="3600" b="1" baseline="-25000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3</a:t>
            </a:r>
            <a:endParaRPr lang="en-US" sz="3600" b="1" baseline="-25000" dirty="0">
              <a:ln w="19050">
                <a:solidFill>
                  <a:srgbClr val="C0000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2040" y="1232756"/>
            <a:ext cx="8755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is </a:t>
            </a:r>
          </a:p>
          <a:p>
            <a:r>
              <a:rPr lang="en-US" sz="32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are</a:t>
            </a:r>
            <a:r>
              <a:rPr lang="en-US" sz="3200" b="1" baseline="-25000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 </a:t>
            </a:r>
            <a:endParaRPr lang="en-US" sz="3200" b="1" baseline="-25000" dirty="0">
              <a:ln w="19050">
                <a:solidFill>
                  <a:srgbClr val="C0000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9632" y="1412776"/>
            <a:ext cx="3283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Present Simple:</a:t>
            </a:r>
            <a:endParaRPr lang="en-US" sz="3200" b="1" baseline="-25000" dirty="0">
              <a:ln>
                <a:solidFill>
                  <a:sysClr val="windowText" lastClr="000000"/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9612" y="2816932"/>
            <a:ext cx="6984776" cy="1409956"/>
          </a:xfrm>
          <a:prstGeom prst="rect">
            <a:avLst/>
          </a:prstGeom>
          <a:solidFill>
            <a:schemeClr val="bg1"/>
          </a:solidFill>
          <a:ln w="57150">
            <a:solidFill>
              <a:srgbClr val="296165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20000" tIns="180000" rIns="360000" bIns="180000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      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8124" y="3176972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+ </a:t>
            </a:r>
            <a:r>
              <a:rPr lang="en-US" sz="36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V</a:t>
            </a:r>
            <a:r>
              <a:rPr lang="en-US" sz="3600" b="1" baseline="-25000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3</a:t>
            </a:r>
            <a:endParaRPr lang="en-US" sz="3600" b="1" baseline="-25000" dirty="0">
              <a:ln w="19050">
                <a:solidFill>
                  <a:srgbClr val="C0000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064" y="2996952"/>
            <a:ext cx="11945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was </a:t>
            </a:r>
          </a:p>
          <a:p>
            <a:r>
              <a:rPr lang="en-US" sz="32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were</a:t>
            </a:r>
            <a:r>
              <a:rPr lang="en-US" sz="3200" b="1" baseline="-25000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 </a:t>
            </a:r>
            <a:endParaRPr lang="en-US" sz="3200" b="1" baseline="-25000" dirty="0">
              <a:ln w="19050">
                <a:solidFill>
                  <a:srgbClr val="C0000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9632" y="3176972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Past Simple:</a:t>
            </a:r>
            <a:endParaRPr lang="en-US" sz="3200" b="1" baseline="-25000" dirty="0">
              <a:ln>
                <a:solidFill>
                  <a:sysClr val="windowText" lastClr="000000"/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3588" y="4545124"/>
            <a:ext cx="7016824" cy="1409956"/>
          </a:xfrm>
          <a:prstGeom prst="rect">
            <a:avLst/>
          </a:prstGeom>
          <a:solidFill>
            <a:schemeClr val="bg1"/>
          </a:solidFill>
          <a:ln w="57150">
            <a:solidFill>
              <a:srgbClr val="296165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20000" tIns="180000" rIns="360000" bIns="180000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      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8264" y="5013176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+ </a:t>
            </a:r>
            <a:r>
              <a:rPr lang="en-US" sz="36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V</a:t>
            </a:r>
            <a:r>
              <a:rPr lang="en-US" sz="3600" b="1" baseline="-25000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3</a:t>
            </a:r>
            <a:endParaRPr lang="en-US" sz="3600" b="1" baseline="-25000" dirty="0">
              <a:ln w="19050">
                <a:solidFill>
                  <a:srgbClr val="C0000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0032" y="4725144"/>
            <a:ext cx="21868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have been</a:t>
            </a:r>
          </a:p>
          <a:p>
            <a:r>
              <a:rPr lang="en-US" sz="32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has been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51620" y="4905164"/>
            <a:ext cx="332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Present Perfect:</a:t>
            </a:r>
            <a:endParaRPr lang="en-US" sz="3200" b="1" baseline="-25000" dirty="0">
              <a:ln>
                <a:solidFill>
                  <a:sysClr val="windowText" lastClr="000000"/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180000"/>
            <a:ext cx="87129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Passive Voice</a:t>
            </a:r>
            <a:endParaRPr lang="en-US" sz="3600" b="1" dirty="0">
              <a:ln w="17780" cmpd="sng">
                <a:solidFill>
                  <a:srgbClr val="BBE0E3"/>
                </a:solidFill>
                <a:prstDash val="solid"/>
                <a:miter lim="800000"/>
              </a:ln>
              <a:solidFill>
                <a:srgbClr val="BBE0E3">
                  <a:lumMod val="2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987824" y="6381328"/>
            <a:ext cx="536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Exercise “Passive Voice - Present Simple, Past Simple, Present Perfect”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ppt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9612" y="332656"/>
            <a:ext cx="6984776" cy="144016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5715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      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821904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Present Simple Passive</a:t>
            </a:r>
            <a:endParaRPr lang="en-US" sz="2400" b="1" baseline="-25000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9612" y="1927526"/>
            <a:ext cx="6984776" cy="1152128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5715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1640" y="2272758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Past Simple Passive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9612" y="3234364"/>
            <a:ext cx="6984776" cy="1152128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5715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1640" y="357959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Future Simple Passive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9612" y="4541203"/>
            <a:ext cx="6984776" cy="1872208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5715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1640" y="5246475"/>
            <a:ext cx="284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Modals + Passive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148064" y="395083"/>
            <a:ext cx="2664296" cy="12601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92180" y="763543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+ V</a:t>
            </a:r>
            <a:r>
              <a:rPr lang="en-US" sz="2800" b="1" baseline="-25000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3</a:t>
            </a:r>
            <a:endParaRPr lang="en-US" sz="2800" b="1" baseline="-25000" dirty="0">
              <a:ln w="19050">
                <a:solidFill>
                  <a:sysClr val="windowText" lastClr="00000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332656"/>
            <a:ext cx="7906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are</a:t>
            </a:r>
            <a:r>
              <a:rPr lang="en-US" sz="2800" b="1" baseline="-25000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 </a:t>
            </a:r>
            <a:endParaRPr lang="en-US" sz="2800" b="1" baseline="-25000" dirty="0">
              <a:ln w="19050">
                <a:solidFill>
                  <a:sysClr val="windowText" lastClr="00000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55976" y="4613211"/>
            <a:ext cx="3456384" cy="17281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48064" y="3342376"/>
            <a:ext cx="2664296" cy="9361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48064" y="2035538"/>
            <a:ext cx="2664296" cy="9361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04248" y="224198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+ V</a:t>
            </a:r>
            <a:r>
              <a:rPr lang="en-US" sz="2800" b="1" baseline="-25000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3</a:t>
            </a:r>
            <a:endParaRPr lang="en-US" sz="2800" b="1" baseline="-25000" dirty="0">
              <a:ln w="19050">
                <a:solidFill>
                  <a:sysClr val="windowText" lastClr="00000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0112" y="2026537"/>
            <a:ext cx="1003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was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were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4569366"/>
            <a:ext cx="14446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must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can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should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have 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92080" y="3548818"/>
            <a:ext cx="2371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will + be +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V</a:t>
            </a:r>
            <a:r>
              <a:rPr lang="en-US" sz="2800" b="1" baseline="-250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3</a:t>
            </a:r>
            <a:endParaRPr lang="en-US" sz="2800" b="1" dirty="0" smtClean="0">
              <a:ln w="19050">
                <a:solidFill>
                  <a:sysClr val="windowText" lastClr="00000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2160" y="5215697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+ be +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V</a:t>
            </a:r>
            <a:r>
              <a:rPr lang="en-US" sz="2800" b="1" baseline="-250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3</a:t>
            </a:r>
            <a:endParaRPr lang="en-US" sz="2800" b="1" dirty="0" smtClean="0">
              <a:ln w="19050">
                <a:solidFill>
                  <a:sysClr val="windowText" lastClr="00000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21" name="Управляющая кнопка: домой 20">
            <a:hlinkClick r:id="rId2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000" y="72000"/>
            <a:ext cx="3779920" cy="54868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0" tIns="180000" rIns="360000" bIns="18000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prstClr val="black"/>
                </a:solidFill>
              </a:rPr>
              <a:t>      </a:t>
            </a:r>
            <a:endParaRPr lang="en-US" sz="32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8000" y="0"/>
            <a:ext cx="3834704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Passive Voice </a:t>
            </a:r>
            <a:endParaRPr lang="en-US" sz="36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63688" y="6381328"/>
            <a:ext cx="65882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Exercise “Passive Voice - Present Simple, Past Simple, Future Simple, Modals + Passive”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ppt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24636" y="4599296"/>
            <a:ext cx="7294728" cy="1680949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401" y="680941"/>
            <a:ext cx="7294728" cy="330420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7411" y="889956"/>
          <a:ext cx="6909178" cy="14216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27293"/>
                <a:gridCol w="3481885"/>
              </a:tblGrid>
              <a:tr h="693952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CC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if </a:t>
                      </a:r>
                      <a:r>
                        <a:rPr lang="en-US" sz="2800" b="1" kern="1200" dirty="0" smtClean="0">
                          <a:solidFill>
                            <a:srgbClr val="292929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clause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rgbClr val="292929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main clause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5E8"/>
                    </a:solidFill>
                  </a:tcPr>
                </a:tc>
              </a:tr>
              <a:tr h="727727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Present Simple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Future Simple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53236" y="2464092"/>
            <a:ext cx="6837528" cy="130269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tlCol="0" anchor="ctr"/>
          <a:lstStyle/>
          <a:p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latin typeface="Arial" charset="0"/>
                <a:cs typeface="Arial" charset="0"/>
              </a:rPr>
              <a:t>If</a:t>
            </a:r>
            <a:r>
              <a:rPr lang="en-US" sz="2400" b="1" dirty="0" smtClean="0">
                <a:solidFill>
                  <a:schemeClr val="tx1"/>
                </a:solidFill>
              </a:rPr>
              <a:t> Mary </a:t>
            </a:r>
            <a:r>
              <a:rPr lang="en-US" sz="2400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</a:rPr>
              <a:t>invites</a:t>
            </a:r>
            <a:r>
              <a:rPr lang="en-US" sz="2400" b="1" dirty="0" smtClean="0">
                <a:solidFill>
                  <a:schemeClr val="tx1"/>
                </a:solidFill>
              </a:rPr>
              <a:t> me to her birthday party, I </a:t>
            </a:r>
            <a:r>
              <a:rPr lang="en-US" sz="2400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</a:rPr>
              <a:t>will give </a:t>
            </a:r>
            <a:r>
              <a:rPr lang="en-US" sz="2400" b="1" dirty="0" smtClean="0">
                <a:solidFill>
                  <a:schemeClr val="tx1"/>
                </a:solidFill>
              </a:rPr>
              <a:t>her a nice present.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openclipart.org/image/800px/svg_to_png/190599/smiling_face_of_a_child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118" y="2797793"/>
            <a:ext cx="954160" cy="954160"/>
          </a:xfrm>
          <a:prstGeom prst="rect">
            <a:avLst/>
          </a:prstGeom>
          <a:noFill/>
        </p:spPr>
      </p:pic>
      <p:sp>
        <p:nvSpPr>
          <p:cNvPr id="14" name="Выноска-облако 13"/>
          <p:cNvSpPr/>
          <p:nvPr/>
        </p:nvSpPr>
        <p:spPr>
          <a:xfrm>
            <a:off x="1890216" y="2521425"/>
            <a:ext cx="914400" cy="767686"/>
          </a:xfrm>
          <a:prstGeom prst="cloudCallout">
            <a:avLst>
              <a:gd name="adj1" fmla="val -63242"/>
              <a:gd name="adj2" fmla="val 26226"/>
            </a:avLst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illustrationsof.com/royalty-free-birthday-party-clipart-illustration-77223.jpg"/>
          <p:cNvPicPr>
            <a:picLocks noChangeAspect="1" noChangeArrowheads="1"/>
          </p:cNvPicPr>
          <p:nvPr/>
        </p:nvPicPr>
        <p:blipFill>
          <a:blip r:embed="rId3" cstate="print">
            <a:lum bright="-6000" contrast="8000"/>
          </a:blip>
          <a:srcRect/>
          <a:stretch>
            <a:fillRect/>
          </a:stretch>
        </p:blipFill>
        <p:spPr bwMode="auto">
          <a:xfrm>
            <a:off x="2053986" y="2601464"/>
            <a:ext cx="548913" cy="547234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153236" y="4808819"/>
            <a:ext cx="6837528" cy="130269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400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</a:rPr>
              <a:t>If</a:t>
            </a:r>
            <a:r>
              <a:rPr lang="en-US" sz="2400" b="1" dirty="0" smtClean="0">
                <a:solidFill>
                  <a:schemeClr val="tx1"/>
                </a:solidFill>
              </a:rPr>
              <a:t> it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doesn’t rain</a:t>
            </a:r>
            <a:r>
              <a:rPr lang="en-US" sz="2400" b="1" dirty="0" smtClean="0">
                <a:ln w="12700">
                  <a:solidFill>
                    <a:srgbClr val="FF0000"/>
                  </a:solidFill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,</a:t>
            </a:r>
            <a:r>
              <a:rPr lang="en-US" sz="2400" b="1" dirty="0" smtClean="0">
                <a:solidFill>
                  <a:schemeClr val="tx1"/>
                </a:solidFill>
              </a:rPr>
              <a:t> we will go for a walk.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We will go for a walk </a:t>
            </a:r>
            <a:r>
              <a:rPr lang="en-US" sz="2400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</a:rPr>
              <a:t> if </a:t>
            </a:r>
            <a:r>
              <a:rPr lang="en-US" sz="2400" b="1" dirty="0" smtClean="0">
                <a:solidFill>
                  <a:schemeClr val="tx1"/>
                </a:solidFill>
              </a:rPr>
              <a:t>it doesn’t rain.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650974" y="5119239"/>
            <a:ext cx="340770" cy="370101"/>
          </a:xfrm>
          <a:prstGeom prst="ellipse">
            <a:avLst/>
          </a:prstGeom>
          <a:noFill/>
          <a:ln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4331568" y="5635128"/>
            <a:ext cx="340770" cy="370101"/>
          </a:xfrm>
          <a:prstGeom prst="ellipse">
            <a:avLst/>
          </a:prstGeom>
          <a:noFill/>
          <a:ln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1165471" y="4126381"/>
            <a:ext cx="6813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Using a Comma ( , ) in Conditional Sentences</a:t>
            </a:r>
          </a:p>
        </p:txBody>
      </p:sp>
      <p:sp>
        <p:nvSpPr>
          <p:cNvPr id="17" name="Управляющая кнопка: домой 16">
            <a:hlinkClick r:id="rId4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2383612" y="108000"/>
            <a:ext cx="4376776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First Conditional</a:t>
            </a:r>
            <a:endParaRPr lang="en-US" sz="3600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940152" y="6309320"/>
            <a:ext cx="241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Exercise “F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irst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Conditiona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l”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ppt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259632" y="108000"/>
            <a:ext cx="6624736" cy="900000"/>
          </a:xfrm>
          <a:prstGeom prst="rect">
            <a:avLst/>
          </a:prstGeom>
          <a:solidFill>
            <a:srgbClr val="74C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1259632" y="2924944"/>
            <a:ext cx="6624736" cy="855056"/>
          </a:xfrm>
          <a:prstGeom prst="rect">
            <a:avLst/>
          </a:prstGeom>
          <a:solidFill>
            <a:srgbClr val="74C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95784" y="893448"/>
            <a:ext cx="8368387" cy="2163651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68637" y="1054140"/>
          <a:ext cx="5838681" cy="9176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96274"/>
                <a:gridCol w="2942407"/>
              </a:tblGrid>
              <a:tr h="439543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CC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if </a:t>
                      </a:r>
                      <a:r>
                        <a:rPr lang="en-US" sz="2400" b="1" kern="1200" dirty="0" smtClean="0">
                          <a:solidFill>
                            <a:srgbClr val="292929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clause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292929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main clause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5E8"/>
                    </a:solidFill>
                  </a:tcPr>
                </a:tc>
              </a:tr>
              <a:tr h="460457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Present Simple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will + 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404450" y="72000"/>
            <a:ext cx="4376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First Conditional</a:t>
            </a:r>
            <a:endParaRPr lang="ru-RU" sz="3600" b="1" dirty="0" smtClean="0">
              <a:ln w="17780" cmpd="sng">
                <a:solidFill>
                  <a:srgbClr val="BBE0E3"/>
                </a:solidFill>
                <a:prstDash val="solid"/>
                <a:miter lim="800000"/>
              </a:ln>
              <a:solidFill>
                <a:srgbClr val="BBE0E3">
                  <a:lumMod val="2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68323" y="2127434"/>
            <a:ext cx="5845059" cy="72494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b="1" dirty="0" smtClean="0">
                <a:solidFill>
                  <a:srgbClr val="000000"/>
                </a:solidFill>
              </a:rPr>
              <a:t>If Mary </a:t>
            </a:r>
            <a:r>
              <a:rPr lang="en-US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</a:rPr>
              <a:t>invites</a:t>
            </a:r>
            <a:r>
              <a:rPr lang="en-US" b="1" dirty="0" smtClean="0">
                <a:solidFill>
                  <a:srgbClr val="000000"/>
                </a:solidFill>
              </a:rPr>
              <a:t> me to her birthday party,</a:t>
            </a:r>
            <a:endParaRPr lang="ru-RU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I </a:t>
            </a:r>
            <a:r>
              <a:rPr lang="en-US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</a:rPr>
              <a:t>will give </a:t>
            </a:r>
            <a:r>
              <a:rPr lang="en-US" b="1" dirty="0" smtClean="0">
                <a:solidFill>
                  <a:srgbClr val="000000"/>
                </a:solidFill>
              </a:rPr>
              <a:t>her a nice present.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9075" y="1130764"/>
            <a:ext cx="1666411" cy="166702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b" anchorCtr="1"/>
          <a:lstStyle/>
          <a:p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028" name="Picture 4" descr="https://openclipart.org/image/800px/svg_to_png/190599/smiling_face_of_a_child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362" y="1282889"/>
            <a:ext cx="889961" cy="889961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862612" y="2056788"/>
            <a:ext cx="1326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Mary is my friend.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31" name="Picture 2" descr="http://fc00.deviantart.net/fs71/f/2013/130/8/4/shy_little_chibi_girl_by_chibimikokit-d64rv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3579" y="1361667"/>
            <a:ext cx="752680" cy="656122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398058" y="3788002"/>
            <a:ext cx="8368387" cy="2163651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570911" y="3948694"/>
          <a:ext cx="5838681" cy="9176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96274"/>
                <a:gridCol w="2942407"/>
              </a:tblGrid>
              <a:tr h="439543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CC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if </a:t>
                      </a:r>
                      <a:r>
                        <a:rPr lang="en-US" sz="2400" b="1" kern="1200" dirty="0" smtClean="0">
                          <a:solidFill>
                            <a:srgbClr val="292929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clause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292929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main clause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5E8"/>
                    </a:solidFill>
                  </a:tcPr>
                </a:tc>
              </a:tr>
              <a:tr h="460457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Past Simple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would + 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2570597" y="5021988"/>
            <a:ext cx="5845059" cy="72494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b="1" dirty="0" smtClean="0">
                <a:solidFill>
                  <a:srgbClr val="000000"/>
                </a:solidFill>
              </a:rPr>
              <a:t>If Mary </a:t>
            </a:r>
            <a:r>
              <a:rPr lang="en-US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</a:rPr>
              <a:t>invited</a:t>
            </a:r>
            <a:r>
              <a:rPr lang="en-US" b="1" dirty="0" smtClean="0">
                <a:solidFill>
                  <a:srgbClr val="000000"/>
                </a:solidFill>
              </a:rPr>
              <a:t> me to her birthday party,</a:t>
            </a:r>
            <a:endParaRPr lang="ru-RU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I </a:t>
            </a:r>
            <a:r>
              <a:rPr lang="en-US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</a:rPr>
              <a:t>would give </a:t>
            </a:r>
            <a:r>
              <a:rPr lang="en-US" b="1" dirty="0" smtClean="0">
                <a:solidFill>
                  <a:srgbClr val="000000"/>
                </a:solidFill>
              </a:rPr>
              <a:t>her a nice present.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11349" y="4025318"/>
            <a:ext cx="1666411" cy="166702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b" anchorCtr="1"/>
          <a:lstStyle/>
          <a:p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38" name="Picture 4" descr="https://openclipart.org/image/800px/svg_to_png/190599/smiling_face_of_a_child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36" y="4177443"/>
            <a:ext cx="889961" cy="889961"/>
          </a:xfrm>
          <a:prstGeom prst="rect">
            <a:avLst/>
          </a:prstGeom>
          <a:noFill/>
        </p:spPr>
      </p:pic>
      <p:sp>
        <p:nvSpPr>
          <p:cNvPr id="32" name="Выноска-облако 31"/>
          <p:cNvSpPr/>
          <p:nvPr/>
        </p:nvSpPr>
        <p:spPr>
          <a:xfrm>
            <a:off x="1378318" y="4086368"/>
            <a:ext cx="791676" cy="648360"/>
          </a:xfrm>
          <a:prstGeom prst="cloudCallout">
            <a:avLst>
              <a:gd name="adj1" fmla="val -63986"/>
              <a:gd name="adj2" fmla="val 8514"/>
            </a:avLst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3" name="Picture 2" descr="http://fc00.deviantart.net/fs71/f/2013/130/8/4/shy_little_chibi_girl_by_chibimikokit-d64rvd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8850" y="4177315"/>
            <a:ext cx="467225" cy="407287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684697" y="4943244"/>
            <a:ext cx="1716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I don’t know Mary very well.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2167" y="5938714"/>
            <a:ext cx="7219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/>
                <a:cs typeface="Arial"/>
              </a:rPr>
              <a:t>В официальной речи используется</a:t>
            </a:r>
            <a:r>
              <a:rPr lang="ru-RU" b="1" dirty="0" smtClean="0">
                <a:ln>
                  <a:solidFill>
                    <a:srgbClr val="0333FD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rPr>
              <a:t> </a:t>
            </a:r>
            <a:r>
              <a:rPr lang="en-US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  <a:latin typeface="+mn-lt"/>
                <a:cs typeface="+mn-cs"/>
              </a:rPr>
              <a:t>were</a:t>
            </a:r>
            <a:r>
              <a:rPr lang="en-US" b="1" dirty="0" smtClean="0">
                <a:ln>
                  <a:solidFill>
                    <a:srgbClr val="0333FD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rPr>
              <a:t> </a:t>
            </a:r>
            <a:r>
              <a:rPr lang="ru-RU" b="1" dirty="0" smtClean="0">
                <a:ln>
                  <a:solidFill>
                    <a:srgbClr val="0333FD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/>
                <a:cs typeface="Arial"/>
              </a:rPr>
              <a:t>для всех лиц и чисел. В разговорной речи допускается использование </a:t>
            </a:r>
            <a:r>
              <a:rPr lang="en-US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  <a:latin typeface="+mn-lt"/>
                <a:cs typeface="+mn-cs"/>
              </a:rPr>
              <a:t>was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/>
                <a:cs typeface="Arial"/>
              </a:rPr>
              <a:t>.</a:t>
            </a:r>
            <a:endParaRPr lang="en-US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20" name="Управляющая кнопка: домой 19">
            <a:hlinkClick r:id="rId5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718334" y="548680"/>
            <a:ext cx="570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Реальное условие. Изъявительное наклонение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b="1" dirty="0" smtClean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30054" y="3492000"/>
            <a:ext cx="6483891" cy="276999"/>
          </a:xfrm>
          <a:prstGeom prst="rect">
            <a:avLst/>
          </a:prstGeom>
          <a:solidFill>
            <a:srgbClr val="74CEB0"/>
          </a:solidFill>
        </p:spPr>
        <p:txBody>
          <a:bodyPr wrap="none" tIns="0" bIns="0">
            <a:spAutoFit/>
          </a:bodyPr>
          <a:lstStyle/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Маловероятное условие. Сослагательное наклонение.</a:t>
            </a:r>
            <a:endParaRPr lang="en-US" b="1" dirty="0" smtClean="0">
              <a:ln w="12700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53334" y="3024000"/>
            <a:ext cx="5237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Second Conditional 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868144" y="6581001"/>
            <a:ext cx="25557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Exercise “S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econd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Conditiona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l”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ppt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259632" y="332656"/>
            <a:ext cx="6624736" cy="900000"/>
          </a:xfrm>
          <a:prstGeom prst="rect">
            <a:avLst/>
          </a:prstGeom>
          <a:solidFill>
            <a:srgbClr val="74C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623454" y="3199475"/>
            <a:ext cx="7897091" cy="31680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9709" y="3355390"/>
            <a:ext cx="7498080" cy="139025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924636" y="1163080"/>
            <a:ext cx="7294728" cy="187937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27646" y="1372095"/>
          <a:ext cx="6909178" cy="14216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28223"/>
                <a:gridCol w="3680955"/>
              </a:tblGrid>
              <a:tr h="693952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CC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if </a:t>
                      </a:r>
                      <a:r>
                        <a:rPr lang="en-US" sz="2800" b="1" kern="1200" dirty="0" smtClean="0">
                          <a:solidFill>
                            <a:srgbClr val="292929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clause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rgbClr val="292929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main clause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5E8"/>
                    </a:solidFill>
                  </a:tcPr>
                </a:tc>
              </a:tr>
              <a:tr h="727727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Past Perfect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would + have + </a:t>
                      </a:r>
                      <a:r>
                        <a:rPr lang="en-US" sz="3200" b="1" kern="1200" dirty="0" err="1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V</a:t>
                      </a:r>
                      <a:r>
                        <a:rPr lang="en-US" sz="3200" b="1" kern="1200" baseline="-25000" dirty="0" err="1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</a:t>
                      </a:r>
                      <a:endParaRPr lang="en-US" sz="3200" b="1" kern="1200" baseline="-25000" dirty="0" smtClean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305098" y="4860000"/>
            <a:ext cx="6533804" cy="130269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If I </a:t>
            </a:r>
            <a:r>
              <a:rPr lang="en-US" sz="3200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</a:rPr>
              <a:t>had done</a:t>
            </a:r>
            <a:r>
              <a:rPr lang="en-US" sz="3200" b="1" dirty="0" smtClean="0">
                <a:solidFill>
                  <a:srgbClr val="000000"/>
                </a:solidFill>
              </a:rPr>
              <a:t> my homework, </a:t>
            </a:r>
          </a:p>
          <a:p>
            <a:r>
              <a:rPr lang="en-US" sz="3200" b="1" dirty="0" smtClean="0">
                <a:solidFill>
                  <a:srgbClr val="000000"/>
                </a:solidFill>
              </a:rPr>
              <a:t>I </a:t>
            </a:r>
            <a:r>
              <a:rPr lang="en-US" sz="3200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</a:rPr>
              <a:t>wouldn’t have got </a:t>
            </a:r>
            <a:r>
              <a:rPr lang="en-US" sz="3200" b="1" dirty="0" smtClean="0">
                <a:solidFill>
                  <a:srgbClr val="000000"/>
                </a:solidFill>
              </a:rPr>
              <a:t>a bad mark.</a:t>
            </a:r>
            <a:endParaRPr lang="en-US" sz="3200" b="1" dirty="0">
              <a:solidFill>
                <a:srgbClr val="000000"/>
              </a:solidFill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955963" y="3474479"/>
            <a:ext cx="1379913" cy="1152077"/>
            <a:chOff x="1197032" y="3454400"/>
            <a:chExt cx="1493499" cy="124690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197032" y="3454400"/>
              <a:ext cx="1493499" cy="1246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http://images.clipartof.com/thumbnails/440338-Royalty-Free-RF-Clip-Art-Illustration-Of-A-Cartoon-Nervous-School-Boy-Holding-Out-A-Bad-Report-Card.jpg"/>
            <p:cNvPicPr>
              <a:picLocks noChangeAspect="1" noChangeArrowheads="1"/>
            </p:cNvPicPr>
            <p:nvPr/>
          </p:nvPicPr>
          <p:blipFill>
            <a:blip r:embed="rId2" cstate="print"/>
            <a:srcRect r="11328"/>
            <a:stretch>
              <a:fillRect/>
            </a:stretch>
          </p:blipFill>
          <p:spPr bwMode="auto">
            <a:xfrm>
              <a:off x="1890276" y="3885933"/>
              <a:ext cx="790950" cy="801195"/>
            </a:xfrm>
            <a:prstGeom prst="rect">
              <a:avLst/>
            </a:prstGeom>
            <a:noFill/>
          </p:spPr>
        </p:pic>
        <p:sp>
          <p:nvSpPr>
            <p:cNvPr id="22" name="Выноска-облако 21"/>
            <p:cNvSpPr/>
            <p:nvPr/>
          </p:nvSpPr>
          <p:spPr>
            <a:xfrm>
              <a:off x="1224948" y="3523156"/>
              <a:ext cx="665328" cy="581581"/>
            </a:xfrm>
            <a:prstGeom prst="cloudCallout">
              <a:avLst>
                <a:gd name="adj1" fmla="val 84761"/>
                <a:gd name="adj2" fmla="val 113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http://png.clipart.me/graphics/thumbs/839/school-boy-sitting-and-writing-in-notebook-isolated-on-white_83971744.jpg"/>
            <p:cNvPicPr>
              <a:picLocks noChangeAspect="1" noChangeArrowheads="1"/>
            </p:cNvPicPr>
            <p:nvPr/>
          </p:nvPicPr>
          <p:blipFill>
            <a:blip r:embed="rId3" cstate="print">
              <a:lum bright="-4000" contrast="10000"/>
            </a:blip>
            <a:srcRect/>
            <a:stretch>
              <a:fillRect/>
            </a:stretch>
          </p:blipFill>
          <p:spPr bwMode="auto">
            <a:xfrm>
              <a:off x="1350569" y="3599347"/>
              <a:ext cx="428044" cy="418647"/>
            </a:xfrm>
            <a:prstGeom prst="roundRect">
              <a:avLst/>
            </a:prstGeom>
            <a:noFill/>
          </p:spPr>
        </p:pic>
      </p:grpSp>
      <p:sp>
        <p:nvSpPr>
          <p:cNvPr id="26" name="Прямоугольник 25"/>
          <p:cNvSpPr/>
          <p:nvPr/>
        </p:nvSpPr>
        <p:spPr>
          <a:xfrm>
            <a:off x="2446713" y="3624721"/>
            <a:ext cx="5658196" cy="85159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sz="2200" b="1" dirty="0" smtClean="0">
                <a:solidFill>
                  <a:srgbClr val="000000"/>
                </a:solidFill>
              </a:rPr>
              <a:t>I didn’t do my homework yesterday. The teacher asked me and I got a bad mark. 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2321319" y="252000"/>
            <a:ext cx="4543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Third Conditional</a:t>
            </a:r>
            <a:endParaRPr lang="ru-RU" sz="3600" b="1" dirty="0" smtClean="0">
              <a:ln w="17780" cmpd="sng">
                <a:solidFill>
                  <a:srgbClr val="BBE0E3"/>
                </a:solidFill>
                <a:prstDash val="solid"/>
                <a:miter lim="800000"/>
              </a:ln>
              <a:solidFill>
                <a:srgbClr val="BBE0E3">
                  <a:lumMod val="2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26239" y="773336"/>
            <a:ext cx="469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Сослагательное наклонение – «вчера»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b="1" dirty="0" smtClean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940152" y="6381328"/>
            <a:ext cx="241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Exercise “T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hird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Conditiona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l”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ppt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037" y="1196752"/>
            <a:ext cx="6289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Уважаемые коллеги!</a:t>
            </a:r>
          </a:p>
          <a:p>
            <a:endParaRPr lang="ru-RU" dirty="0" smtClean="0"/>
          </a:p>
          <a:p>
            <a:r>
              <a:rPr lang="ru-RU" dirty="0" smtClean="0"/>
              <a:t>Когда-то я сделала «</a:t>
            </a:r>
            <a:r>
              <a:rPr lang="ru-RU" dirty="0" err="1" smtClean="0">
                <a:hlinkClick r:id="rId2"/>
              </a:rPr>
              <a:t>раздатки</a:t>
            </a:r>
            <a:r>
              <a:rPr lang="ru-RU" dirty="0" smtClean="0"/>
              <a:t>» с грамматическими правилами для начальной школы. Теперь коллеги спрашивают про таблицы для старших учащихся. Текстов для печати у меня нет, но есть правила, которые создавались для упражнений-презентаций. Возможно, они вам пригодятся.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0252" y="259307"/>
            <a:ext cx="8570794" cy="1951631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68637" y="760354"/>
          <a:ext cx="5838681" cy="7600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96274"/>
                <a:gridCol w="2942407"/>
              </a:tblGrid>
              <a:tr h="36169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292929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if clause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292929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main clause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5E8"/>
                    </a:solidFill>
                  </a:tcPr>
                </a:tc>
              </a:tr>
              <a:tr h="3943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Present Simple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will + 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89573" y="248141"/>
            <a:ext cx="5564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pc="150" dirty="0" smtClean="0">
                <a:ln w="11430">
                  <a:solidFill>
                    <a:srgbClr val="FFFFFF"/>
                  </a:solidFill>
                </a:ln>
                <a:solidFill>
                  <a:srgbClr val="FFF1C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FIRST CONDITIONAL </a:t>
            </a:r>
            <a:r>
              <a:rPr lang="ru-RU" sz="2400" b="1" spc="150" dirty="0" smtClean="0">
                <a:ln w="11430">
                  <a:solidFill>
                    <a:srgbClr val="FFFFFF"/>
                  </a:solidFill>
                </a:ln>
                <a:solidFill>
                  <a:srgbClr val="FFF1C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ru-RU" b="1" spc="150" dirty="0" smtClean="0">
                <a:ln w="11430">
                  <a:solidFill>
                    <a:srgbClr val="FFFFFF"/>
                  </a:solidFill>
                </a:ln>
                <a:solidFill>
                  <a:srgbClr val="FFF1C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Реальное условие)</a:t>
            </a:r>
            <a:endParaRPr lang="en-US" b="1" spc="150" dirty="0" smtClean="0">
              <a:ln w="11430">
                <a:solidFill>
                  <a:srgbClr val="FFFFFF"/>
                </a:solidFill>
              </a:ln>
              <a:solidFill>
                <a:srgbClr val="FFF1C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06473" y="1612890"/>
            <a:ext cx="6414448" cy="4342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If Mary </a:t>
            </a:r>
            <a:r>
              <a:rPr lang="en-US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</a:rPr>
              <a:t>invites</a:t>
            </a:r>
            <a:r>
              <a:rPr lang="en-US" b="1" dirty="0" smtClean="0">
                <a:solidFill>
                  <a:srgbClr val="000000"/>
                </a:solidFill>
              </a:rPr>
              <a:t> me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to the party,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I </a:t>
            </a:r>
            <a:r>
              <a:rPr lang="en-US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</a:rPr>
              <a:t>will give </a:t>
            </a:r>
            <a:r>
              <a:rPr lang="en-US" b="1" dirty="0" smtClean="0">
                <a:solidFill>
                  <a:srgbClr val="000000"/>
                </a:solidFill>
              </a:rPr>
              <a:t>her a present.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8007" y="736979"/>
            <a:ext cx="1666411" cy="1364775"/>
          </a:xfrm>
          <a:prstGeom prst="roundRect">
            <a:avLst/>
          </a:prstGeom>
          <a:solidFill>
            <a:srgbClr val="FFF1CD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b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028" name="Picture 4" descr="https://openclipart.org/image/800px/svg_to_png/190599/smiling_face_of_a_child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94" y="750626"/>
            <a:ext cx="889961" cy="889961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71544" y="1524525"/>
            <a:ext cx="1326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Mary is my friend.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31" name="Picture 2" descr="http://fc00.deviantart.net/fs71/f/2013/130/8/4/shy_little_chibi_girl_by_chibimikokit-d64rvd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511" y="829404"/>
            <a:ext cx="752680" cy="65612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02527" y="2320119"/>
            <a:ext cx="8570794" cy="200849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570912" y="2878032"/>
          <a:ext cx="5838681" cy="7600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96274"/>
                <a:gridCol w="2942407"/>
              </a:tblGrid>
              <a:tr h="36169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292929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if clause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292929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main clause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5E8"/>
                    </a:solidFill>
                  </a:tcPr>
                </a:tc>
              </a:tr>
              <a:tr h="3943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Past Simple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would + 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210937" y="3730568"/>
            <a:ext cx="6523631" cy="4342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If Mary </a:t>
            </a:r>
            <a:r>
              <a:rPr lang="en-US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</a:rPr>
              <a:t>invited</a:t>
            </a:r>
            <a:r>
              <a:rPr lang="en-US" b="1" dirty="0" smtClean="0">
                <a:solidFill>
                  <a:srgbClr val="000000"/>
                </a:solidFill>
              </a:rPr>
              <a:t> me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to the party,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I </a:t>
            </a:r>
            <a:r>
              <a:rPr lang="en-US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</a:rPr>
              <a:t>would give </a:t>
            </a:r>
            <a:r>
              <a:rPr lang="en-US" b="1" dirty="0" smtClean="0">
                <a:solidFill>
                  <a:srgbClr val="000000"/>
                </a:solidFill>
              </a:rPr>
              <a:t>her a present.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0282" y="2854657"/>
            <a:ext cx="1666411" cy="1364775"/>
          </a:xfrm>
          <a:prstGeom prst="roundRect">
            <a:avLst/>
          </a:prstGeom>
          <a:solidFill>
            <a:srgbClr val="FFF1CD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b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802" y="4421875"/>
            <a:ext cx="8570794" cy="221093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573187" y="4995710"/>
          <a:ext cx="5838681" cy="7600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96274"/>
                <a:gridCol w="2942407"/>
              </a:tblGrid>
              <a:tr h="36169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292929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if clause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292929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main clause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5E8"/>
                    </a:solidFill>
                  </a:tcPr>
                </a:tc>
              </a:tr>
              <a:tr h="3943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Past Perfect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would + have + </a:t>
                      </a:r>
                      <a:r>
                        <a:rPr lang="en-US" sz="1800" b="1" kern="1200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V3</a:t>
                      </a:r>
                      <a:endParaRPr lang="en-US" sz="1800" b="1" kern="12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2311023" y="5848246"/>
            <a:ext cx="6414448" cy="6890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If Mary </a:t>
            </a:r>
            <a:r>
              <a:rPr lang="en-US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</a:rPr>
              <a:t>had invite</a:t>
            </a:r>
            <a:r>
              <a:rPr lang="en-US" b="1" dirty="0" smtClean="0">
                <a:solidFill>
                  <a:srgbClr val="000000"/>
                </a:solidFill>
              </a:rPr>
              <a:t> me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to the party,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I </a:t>
            </a:r>
            <a:r>
              <a:rPr lang="en-US" b="1" dirty="0" smtClean="0">
                <a:ln>
                  <a:solidFill>
                    <a:srgbClr val="0333FD"/>
                  </a:solidFill>
                </a:ln>
                <a:solidFill>
                  <a:srgbClr val="0000FF"/>
                </a:solidFill>
              </a:rPr>
              <a:t>would have given </a:t>
            </a:r>
            <a:r>
              <a:rPr lang="en-US" b="1" dirty="0" smtClean="0">
                <a:solidFill>
                  <a:srgbClr val="000000"/>
                </a:solidFill>
              </a:rPr>
              <a:t>her a present.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22557" y="4972335"/>
            <a:ext cx="1666411" cy="1364775"/>
          </a:xfrm>
          <a:prstGeom prst="roundRect">
            <a:avLst/>
          </a:prstGeom>
          <a:solidFill>
            <a:srgbClr val="FFF1CD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b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41" name="Picture 4" descr="https://openclipart.org/image/800px/svg_to_png/190599/smiling_face_of_a_child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4371" y="5613780"/>
            <a:ext cx="760216" cy="760216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423081" y="5063845"/>
            <a:ext cx="16786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The party was yesterday, and Mary didn’t invite me.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9847" y="2431021"/>
            <a:ext cx="870430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pc="150" dirty="0" smtClean="0">
                <a:ln w="11430">
                  <a:solidFill>
                    <a:srgbClr val="FFFFFF"/>
                  </a:solidFill>
                </a:ln>
                <a:solidFill>
                  <a:srgbClr val="FFF1C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SECOND CONDITIONAL (</a:t>
            </a:r>
            <a:r>
              <a:rPr lang="ru-RU" b="1" spc="150" dirty="0" smtClean="0">
                <a:ln w="11430">
                  <a:solidFill>
                    <a:srgbClr val="FFFFFF"/>
                  </a:solidFill>
                </a:ln>
                <a:solidFill>
                  <a:srgbClr val="FFF1C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Сослагательное наклонение:</a:t>
            </a:r>
            <a:r>
              <a:rPr lang="en-US" b="1" spc="150" dirty="0" smtClean="0">
                <a:ln w="11430">
                  <a:solidFill>
                    <a:srgbClr val="FFFFFF"/>
                  </a:solidFill>
                </a:ln>
                <a:solidFill>
                  <a:srgbClr val="FFF1C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smtClean="0">
                <a:ln w="11430">
                  <a:solidFill>
                    <a:srgbClr val="FFFFFF"/>
                  </a:solidFill>
                </a:ln>
                <a:solidFill>
                  <a:srgbClr val="FFF1C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«СЕЙЧАС»)</a:t>
            </a:r>
            <a:endParaRPr lang="en-US" b="1" spc="150" dirty="0" smtClean="0">
              <a:ln w="11430">
                <a:solidFill>
                  <a:srgbClr val="FFFFFF"/>
                </a:solidFill>
              </a:ln>
              <a:solidFill>
                <a:srgbClr val="FFF1C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5" name="Picture 4" descr="https://openclipart.org/image/800px/svg_to_png/190599/smiling_face_of_a_child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864" y="2894216"/>
            <a:ext cx="789788" cy="789788"/>
          </a:xfrm>
          <a:prstGeom prst="rect">
            <a:avLst/>
          </a:prstGeom>
          <a:noFill/>
        </p:spPr>
      </p:pic>
      <p:sp>
        <p:nvSpPr>
          <p:cNvPr id="46" name="Выноска-облако 45"/>
          <p:cNvSpPr/>
          <p:nvPr/>
        </p:nvSpPr>
        <p:spPr>
          <a:xfrm>
            <a:off x="1241841" y="2968431"/>
            <a:ext cx="709789" cy="498234"/>
          </a:xfrm>
          <a:prstGeom prst="cloudCallout">
            <a:avLst>
              <a:gd name="adj1" fmla="val -63986"/>
              <a:gd name="adj2" fmla="val 8514"/>
            </a:avLst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7" name="Picture 2" descr="http://fc00.deviantart.net/fs71/f/2013/130/8/4/shy_little_chibi_girl_by_chibimikokit-d64rvd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1429" y="3016682"/>
            <a:ext cx="420075" cy="366186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479981" y="3634104"/>
            <a:ext cx="1716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I don’t know Mary very well.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39875" y="4562345"/>
            <a:ext cx="826425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pc="150" dirty="0" smtClean="0">
                <a:ln w="11430">
                  <a:solidFill>
                    <a:srgbClr val="FFFFFF"/>
                  </a:solidFill>
                </a:ln>
                <a:solidFill>
                  <a:srgbClr val="FFF1C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THIRD CONDITIONAL (</a:t>
            </a:r>
            <a:r>
              <a:rPr lang="ru-RU" b="1" spc="150" dirty="0" smtClean="0">
                <a:ln w="11430">
                  <a:solidFill>
                    <a:srgbClr val="FFFFFF"/>
                  </a:solidFill>
                </a:ln>
                <a:solidFill>
                  <a:srgbClr val="FFF1C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Сослагательное наклонение:</a:t>
            </a:r>
            <a:r>
              <a:rPr lang="en-US" b="1" spc="150" dirty="0" smtClean="0">
                <a:ln w="11430">
                  <a:solidFill>
                    <a:srgbClr val="FFFFFF"/>
                  </a:solidFill>
                </a:ln>
                <a:solidFill>
                  <a:srgbClr val="FFF1C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smtClean="0">
                <a:ln w="11430">
                  <a:solidFill>
                    <a:srgbClr val="FFFFFF"/>
                  </a:solidFill>
                </a:ln>
                <a:solidFill>
                  <a:srgbClr val="FFF1C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«ВЧЕРА»)</a:t>
            </a:r>
            <a:endParaRPr lang="en-US" b="1" spc="150" dirty="0" smtClean="0">
              <a:ln w="11430">
                <a:solidFill>
                  <a:srgbClr val="FFFFFF"/>
                </a:solidFill>
              </a:ln>
              <a:solidFill>
                <a:srgbClr val="FFF1C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Управляющая кнопка: домой 25">
            <a:hlinkClick r:id="rId8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868144" y="6581001"/>
            <a:ext cx="2483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Exercise “1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-2-3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Conditional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s”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ppt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3080" y="1014743"/>
            <a:ext cx="8297839" cy="241425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84394" y="1347319"/>
            <a:ext cx="5390866" cy="17404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8126" y="1328213"/>
            <a:ext cx="5699839" cy="1748510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20000" tIns="180000" rIns="360000" bIns="180000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He asked +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</a:rPr>
              <a:t> TO </a:t>
            </a:r>
            <a:r>
              <a:rPr lang="en-US" sz="3200" b="1" dirty="0" smtClean="0">
                <a:solidFill>
                  <a:srgbClr val="000000"/>
                </a:solidFill>
              </a:rPr>
              <a:t>+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</a:rPr>
              <a:t>V</a:t>
            </a:r>
          </a:p>
          <a:p>
            <a:pPr algn="ctr"/>
            <a:endParaRPr lang="en-US" sz="11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292929"/>
                </a:solidFill>
              </a:rPr>
              <a:t>“Open the door, please.”</a:t>
            </a:r>
          </a:p>
          <a:p>
            <a:pPr algn="ctr"/>
            <a:r>
              <a:rPr lang="en-US" sz="2400" b="1" dirty="0" smtClean="0">
                <a:solidFill>
                  <a:srgbClr val="292929"/>
                </a:solidFill>
              </a:rPr>
              <a:t>Tim asked Liz </a:t>
            </a:r>
            <a:r>
              <a:rPr lang="en-US" sz="2400" b="1" dirty="0" smtClean="0">
                <a:solidFill>
                  <a:srgbClr val="0000FF"/>
                </a:solidFill>
              </a:rPr>
              <a:t>to open the door</a:t>
            </a:r>
            <a:r>
              <a:rPr lang="en-US" sz="2400" b="1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27797" y="1342597"/>
            <a:ext cx="2251880" cy="173156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194" name="Picture 2" descr="http://images.clipartof.com/thumbnails/216107-Royalty-Free-RF-Clipart-Illustration-Of-A-Childs-Sketch-Of-A-Girl-Opening-A-Door-To-A-Boy.jpg"/>
          <p:cNvPicPr>
            <a:picLocks noChangeAspect="1" noChangeArrowheads="1"/>
          </p:cNvPicPr>
          <p:nvPr/>
        </p:nvPicPr>
        <p:blipFill>
          <a:blip r:embed="rId2" cstate="print"/>
          <a:srcRect r="13463"/>
          <a:stretch>
            <a:fillRect/>
          </a:stretch>
        </p:blipFill>
        <p:spPr bwMode="auto">
          <a:xfrm>
            <a:off x="1405861" y="1487606"/>
            <a:ext cx="1228156" cy="1428750"/>
          </a:xfrm>
          <a:prstGeom prst="rect">
            <a:avLst/>
          </a:prstGeom>
          <a:noFill/>
        </p:spPr>
      </p:pic>
      <p:sp>
        <p:nvSpPr>
          <p:cNvPr id="53" name="Овал 52"/>
          <p:cNvSpPr/>
          <p:nvPr/>
        </p:nvSpPr>
        <p:spPr>
          <a:xfrm>
            <a:off x="736978" y="1927746"/>
            <a:ext cx="573206" cy="5732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+</a:t>
            </a:r>
            <a:endParaRPr lang="en-US" sz="4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23080" y="3645024"/>
            <a:ext cx="8297839" cy="241425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98042" y="3991248"/>
            <a:ext cx="5390866" cy="17404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61521" y="3958494"/>
            <a:ext cx="6218453" cy="1763899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20000" tIns="180000" rIns="360000" bIns="180000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He asked +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</a:rPr>
              <a:t> NOT </a:t>
            </a:r>
            <a:r>
              <a:rPr lang="en-US" sz="3200" b="1" dirty="0" smtClean="0">
                <a:solidFill>
                  <a:srgbClr val="000000"/>
                </a:solidFill>
              </a:rPr>
              <a:t>+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</a:rPr>
              <a:t> TO </a:t>
            </a:r>
            <a:r>
              <a:rPr lang="en-US" sz="3200" b="1" dirty="0" smtClean="0">
                <a:solidFill>
                  <a:srgbClr val="000000"/>
                </a:solidFill>
              </a:rPr>
              <a:t>+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</a:rPr>
              <a:t>V</a:t>
            </a:r>
          </a:p>
          <a:p>
            <a:pPr algn="ctr"/>
            <a:endParaRPr lang="en-US" sz="11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292929"/>
                </a:solidFill>
              </a:rPr>
              <a:t>“Don’t open the door, please.”</a:t>
            </a:r>
          </a:p>
          <a:p>
            <a:pPr algn="ctr"/>
            <a:r>
              <a:rPr lang="en-US" sz="2400" b="1" dirty="0" smtClean="0">
                <a:solidFill>
                  <a:srgbClr val="292929"/>
                </a:solidFill>
              </a:rPr>
              <a:t>Tim asked Liz </a:t>
            </a:r>
            <a:r>
              <a:rPr lang="en-US" sz="2400" b="1" dirty="0" smtClean="0">
                <a:solidFill>
                  <a:srgbClr val="0000FF"/>
                </a:solidFill>
              </a:rPr>
              <a:t>not to open the door</a:t>
            </a:r>
            <a:r>
              <a:rPr lang="en-US" sz="2400" b="1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27797" y="3972878"/>
            <a:ext cx="2251880" cy="173156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7" name="Picture 2" descr="http://images.clipartof.com/thumbnails/216107-Royalty-Free-RF-Clipart-Illustration-Of-A-Childs-Sketch-Of-A-Girl-Opening-A-Door-To-A-Boy.jpg"/>
          <p:cNvPicPr>
            <a:picLocks noChangeAspect="1" noChangeArrowheads="1"/>
          </p:cNvPicPr>
          <p:nvPr/>
        </p:nvPicPr>
        <p:blipFill>
          <a:blip r:embed="rId2" cstate="print"/>
          <a:srcRect r="13463"/>
          <a:stretch>
            <a:fillRect/>
          </a:stretch>
        </p:blipFill>
        <p:spPr bwMode="auto">
          <a:xfrm>
            <a:off x="1405861" y="4117887"/>
            <a:ext cx="1228156" cy="1428750"/>
          </a:xfrm>
          <a:prstGeom prst="rect">
            <a:avLst/>
          </a:prstGeom>
          <a:noFill/>
        </p:spPr>
      </p:pic>
      <p:sp>
        <p:nvSpPr>
          <p:cNvPr id="78" name="Овал 77"/>
          <p:cNvSpPr/>
          <p:nvPr/>
        </p:nvSpPr>
        <p:spPr>
          <a:xfrm>
            <a:off x="736978" y="4544380"/>
            <a:ext cx="573206" cy="5732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–</a:t>
            </a:r>
            <a:endParaRPr lang="en-US" sz="4400" b="1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1501254" y="4011049"/>
            <a:ext cx="955343" cy="16650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1514901" y="4011049"/>
            <a:ext cx="764275" cy="1678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40437" y="166255"/>
            <a:ext cx="8663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Reported Speech: Orders</a:t>
            </a:r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64088" y="6309320"/>
            <a:ext cx="2987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Exercise “R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eported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Speech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order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s”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ppt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84573" y="856681"/>
            <a:ext cx="6824555" cy="5308623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56646" y="1652549"/>
          <a:ext cx="5998693" cy="426503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15354"/>
                <a:gridCol w="3183339"/>
              </a:tblGrid>
              <a:tr h="69395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is</a:t>
                      </a:r>
                      <a:endParaRPr lang="en-US" sz="3000" b="1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85787" marR="85787" marT="118211" marB="1182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was</a:t>
                      </a:r>
                      <a:endParaRPr lang="en-US" sz="3000" b="1" baseline="-250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85787" marR="85787" marT="118211" marB="118211" anchor="ctr">
                    <a:solidFill>
                      <a:schemeClr val="bg1"/>
                    </a:solidFill>
                  </a:tcPr>
                </a:tc>
              </a:tr>
              <a:tr h="727727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are</a:t>
                      </a:r>
                      <a:endParaRPr lang="en-US" sz="3000" b="1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85787" marR="85787" marT="135098" marB="135098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b="1" kern="120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were</a:t>
                      </a:r>
                      <a:endParaRPr lang="en-US" sz="3000" b="1" kern="120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35098" marB="135098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6939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b="1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3000" b="1" kern="1200" baseline="-250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3000" b="1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 V</a:t>
                      </a:r>
                      <a:endParaRPr lang="en-US" sz="3000" b="1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18211" marB="1182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b="1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3000" b="1" kern="1200" baseline="-250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3000" b="1" kern="1200" baseline="-250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18211" marB="118211" anchor="ctr">
                    <a:solidFill>
                      <a:schemeClr val="bg1"/>
                    </a:solidFill>
                  </a:tcPr>
                </a:tc>
              </a:tr>
              <a:tr h="7277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b="1" kern="120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will + V</a:t>
                      </a:r>
                      <a:endParaRPr lang="en-US" sz="3000" b="1" kern="1200" baseline="-2500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35098" marB="135098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would </a:t>
                      </a:r>
                      <a:r>
                        <a:rPr lang="en-US" sz="3000" b="1" kern="120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 V</a:t>
                      </a:r>
                      <a:endParaRPr lang="en-US" sz="3000" b="1" kern="1200" baseline="-25000" dirty="0" smtClean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35098" marB="135098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6939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b="1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 + V</a:t>
                      </a:r>
                      <a:r>
                        <a:rPr lang="en-US" sz="3000" b="1" kern="1200" baseline="-250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3000" b="1" kern="1200" baseline="-250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18211" marB="1182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had + V</a:t>
                      </a:r>
                      <a:r>
                        <a:rPr lang="en-US" sz="3000" b="1" kern="1200" baseline="-2500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5787" marR="85787" marT="118211" marB="118211" anchor="ctr">
                    <a:solidFill>
                      <a:schemeClr val="bg1"/>
                    </a:solidFill>
                  </a:tcPr>
                </a:tc>
              </a:tr>
              <a:tr h="7277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3000" b="1" kern="1200" baseline="-2500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5787" marR="85787" marT="135098" marB="135098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had + V</a:t>
                      </a:r>
                      <a:r>
                        <a:rPr lang="en-US" sz="3000" b="1" kern="1200" baseline="-2500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5787" marR="85787" marT="135098" marB="135098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10983" y="980728"/>
            <a:ext cx="3061017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BBE0E3">
                    <a:lumMod val="9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Direct Speech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996649"/>
            <a:ext cx="3527395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BBE0E3">
                    <a:lumMod val="9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Reported Speech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572000" y="871040"/>
            <a:ext cx="0" cy="529426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7902" y="108000"/>
            <a:ext cx="6988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Sequence of Tenses</a:t>
            </a: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356000" y="6120000"/>
            <a:ext cx="32758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Exercise “R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eported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Speech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Statement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s”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ppt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355976" y="6372000"/>
            <a:ext cx="39959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Exercise “Reported Speech: all types of sentences”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ppt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31640" y="692696"/>
            <a:ext cx="6824555" cy="5850944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03713" y="1346915"/>
          <a:ext cx="5998693" cy="499276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15354"/>
                <a:gridCol w="3183339"/>
              </a:tblGrid>
              <a:tr h="6939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Present Simple</a:t>
                      </a:r>
                      <a:endParaRPr lang="en-US" sz="2000" b="1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85787" marR="85787" marT="118211" marB="1182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 w="3175"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Past Simple</a:t>
                      </a:r>
                      <a:endParaRPr kumimoji="0" lang="en-US" sz="2000" b="1" i="0" u="none" strike="noStrike" kern="1200" cap="none" spc="0" normalizeH="0" baseline="0" noProof="0" dirty="0">
                        <a:ln w="3175"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18211" marB="118211" anchor="ctr">
                    <a:solidFill>
                      <a:schemeClr val="bg1"/>
                    </a:solidFill>
                  </a:tcPr>
                </a:tc>
              </a:tr>
              <a:tr h="7277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noProof="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Present Continuous</a:t>
                      </a:r>
                      <a:endParaRPr lang="en-US" sz="2000" b="1" kern="1200" noProof="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35098" marB="135098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noProof="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Past Continuous</a:t>
                      </a:r>
                      <a:endParaRPr lang="en-US" sz="2000" b="1" kern="1200" noProof="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35098" marB="135098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6939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sz="2000" b="1" i="0" u="none" strike="noStrike" kern="1200" cap="none" spc="0" normalizeH="0" baseline="0" noProof="0" dirty="0" smtClean="0">
                          <a:ln w="3175"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Present Perfect</a:t>
                      </a:r>
                      <a:endParaRPr lang="en-US" sz="3000" b="1" kern="12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18211" marB="1182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sz="2000" b="1" i="0" u="none" strike="noStrike" kern="1200" cap="none" spc="0" normalizeH="0" baseline="0" noProof="0" dirty="0" smtClean="0">
                          <a:ln w="3175"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Past Perfect</a:t>
                      </a:r>
                      <a:endParaRPr lang="en-US" sz="3000" b="1" kern="1200" baseline="-250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18211" marB="118211" anchor="ctr">
                    <a:solidFill>
                      <a:schemeClr val="bg1"/>
                    </a:solidFill>
                  </a:tcPr>
                </a:tc>
              </a:tr>
              <a:tr h="7277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noProof="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Future Simple</a:t>
                      </a:r>
                      <a:endParaRPr lang="en-US" sz="2000" b="1" kern="120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35098" marB="135098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would + V</a:t>
                      </a:r>
                      <a:endParaRPr lang="en-US" sz="2000" b="1" kern="1200" baseline="-25000" dirty="0" smtClean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35098" marB="135098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6939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sz="2000" b="1" i="0" u="none" strike="noStrike" kern="1200" cap="none" spc="0" normalizeH="0" baseline="0" noProof="0" dirty="0" smtClean="0">
                          <a:ln w="3175"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Past Simple</a:t>
                      </a:r>
                      <a:endParaRPr lang="en-US" sz="3000" b="1" kern="1200" baseline="-250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18211" marB="1182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sz="2000" b="1" i="0" u="none" strike="noStrike" kern="1200" cap="none" spc="0" normalizeH="0" baseline="0" noProof="0" dirty="0" smtClean="0">
                          <a:ln w="3175"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Past Perfect</a:t>
                      </a:r>
                      <a:endParaRPr lang="en-US" sz="2000" b="1" kern="1200" baseline="-250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18211" marB="118211" anchor="ctr">
                    <a:solidFill>
                      <a:schemeClr val="bg1"/>
                    </a:solidFill>
                  </a:tcPr>
                </a:tc>
              </a:tr>
              <a:tr h="7277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noProof="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Past Perfect</a:t>
                      </a:r>
                      <a:endParaRPr lang="en-US" sz="2000" b="1" kern="1200" noProof="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35098" marB="135098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noProof="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Past Perfect</a:t>
                      </a:r>
                      <a:endParaRPr lang="en-US" sz="2000" b="1" kern="1200" noProof="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35098" marB="135098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7277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 w="3175"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Past Continuous</a:t>
                      </a:r>
                      <a:endParaRPr lang="en-US" sz="3000" b="1" kern="1200" baseline="-25000" dirty="0" smtClean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35098" marB="1350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 w="3175"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Past Perfect Continuous</a:t>
                      </a:r>
                      <a:endParaRPr lang="en-US" sz="3000" b="1" kern="1200" baseline="-25000" dirty="0" smtClean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87" marR="85787" marT="135098" marB="135098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58050" y="772076"/>
            <a:ext cx="3061017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BBE0E3">
                    <a:lumMod val="9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Direct Speech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19067" y="772076"/>
            <a:ext cx="3527395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BBE0E3">
                    <a:lumMod val="9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Reported Speech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519067" y="678840"/>
            <a:ext cx="13854" cy="586479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928135" y="115200"/>
            <a:ext cx="5287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Sequence of Tenses</a:t>
            </a: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56000" y="6336000"/>
            <a:ext cx="32758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Exercise “R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eported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Speech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Statement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s”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ppt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355976" y="6552000"/>
            <a:ext cx="39959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Exercise “Reported Speech: all types of sentences”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ppt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419872" y="5229200"/>
            <a:ext cx="5175448" cy="1152128"/>
          </a:xfrm>
          <a:prstGeom prst="rect">
            <a:avLst/>
          </a:prstGeom>
          <a:solidFill>
            <a:schemeClr val="accent1"/>
          </a:solidFill>
          <a:ln w="57150">
            <a:solidFill>
              <a:srgbClr val="296165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20000" tIns="180000" rIns="360000" bIns="180000" rtlCol="0">
            <a:noAutofit/>
          </a:bodyPr>
          <a:lstStyle/>
          <a:p>
            <a:endParaRPr lang="en-US" sz="28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78645" y="5456076"/>
            <a:ext cx="4657903" cy="698376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381000"/>
            <a:ext cx="2209800" cy="42672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44" name="Picture 12" descr="http://www.illustrationsof.com/royalty-free-trike-clipart-illustration-1138872.jpg"/>
          <p:cNvPicPr>
            <a:picLocks noChangeAspect="1" noChangeArrowheads="1"/>
          </p:cNvPicPr>
          <p:nvPr/>
        </p:nvPicPr>
        <p:blipFill>
          <a:blip r:embed="rId2" cstate="print"/>
          <a:srcRect l="8000" r="8000" b="4762"/>
          <a:stretch>
            <a:fillRect/>
          </a:stretch>
        </p:blipFill>
        <p:spPr bwMode="auto">
          <a:xfrm>
            <a:off x="685800" y="838200"/>
            <a:ext cx="1728216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895600" y="990600"/>
            <a:ext cx="5715000" cy="36576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296165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20000" tIns="180000" rIns="360000" bIns="180000" rtlCol="0">
            <a:noAutofit/>
          </a:bodyPr>
          <a:lstStyle/>
          <a:p>
            <a:endParaRPr lang="en-US" sz="28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00400" y="1227000"/>
            <a:ext cx="5143500" cy="5334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>
            <a:off x="723900" y="3348000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When I was a small boy</a:t>
            </a:r>
            <a:endParaRPr lang="en-US" sz="2000" dirty="0">
              <a:ln w="3175"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00400" y="1905000"/>
            <a:ext cx="5143500" cy="9144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00400" y="2971800"/>
            <a:ext cx="5143500" cy="1447800"/>
          </a:xfrm>
          <a:prstGeom prst="roundRect">
            <a:avLst>
              <a:gd name="adj" fmla="val 10965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4191000" y="1219200"/>
            <a:ext cx="4267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00"/>
                </a:solidFill>
              </a:rPr>
              <a:t>I </a:t>
            </a:r>
            <a:r>
              <a:rPr lang="en-US" sz="2800" b="1" dirty="0" smtClean="0">
                <a:solidFill>
                  <a:srgbClr val="0000FF"/>
                </a:solidFill>
              </a:rPr>
              <a:t>used to </a:t>
            </a:r>
            <a:r>
              <a:rPr lang="en-US" sz="2800" b="1" dirty="0" smtClean="0">
                <a:solidFill>
                  <a:srgbClr val="000000"/>
                </a:solidFill>
              </a:rPr>
              <a:t>ride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a tricycle.</a:t>
            </a:r>
          </a:p>
          <a:p>
            <a:pPr lvl="0"/>
            <a:endParaRPr lang="en-US" b="1" dirty="0" smtClean="0">
              <a:solidFill>
                <a:srgbClr val="00000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000000"/>
                </a:solidFill>
              </a:rPr>
              <a:t>I </a:t>
            </a:r>
            <a:r>
              <a:rPr lang="en-US" sz="2800" b="1" dirty="0" smtClean="0">
                <a:solidFill>
                  <a:srgbClr val="0000FF"/>
                </a:solidFill>
              </a:rPr>
              <a:t>didn’t use to </a:t>
            </a:r>
            <a:r>
              <a:rPr lang="en-US" sz="2800" b="1" dirty="0" smtClean="0">
                <a:solidFill>
                  <a:srgbClr val="000000"/>
                </a:solidFill>
              </a:rPr>
              <a:t>ride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a tricycle.</a:t>
            </a:r>
          </a:p>
          <a:p>
            <a:pPr lvl="0"/>
            <a:endParaRPr lang="en-US" b="1" dirty="0" smtClean="0">
              <a:solidFill>
                <a:srgbClr val="00000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0000FF"/>
                </a:solidFill>
              </a:rPr>
              <a:t>Did </a:t>
            </a:r>
            <a:r>
              <a:rPr lang="en-US" sz="2800" b="1" dirty="0" smtClean="0">
                <a:solidFill>
                  <a:srgbClr val="000000"/>
                </a:solidFill>
              </a:rPr>
              <a:t>you</a:t>
            </a:r>
            <a:r>
              <a:rPr lang="en-US" sz="2800" b="1" dirty="0" smtClean="0">
                <a:solidFill>
                  <a:srgbClr val="0000FF"/>
                </a:solidFill>
              </a:rPr>
              <a:t> use to </a:t>
            </a:r>
            <a:r>
              <a:rPr lang="en-US" sz="2800" b="1" dirty="0" smtClean="0">
                <a:solidFill>
                  <a:srgbClr val="000000"/>
                </a:solidFill>
              </a:rPr>
              <a:t>ride a tricycle? – Yes, I did.</a:t>
            </a:r>
          </a:p>
          <a:p>
            <a:pPr lvl="0"/>
            <a:r>
              <a:rPr lang="en-US" sz="2800" b="1" dirty="0" smtClean="0">
                <a:solidFill>
                  <a:srgbClr val="000000"/>
                </a:solidFill>
              </a:rPr>
              <a:t>                   No, I didn’t</a:t>
            </a:r>
          </a:p>
        </p:txBody>
      </p:sp>
      <p:sp>
        <p:nvSpPr>
          <p:cNvPr id="18" name="Овал 17"/>
          <p:cNvSpPr/>
          <p:nvPr/>
        </p:nvSpPr>
        <p:spPr>
          <a:xfrm>
            <a:off x="3314700" y="1295400"/>
            <a:ext cx="381000" cy="381000"/>
          </a:xfrm>
          <a:prstGeom prst="ellipse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314700" y="3505200"/>
            <a:ext cx="381000" cy="381000"/>
          </a:xfrm>
          <a:prstGeom prst="ellipse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3314700" y="2171700"/>
            <a:ext cx="381000" cy="381000"/>
            <a:chOff x="3048000" y="3962400"/>
            <a:chExt cx="533400" cy="533400"/>
          </a:xfrm>
        </p:grpSpPr>
        <p:sp>
          <p:nvSpPr>
            <p:cNvPr id="19" name="Овал 18"/>
            <p:cNvSpPr/>
            <p:nvPr/>
          </p:nvSpPr>
          <p:spPr>
            <a:xfrm>
              <a:off x="3048000" y="3962400"/>
              <a:ext cx="533400" cy="533400"/>
            </a:xfrm>
            <a:prstGeom prst="ellipse">
              <a:avLst/>
            </a:prstGeom>
            <a:solidFill>
              <a:schemeClr val="accent5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200400" y="4229100"/>
              <a:ext cx="2286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Скругленный прямоугольник 20"/>
          <p:cNvSpPr/>
          <p:nvPr/>
        </p:nvSpPr>
        <p:spPr>
          <a:xfrm>
            <a:off x="234000" y="4797152"/>
            <a:ext cx="8676000" cy="1080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7544" y="5013176"/>
            <a:ext cx="2808312" cy="15840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42" name="Picture 10" descr="http://classroomclipart.com/images/gallery/Clipart/Sports/Bicycle_Clipart/Cycling_16R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994" y="5114576"/>
            <a:ext cx="1447800" cy="139954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62794" y="5605121"/>
            <a:ext cx="91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Now</a:t>
            </a:r>
            <a:endParaRPr lang="en-US" sz="2000" b="1" dirty="0">
              <a:ln w="3175"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68604" y="5543654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/>
              <a:t>I ride a bike very well.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29000" y="152400"/>
            <a:ext cx="42434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used to + V</a:t>
            </a:r>
            <a:endParaRPr lang="en-US" sz="4800" b="1" cap="none" spc="0" dirty="0">
              <a:ln w="17780" cmpd="sng">
                <a:solidFill>
                  <a:schemeClr val="accent1"/>
                </a:solidFill>
                <a:prstDash val="solid"/>
                <a:miter lim="800000"/>
              </a:ln>
              <a:solidFill>
                <a:schemeClr val="accent1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3" name="Управляющая кнопка: домой 32">
            <a:hlinkClick r:id="rId4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300192" y="6381328"/>
            <a:ext cx="20517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Exercise “U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sed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to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+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V”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ppt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70516" y="216000"/>
            <a:ext cx="5802968" cy="6406745"/>
          </a:xfrm>
          <a:prstGeom prst="rect">
            <a:avLst/>
          </a:prstGeom>
          <a:solidFill>
            <a:srgbClr val="28A853"/>
          </a:solidFill>
          <a:ln>
            <a:solidFill>
              <a:schemeClr val="accent5">
                <a:lumMod val="25000"/>
              </a:schemeClr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0" tIns="0" rIns="396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2" action="ppaction://hlinksldjump"/>
              </a:rPr>
              <a:t>Conditionals: First Conditional 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3" action="ppaction://hlinksldjump"/>
              </a:rPr>
              <a:t>Conditionals: Second Conditional vs. First Conditional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4" action="ppaction://hlinksldjump"/>
              </a:rPr>
              <a:t>Conditionals: Third Conditional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5" action="ppaction://hlinksldjump"/>
              </a:rPr>
              <a:t>Conditionals: First – Second – Third </a:t>
            </a:r>
            <a:r>
              <a:rPr lang="en-US" sz="1400" dirty="0" smtClean="0">
                <a:solidFill>
                  <a:srgbClr val="000000"/>
                </a:solidFill>
              </a:rPr>
              <a:t>–</a:t>
            </a: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6" action="ppaction://hlinksldjump"/>
              </a:rPr>
              <a:t>Passive Voice (Present)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7" action="ppaction://hlinksldjump"/>
              </a:rPr>
              <a:t>Passive Voice (Present, Past)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8" action="ppaction://hlinksldjump"/>
              </a:rPr>
              <a:t>Passive Voice (Present Simple, Past Simple, Present Perfect)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9" action="ppaction://hlinksldjump"/>
              </a:rPr>
              <a:t>Passive Voice (Present, Past, Future, Modals +  Passive) 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10" action="ppaction://hlinksldjump"/>
              </a:rPr>
              <a:t>Past Continuous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11" action="ppaction://hlinksldjump"/>
              </a:rPr>
              <a:t>Past Perfect vs. Past Continuous 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12" action="ppaction://hlinksldjump"/>
              </a:rPr>
              <a:t>Past Perfect – Past Continuous – Past Simple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13" action="ppaction://hlinksldjump"/>
              </a:rPr>
              <a:t>Present Perfect 1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14" action="ppaction://hlinksldjump"/>
              </a:rPr>
              <a:t>Present Perfect 2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15" action="ppaction://hlinksldjump"/>
              </a:rPr>
              <a:t>Present Perfect (for, since)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16" action="ppaction://hlinksldjump"/>
              </a:rPr>
              <a:t>Present Perfect vs. Past Simple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17" action="ppaction://hlinksldjump"/>
              </a:rPr>
              <a:t>Present Perfect Continuous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18" action="ppaction://hlinksldjump"/>
              </a:rPr>
              <a:t>Present Perfect Continuous vs. Present Perfect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19" action="ppaction://hlinksldjump"/>
              </a:rPr>
              <a:t>Reported Speech: Orders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20" action="ppaction://hlinksldjump"/>
              </a:rPr>
              <a:t>Reported Speech: Sequence of Tenses 1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21" action="ppaction://hlinksldjump"/>
              </a:rPr>
              <a:t>Reported Speech: Sequence of Tenses 2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0000"/>
                </a:solidFill>
                <a:hlinkClick r:id="rId22" action="ppaction://hlinksldjump"/>
              </a:rPr>
              <a:t>Used to + Verb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27784" y="1196752"/>
            <a:ext cx="6048672" cy="4857053"/>
          </a:xfrm>
          <a:prstGeom prst="rect">
            <a:avLst/>
          </a:prstGeom>
          <a:solidFill>
            <a:schemeClr val="bg1"/>
          </a:solidFill>
          <a:ln w="127000">
            <a:solidFill>
              <a:schemeClr val="accent5">
                <a:lumMod val="2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48000" tIns="180000" rIns="144000" bIns="180000" rtlCol="0">
            <a:spAutoFit/>
          </a:bodyPr>
          <a:lstStyle/>
          <a:p>
            <a:r>
              <a:rPr lang="en-US" sz="3600" b="1" dirty="0" smtClean="0"/>
              <a:t>      </a:t>
            </a:r>
            <a:r>
              <a:rPr lang="en-US" sz="3200" b="1" dirty="0" smtClean="0"/>
              <a:t>I </a:t>
            </a:r>
            <a:r>
              <a:rPr lang="en-US" sz="3200" b="1" dirty="0" smtClean="0">
                <a:solidFill>
                  <a:srgbClr val="0000FF"/>
                </a:solidFill>
              </a:rPr>
              <a:t>have drawn </a:t>
            </a:r>
            <a:r>
              <a:rPr lang="en-US" sz="3200" b="1" dirty="0" smtClean="0"/>
              <a:t>a picture.</a:t>
            </a:r>
          </a:p>
          <a:p>
            <a:endParaRPr lang="en-US" sz="3200" b="1" dirty="0" smtClean="0"/>
          </a:p>
          <a:p>
            <a:pPr lvl="0"/>
            <a:r>
              <a:rPr lang="en-US" sz="3200" b="1" dirty="0" smtClean="0">
                <a:solidFill>
                  <a:srgbClr val="000000"/>
                </a:solidFill>
              </a:rPr>
              <a:t>   We </a:t>
            </a:r>
            <a:r>
              <a:rPr lang="en-US" sz="3200" b="1" dirty="0">
                <a:solidFill>
                  <a:srgbClr val="0000FF"/>
                </a:solidFill>
              </a:rPr>
              <a:t>have drawn </a:t>
            </a:r>
            <a:r>
              <a:rPr lang="en-US" sz="3200" b="1" dirty="0">
                <a:solidFill>
                  <a:srgbClr val="000000"/>
                </a:solidFill>
              </a:rPr>
              <a:t>a picture.</a:t>
            </a:r>
          </a:p>
          <a:p>
            <a:pPr lvl="0"/>
            <a:r>
              <a:rPr lang="en-US" sz="3200" b="1" dirty="0" smtClean="0">
                <a:solidFill>
                  <a:srgbClr val="000000"/>
                </a:solidFill>
              </a:rPr>
              <a:t>  You </a:t>
            </a:r>
            <a:r>
              <a:rPr lang="en-US" sz="3200" b="1" dirty="0">
                <a:solidFill>
                  <a:srgbClr val="0000FF"/>
                </a:solidFill>
              </a:rPr>
              <a:t>have drawn </a:t>
            </a:r>
            <a:r>
              <a:rPr lang="en-US" sz="3200" b="1" dirty="0">
                <a:solidFill>
                  <a:srgbClr val="000000"/>
                </a:solidFill>
              </a:rPr>
              <a:t>a picture.</a:t>
            </a:r>
          </a:p>
          <a:p>
            <a:pPr lvl="0"/>
            <a:r>
              <a:rPr lang="en-US" sz="3200" b="1" dirty="0">
                <a:solidFill>
                  <a:srgbClr val="000000"/>
                </a:solidFill>
              </a:rPr>
              <a:t>They </a:t>
            </a:r>
            <a:r>
              <a:rPr lang="en-US" sz="3200" b="1" dirty="0">
                <a:solidFill>
                  <a:srgbClr val="0000FF"/>
                </a:solidFill>
              </a:rPr>
              <a:t>have drawn </a:t>
            </a:r>
            <a:r>
              <a:rPr lang="en-US" sz="3200" b="1" dirty="0">
                <a:solidFill>
                  <a:srgbClr val="000000"/>
                </a:solidFill>
              </a:rPr>
              <a:t>a picture.</a:t>
            </a:r>
            <a:endParaRPr lang="en-US" sz="3200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    He </a:t>
            </a:r>
            <a:r>
              <a:rPr lang="en-US" sz="3200" b="1" dirty="0" smtClean="0">
                <a:solidFill>
                  <a:srgbClr val="0000FF"/>
                </a:solidFill>
              </a:rPr>
              <a:t>has drawn </a:t>
            </a:r>
            <a:r>
              <a:rPr lang="en-US" sz="3200" b="1" dirty="0" smtClean="0"/>
              <a:t>a picture.</a:t>
            </a:r>
          </a:p>
          <a:p>
            <a:pPr lvl="0"/>
            <a:r>
              <a:rPr lang="en-US" sz="3200" b="1" dirty="0" smtClean="0">
                <a:solidFill>
                  <a:srgbClr val="000000"/>
                </a:solidFill>
              </a:rPr>
              <a:t>  She </a:t>
            </a:r>
            <a:r>
              <a:rPr lang="en-US" sz="3200" b="1" dirty="0">
                <a:solidFill>
                  <a:srgbClr val="0000FF"/>
                </a:solidFill>
              </a:rPr>
              <a:t>has </a:t>
            </a:r>
            <a:r>
              <a:rPr lang="en-US" sz="3200" b="1" dirty="0" smtClean="0">
                <a:solidFill>
                  <a:srgbClr val="0000FF"/>
                </a:solidFill>
              </a:rPr>
              <a:t>drawn </a:t>
            </a:r>
            <a:r>
              <a:rPr lang="en-US" sz="3200" b="1" dirty="0" smtClean="0">
                <a:solidFill>
                  <a:srgbClr val="000000"/>
                </a:solidFill>
              </a:rPr>
              <a:t>a picture.</a:t>
            </a:r>
            <a:endParaRPr lang="en-US" sz="3200" dirty="0">
              <a:solidFill>
                <a:srgbClr val="000000"/>
              </a:solidFill>
            </a:endParaRPr>
          </a:p>
          <a:p>
            <a:pPr lvl="0"/>
            <a:r>
              <a:rPr lang="en-US" sz="3200" b="1" dirty="0" smtClean="0">
                <a:solidFill>
                  <a:srgbClr val="000000"/>
                </a:solidFill>
              </a:rPr>
              <a:t>      It </a:t>
            </a:r>
            <a:r>
              <a:rPr lang="en-US" sz="3200" b="1" dirty="0">
                <a:solidFill>
                  <a:srgbClr val="0000FF"/>
                </a:solidFill>
              </a:rPr>
              <a:t>has </a:t>
            </a:r>
            <a:r>
              <a:rPr lang="en-US" sz="3200" b="1" dirty="0" smtClean="0">
                <a:solidFill>
                  <a:srgbClr val="0000FF"/>
                </a:solidFill>
              </a:rPr>
              <a:t>drawn </a:t>
            </a:r>
            <a:r>
              <a:rPr lang="en-US" sz="3200" b="1" dirty="0" smtClean="0">
                <a:solidFill>
                  <a:srgbClr val="000000"/>
                </a:solidFill>
              </a:rPr>
              <a:t>a picture.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304800"/>
            <a:ext cx="2827040" cy="3484240"/>
          </a:xfrm>
          <a:prstGeom prst="rect">
            <a:avLst/>
          </a:prstGeom>
          <a:solidFill>
            <a:schemeClr val="accent5">
              <a:lumMod val="2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prstClr val="black"/>
              </a:solidFill>
            </a:endParaRPr>
          </a:p>
        </p:txBody>
      </p:sp>
      <p:pic>
        <p:nvPicPr>
          <p:cNvPr id="8" name="Picture 10" descr="http://www.clipartoday.com/_thumbs/024/fathers_day/fathers_day_014_01_tn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08" y="444293"/>
            <a:ext cx="2530624" cy="198111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131840" y="260648"/>
            <a:ext cx="5867400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Present Perfect</a:t>
            </a:r>
            <a:endParaRPr lang="ru-RU" sz="4800" b="1" dirty="0" smtClean="0">
              <a:ln w="17780" cmpd="sng">
                <a:solidFill>
                  <a:srgbClr val="BBE0E3"/>
                </a:solidFill>
                <a:prstDash val="solid"/>
                <a:miter lim="800000"/>
              </a:ln>
              <a:solidFill>
                <a:srgbClr val="BBE0E3">
                  <a:lumMod val="2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6000" y="2556000"/>
            <a:ext cx="11176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have</a:t>
            </a:r>
          </a:p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has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2808000"/>
            <a:ext cx="1040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+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V3</a:t>
            </a:r>
            <a:endParaRPr lang="en-US" sz="32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868144" y="6237312"/>
            <a:ext cx="24482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Exercise “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Present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Perfect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”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ppt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800" y="304800"/>
            <a:ext cx="2755032" cy="29083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57150"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0" tIns="180000" rIns="360000" bIns="18000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980728"/>
            <a:ext cx="6048672" cy="1225290"/>
          </a:xfrm>
          <a:prstGeom prst="rect">
            <a:avLst/>
          </a:prstGeom>
          <a:solidFill>
            <a:schemeClr val="bg1"/>
          </a:solidFill>
          <a:ln w="127000">
            <a:solidFill>
              <a:schemeClr val="accent5">
                <a:lumMod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48000" tIns="180000" rIns="144000" bIns="180000" rtlCol="0">
            <a:spAutoFit/>
          </a:bodyPr>
          <a:lstStyle/>
          <a:p>
            <a:r>
              <a:rPr lang="en-US" sz="2800" b="1" dirty="0" smtClean="0"/>
              <a:t>I </a:t>
            </a:r>
            <a:r>
              <a:rPr lang="en-US" sz="2800" b="1" dirty="0" smtClean="0">
                <a:solidFill>
                  <a:srgbClr val="0000FF"/>
                </a:solidFill>
              </a:rPr>
              <a:t>have drawn </a:t>
            </a:r>
            <a:r>
              <a:rPr lang="en-US" sz="2800" b="1" dirty="0" smtClean="0"/>
              <a:t>a picture.</a:t>
            </a:r>
          </a:p>
          <a:p>
            <a:r>
              <a:rPr lang="en-US" sz="2800" b="1" dirty="0" smtClean="0"/>
              <a:t>He </a:t>
            </a:r>
            <a:r>
              <a:rPr lang="en-US" sz="2800" b="1" dirty="0" smtClean="0">
                <a:solidFill>
                  <a:srgbClr val="0000FF"/>
                </a:solidFill>
              </a:rPr>
              <a:t>has drawn </a:t>
            </a:r>
            <a:r>
              <a:rPr lang="en-US" sz="2800" b="1" dirty="0" smtClean="0"/>
              <a:t>a picture.</a:t>
            </a:r>
          </a:p>
        </p:txBody>
      </p:sp>
      <p:pic>
        <p:nvPicPr>
          <p:cNvPr id="8" name="Picture 10" descr="http://www.clipartoday.com/_thumbs/024/fathers_day/fathers_day_014_01_tn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08" y="444293"/>
            <a:ext cx="1788999" cy="140053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024000" y="108000"/>
            <a:ext cx="5867400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Present Perfect</a:t>
            </a:r>
            <a:endParaRPr lang="ru-RU" sz="4800" b="1" dirty="0" smtClean="0">
              <a:ln w="17780" cmpd="sng">
                <a:solidFill>
                  <a:srgbClr val="BBE0E3"/>
                </a:solidFill>
                <a:prstDash val="solid"/>
                <a:miter lim="800000"/>
              </a:ln>
              <a:solidFill>
                <a:srgbClr val="BBE0E3">
                  <a:lumMod val="2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988840"/>
            <a:ext cx="11176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have</a:t>
            </a:r>
          </a:p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has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3224" y="2240840"/>
            <a:ext cx="1040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+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V3</a:t>
            </a:r>
            <a:endParaRPr lang="en-US" sz="32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245852" y="1131708"/>
            <a:ext cx="718636" cy="923330"/>
            <a:chOff x="8245852" y="1224000"/>
            <a:chExt cx="718636" cy="923330"/>
          </a:xfrm>
        </p:grpSpPr>
        <p:sp>
          <p:nvSpPr>
            <p:cNvPr id="13" name="Овал 12"/>
            <p:cNvSpPr/>
            <p:nvPr/>
          </p:nvSpPr>
          <p:spPr>
            <a:xfrm>
              <a:off x="8245852" y="1345015"/>
              <a:ext cx="718636" cy="707311"/>
            </a:xfrm>
            <a:prstGeom prst="ellipse">
              <a:avLst/>
            </a:prstGeom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388000" y="1224000"/>
              <a:ext cx="430958" cy="92333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6000" b="1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75000"/>
                    </a:schemeClr>
                  </a:solidFill>
                </a:rPr>
                <a:t>+</a:t>
              </a:r>
              <a:endParaRPr lang="en-US" sz="6000" dirty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27784" y="4031976"/>
            <a:ext cx="6048672" cy="2087064"/>
          </a:xfrm>
          <a:prstGeom prst="rect">
            <a:avLst/>
          </a:prstGeom>
          <a:solidFill>
            <a:schemeClr val="bg1"/>
          </a:solidFill>
          <a:ln w="127000">
            <a:solidFill>
              <a:schemeClr val="accent5">
                <a:lumMod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48000" tIns="180000" rIns="144000" bIns="180000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FF"/>
                </a:solidFill>
              </a:rPr>
              <a:t>Have</a:t>
            </a:r>
            <a:r>
              <a:rPr lang="en-US" sz="2800" b="1" dirty="0" smtClean="0"/>
              <a:t> you </a:t>
            </a:r>
            <a:r>
              <a:rPr lang="en-US" sz="2800" b="1" dirty="0" smtClean="0">
                <a:solidFill>
                  <a:srgbClr val="0000FF"/>
                </a:solidFill>
              </a:rPr>
              <a:t>drawn</a:t>
            </a:r>
            <a:r>
              <a:rPr lang="en-US" sz="2800" b="1" dirty="0" smtClean="0"/>
              <a:t> </a:t>
            </a:r>
            <a:r>
              <a:rPr lang="en-US" sz="2800" b="1" dirty="0"/>
              <a:t>a </a:t>
            </a:r>
            <a:r>
              <a:rPr lang="en-US" sz="2800" b="1" dirty="0" smtClean="0"/>
              <a:t>picture?</a:t>
            </a:r>
          </a:p>
          <a:p>
            <a:pPr lvl="0"/>
            <a:r>
              <a:rPr lang="en-US" sz="2800" b="1" dirty="0" smtClean="0"/>
              <a:t>Yes, I </a:t>
            </a:r>
            <a:r>
              <a:rPr lang="en-US" sz="2800" b="1" dirty="0" smtClean="0">
                <a:solidFill>
                  <a:srgbClr val="0000FF"/>
                </a:solidFill>
              </a:rPr>
              <a:t>have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Has</a:t>
            </a:r>
            <a:r>
              <a:rPr lang="en-US" sz="2800" b="1" dirty="0" smtClean="0"/>
              <a:t> he </a:t>
            </a:r>
            <a:r>
              <a:rPr lang="en-US" sz="2800" b="1" dirty="0" smtClean="0">
                <a:solidFill>
                  <a:srgbClr val="0000FF"/>
                </a:solidFill>
              </a:rPr>
              <a:t>drawn</a:t>
            </a:r>
            <a:r>
              <a:rPr lang="en-US" sz="2800" b="1" dirty="0" smtClean="0"/>
              <a:t> a picture?</a:t>
            </a:r>
          </a:p>
          <a:p>
            <a:r>
              <a:rPr lang="en-US" sz="2800" b="1" dirty="0" smtClean="0"/>
              <a:t>Yes, he </a:t>
            </a:r>
            <a:r>
              <a:rPr lang="en-US" sz="2800" b="1" dirty="0" smtClean="0">
                <a:solidFill>
                  <a:srgbClr val="0000FF"/>
                </a:solidFill>
              </a:rPr>
              <a:t>has</a:t>
            </a:r>
            <a:r>
              <a:rPr lang="en-US" sz="2800" b="1" dirty="0" smtClean="0"/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27784" y="2519976"/>
            <a:ext cx="6048672" cy="1225290"/>
          </a:xfrm>
          <a:prstGeom prst="rect">
            <a:avLst/>
          </a:prstGeom>
          <a:solidFill>
            <a:schemeClr val="bg1"/>
          </a:solidFill>
          <a:ln w="127000">
            <a:solidFill>
              <a:schemeClr val="accent5">
                <a:lumMod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48000" tIns="180000" rIns="144000" bIns="180000" rtlCol="0">
            <a:spAutoFit/>
          </a:bodyPr>
          <a:lstStyle/>
          <a:p>
            <a:r>
              <a:rPr lang="en-US" sz="2800" b="1" dirty="0" smtClean="0"/>
              <a:t>I </a:t>
            </a:r>
            <a:r>
              <a:rPr lang="en-US" sz="2800" b="1" dirty="0" smtClean="0">
                <a:solidFill>
                  <a:srgbClr val="0000FF"/>
                </a:solidFill>
              </a:rPr>
              <a:t>haven’t drawn </a:t>
            </a:r>
            <a:r>
              <a:rPr lang="en-US" sz="2800" b="1" dirty="0" smtClean="0"/>
              <a:t>a picture.</a:t>
            </a:r>
          </a:p>
          <a:p>
            <a:r>
              <a:rPr lang="en-US" sz="2800" b="1" dirty="0" smtClean="0"/>
              <a:t>He </a:t>
            </a:r>
            <a:r>
              <a:rPr lang="en-US" sz="2800" b="1" dirty="0" smtClean="0">
                <a:solidFill>
                  <a:srgbClr val="0000FF"/>
                </a:solidFill>
              </a:rPr>
              <a:t>hasn’t drawn </a:t>
            </a:r>
            <a:r>
              <a:rPr lang="en-US" sz="2800" b="1" dirty="0" smtClean="0"/>
              <a:t>a picture.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8245852" y="2778966"/>
            <a:ext cx="718636" cy="707311"/>
            <a:chOff x="8245852" y="2906648"/>
            <a:chExt cx="718636" cy="707311"/>
          </a:xfrm>
        </p:grpSpPr>
        <p:sp>
          <p:nvSpPr>
            <p:cNvPr id="16" name="Овал 15"/>
            <p:cNvSpPr/>
            <p:nvPr/>
          </p:nvSpPr>
          <p:spPr>
            <a:xfrm>
              <a:off x="8245852" y="2906648"/>
              <a:ext cx="718636" cy="707311"/>
            </a:xfrm>
            <a:prstGeom prst="ellipse">
              <a:avLst/>
            </a:prstGeom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399700" y="3199763"/>
              <a:ext cx="371280" cy="109200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245852" y="4706176"/>
            <a:ext cx="718636" cy="738664"/>
            <a:chOff x="8245852" y="4860000"/>
            <a:chExt cx="718636" cy="738664"/>
          </a:xfrm>
        </p:grpSpPr>
        <p:sp>
          <p:nvSpPr>
            <p:cNvPr id="19" name="Овал 18"/>
            <p:cNvSpPr/>
            <p:nvPr/>
          </p:nvSpPr>
          <p:spPr>
            <a:xfrm>
              <a:off x="8245852" y="4873316"/>
              <a:ext cx="718636" cy="707311"/>
            </a:xfrm>
            <a:prstGeom prst="ellipse">
              <a:avLst/>
            </a:prstGeom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389692" y="4860000"/>
              <a:ext cx="376706" cy="73866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75000"/>
                    </a:schemeClr>
                  </a:solidFill>
                </a:rPr>
                <a:t>?</a:t>
              </a:r>
              <a:endParaRPr lang="en-US" sz="4800" dirty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5868144" y="6300000"/>
            <a:ext cx="24482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Exercise “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Present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Perfect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”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ppt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Управляющая кнопка: домой 25">
            <a:hlinkClick r:id="rId4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3080" y="889567"/>
            <a:ext cx="8297839" cy="2323533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endParaRPr lang="en-US" sz="32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1776" y="1041399"/>
            <a:ext cx="3835019" cy="201986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" descr="http://www.clipartoday.com/_thumbs/024/fathers_day/fathers_day_014_01_tnb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81823" y="1238723"/>
            <a:ext cx="2076009" cy="162522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23080" y="3428053"/>
            <a:ext cx="8297839" cy="2487429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endParaRPr lang="en-US" sz="32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7656" y="3603199"/>
            <a:ext cx="3904343" cy="21682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Группа 27"/>
          <p:cNvGrpSpPr/>
          <p:nvPr/>
        </p:nvGrpSpPr>
        <p:grpSpPr>
          <a:xfrm>
            <a:off x="1187623" y="3755813"/>
            <a:ext cx="2751736" cy="1879317"/>
            <a:chOff x="1024125" y="3500083"/>
            <a:chExt cx="3547876" cy="242304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024125" y="3500083"/>
              <a:ext cx="3547876" cy="2423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304" name="Picture 8" descr="http://generic.pixmac.com/4/cartoon-happy-girl-and-boy-clipart-82851859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79551" y="4028921"/>
              <a:ext cx="1886857" cy="1878395"/>
            </a:xfrm>
            <a:prstGeom prst="rect">
              <a:avLst/>
            </a:prstGeom>
            <a:noFill/>
          </p:spPr>
        </p:pic>
        <p:sp>
          <p:nvSpPr>
            <p:cNvPr id="25" name="Выноска-облако 24"/>
            <p:cNvSpPr/>
            <p:nvPr/>
          </p:nvSpPr>
          <p:spPr>
            <a:xfrm>
              <a:off x="1105469" y="3605769"/>
              <a:ext cx="1332931" cy="1293777"/>
            </a:xfrm>
            <a:prstGeom prst="cloudCallout">
              <a:avLst>
                <a:gd name="adj1" fmla="val 64544"/>
                <a:gd name="adj2" fmla="val 16354"/>
              </a:avLst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306" name="Picture 10" descr="http://watermarked.cutcaster.com/901357592-Child-039-s-drawing-of-the-happy-family.jpg"/>
            <p:cNvPicPr>
              <a:picLocks noChangeAspect="1" noChangeArrowheads="1"/>
            </p:cNvPicPr>
            <p:nvPr/>
          </p:nvPicPr>
          <p:blipFill>
            <a:blip r:embed="rId4" cstate="screen">
              <a:lum bright="12000" contrast="-21000"/>
            </a:blip>
            <a:srcRect/>
            <a:stretch>
              <a:fillRect/>
            </a:stretch>
          </p:blipFill>
          <p:spPr bwMode="auto">
            <a:xfrm>
              <a:off x="1332000" y="3899617"/>
              <a:ext cx="846161" cy="612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sp>
        <p:nvSpPr>
          <p:cNvPr id="17" name="Прямоугольник 16"/>
          <p:cNvSpPr/>
          <p:nvPr/>
        </p:nvSpPr>
        <p:spPr>
          <a:xfrm>
            <a:off x="4844953" y="1681140"/>
            <a:ext cx="3507475" cy="124194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12691" y="1631096"/>
            <a:ext cx="4334844" cy="1348401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20000" tIns="180000" rIns="360000" bIns="180000" rtlCol="0">
            <a:spAutoFit/>
          </a:bodyPr>
          <a:lstStyle/>
          <a:p>
            <a:r>
              <a:rPr lang="en-US" sz="3200" b="1" dirty="0" smtClean="0"/>
              <a:t>Look! I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</a:rPr>
              <a:t>have drawn </a:t>
            </a:r>
            <a:r>
              <a:rPr lang="en-US" sz="3200" b="1" dirty="0" smtClean="0"/>
              <a:t>a picture.</a:t>
            </a:r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92883" y="4322350"/>
            <a:ext cx="3507475" cy="124194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72000" y="4293096"/>
            <a:ext cx="4127903" cy="1348401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20000" tIns="180000" rIns="360000" bIns="180000" rtlCol="0">
            <a:spAutoFit/>
          </a:bodyPr>
          <a:lstStyle/>
          <a:p>
            <a:r>
              <a:rPr lang="en-US" sz="3200" b="1" dirty="0" smtClean="0"/>
              <a:t>I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</a:rPr>
              <a:t>drew </a:t>
            </a:r>
            <a:r>
              <a:rPr lang="en-US" sz="3200" b="1" dirty="0" smtClean="0"/>
              <a:t>a picture yesterday.</a:t>
            </a:r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5" y="1018938"/>
            <a:ext cx="3707160" cy="58477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dirty="0" smtClean="0">
                <a:ln w="3175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Present Perfect</a:t>
            </a:r>
            <a:endParaRPr lang="ru-RU" sz="3200" b="1" dirty="0" smtClean="0">
              <a:ln w="3175" cmpd="sng">
                <a:solidFill>
                  <a:srgbClr val="BBE0E3"/>
                </a:solidFill>
                <a:prstDash val="solid"/>
                <a:miter lim="800000"/>
              </a:ln>
              <a:solidFill>
                <a:srgbClr val="BBE0E3">
                  <a:lumMod val="2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88023" y="3611350"/>
            <a:ext cx="3707160" cy="58477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dirty="0" smtClean="0">
                <a:ln w="3175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Past Simple</a:t>
            </a:r>
            <a:endParaRPr lang="ru-RU" sz="3200" b="1" dirty="0" smtClean="0">
              <a:ln w="3175" cmpd="sng">
                <a:solidFill>
                  <a:srgbClr val="BBE0E3"/>
                </a:solidFill>
                <a:prstDash val="solid"/>
                <a:miter lim="800000"/>
              </a:ln>
              <a:solidFill>
                <a:srgbClr val="BBE0E3">
                  <a:lumMod val="2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80000"/>
            <a:ext cx="9144000" cy="677108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3800" b="1" dirty="0" smtClean="0">
                <a:ln w="9525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Present Perfect vs. Past Simple</a:t>
            </a:r>
            <a:endParaRPr lang="ru-RU" sz="3800" b="1" dirty="0" smtClean="0">
              <a:ln w="9525" cmpd="sng">
                <a:solidFill>
                  <a:srgbClr val="BBE0E3"/>
                </a:solidFill>
                <a:prstDash val="solid"/>
                <a:miter lim="800000"/>
              </a:ln>
              <a:solidFill>
                <a:srgbClr val="BBE0E3">
                  <a:lumMod val="2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Управляющая кнопка: домой 26">
            <a:hlinkClick r:id="rId5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932040" y="6309320"/>
            <a:ext cx="34563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Exercise “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Present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Perfect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vs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Past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Simple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ppt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83568" y="180000"/>
            <a:ext cx="7776864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Present Perfect (for, since)</a:t>
            </a:r>
            <a:endParaRPr lang="ru-RU" sz="4000" b="1" dirty="0" smtClean="0">
              <a:ln w="17780" cmpd="sng">
                <a:solidFill>
                  <a:srgbClr val="BBE0E3"/>
                </a:solidFill>
                <a:prstDash val="solid"/>
                <a:miter lim="800000"/>
              </a:ln>
              <a:solidFill>
                <a:srgbClr val="BBE0E3">
                  <a:lumMod val="2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3080" y="908720"/>
            <a:ext cx="8297839" cy="3397735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06974" y="1145762"/>
            <a:ext cx="5636526" cy="290395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100" name="Picture 4" descr="http://www.wpclipart.com/education/kids/kids_2/girl_boy_students_walking_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000" y="2816720"/>
            <a:ext cx="1552121" cy="1189505"/>
          </a:xfrm>
          <a:prstGeom prst="rect">
            <a:avLst/>
          </a:prstGeom>
          <a:noFill/>
        </p:spPr>
      </p:pic>
      <p:pic>
        <p:nvPicPr>
          <p:cNvPr id="4102" name="Picture 6" descr="http://comps.gograph.com/a-boy-riding-on-a-bicycle_gg62854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304741" y="1384995"/>
            <a:ext cx="780654" cy="122829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572000" y="1258913"/>
            <a:ext cx="3925628" cy="2677656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I have a bike. </a:t>
            </a:r>
          </a:p>
          <a:p>
            <a:r>
              <a:rPr lang="en-US" sz="3200" b="1" dirty="0" smtClean="0">
                <a:solidFill>
                  <a:srgbClr val="000000"/>
                </a:solidFill>
              </a:rPr>
              <a:t>I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</a:rPr>
              <a:t>have had </a:t>
            </a:r>
            <a:r>
              <a:rPr lang="en-US" sz="3200" b="1" dirty="0" smtClean="0">
                <a:solidFill>
                  <a:srgbClr val="000000"/>
                </a:solidFill>
              </a:rPr>
              <a:t>this bike  </a:t>
            </a:r>
          </a:p>
          <a:p>
            <a:r>
              <a:rPr lang="en-US" sz="3200" b="1" dirty="0" smtClean="0">
                <a:solidFill>
                  <a:srgbClr val="000000"/>
                </a:solidFill>
              </a:rPr>
              <a:t>for 2 months.</a:t>
            </a: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r>
              <a:rPr lang="en-US" sz="3200" b="1" dirty="0" smtClean="0">
                <a:solidFill>
                  <a:srgbClr val="000000"/>
                </a:solidFill>
              </a:rPr>
              <a:t>I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</a:rPr>
              <a:t>have known </a:t>
            </a:r>
            <a:r>
              <a:rPr lang="en-US" sz="3200" b="1" dirty="0" smtClean="0">
                <a:solidFill>
                  <a:srgbClr val="000000"/>
                </a:solidFill>
              </a:rPr>
              <a:t>Tim</a:t>
            </a:r>
          </a:p>
          <a:p>
            <a:r>
              <a:rPr lang="en-US" sz="3200" b="1" dirty="0" smtClean="0">
                <a:solidFill>
                  <a:srgbClr val="000000"/>
                </a:solidFill>
              </a:rPr>
              <a:t>since 2012.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23080" y="4509120"/>
            <a:ext cx="8297839" cy="18002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725838" y="4849600"/>
            <a:ext cx="4237630" cy="117370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82304" y="1145762"/>
            <a:ext cx="2119953" cy="290395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u="sng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b="1" u="sng" dirty="0" smtClean="0">
                <a:solidFill>
                  <a:srgbClr val="000000"/>
                </a:solidFill>
              </a:rPr>
              <a:t>Verbs to Use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to </a:t>
            </a:r>
            <a:r>
              <a:rPr lang="en-US" sz="2400" b="1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</a:rPr>
              <a:t>be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to </a:t>
            </a:r>
            <a:r>
              <a:rPr lang="en-US" sz="2400" b="1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</a:rPr>
              <a:t>have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to </a:t>
            </a:r>
            <a:r>
              <a:rPr lang="en-US" sz="2400" b="1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</a:rPr>
              <a:t>know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to </a:t>
            </a:r>
            <a:r>
              <a:rPr lang="en-US" sz="2400" b="1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</a:rPr>
              <a:t>live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to </a:t>
            </a:r>
            <a:r>
              <a:rPr lang="en-US" sz="2400" b="1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</a:rPr>
              <a:t>work</a:t>
            </a:r>
          </a:p>
        </p:txBody>
      </p:sp>
      <p:grpSp>
        <p:nvGrpSpPr>
          <p:cNvPr id="2" name="Группа 35"/>
          <p:cNvGrpSpPr/>
          <p:nvPr/>
        </p:nvGrpSpPr>
        <p:grpSpPr>
          <a:xfrm>
            <a:off x="176212" y="620720"/>
            <a:ext cx="898148" cy="1107996"/>
            <a:chOff x="180027" y="0"/>
            <a:chExt cx="898148" cy="1107996"/>
          </a:xfrm>
        </p:grpSpPr>
        <p:sp>
          <p:nvSpPr>
            <p:cNvPr id="56" name="Овал 55"/>
            <p:cNvSpPr/>
            <p:nvPr/>
          </p:nvSpPr>
          <p:spPr>
            <a:xfrm>
              <a:off x="180027" y="112001"/>
              <a:ext cx="898148" cy="883994"/>
            </a:xfrm>
            <a:prstGeom prst="ellipse">
              <a:avLst/>
            </a:prstGeom>
            <a:ln w="38100"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59797" y="0"/>
              <a:ext cx="538609" cy="110799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7200" b="1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75000"/>
                    </a:schemeClr>
                  </a:solidFill>
                </a:rPr>
                <a:t>+</a:t>
              </a:r>
              <a:endParaRPr lang="en-US" sz="7200" dirty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3960840" y="4923542"/>
            <a:ext cx="4193698" cy="984885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I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</a:rPr>
              <a:t>haven’t seen </a:t>
            </a:r>
            <a:r>
              <a:rPr lang="en-US" sz="3200" b="1" dirty="0" smtClean="0">
                <a:solidFill>
                  <a:srgbClr val="000000"/>
                </a:solidFill>
              </a:rPr>
              <a:t>Peter</a:t>
            </a:r>
          </a:p>
          <a:p>
            <a:r>
              <a:rPr lang="en-US" sz="3200" b="1" dirty="0" smtClean="0">
                <a:solidFill>
                  <a:srgbClr val="000000"/>
                </a:solidFill>
              </a:rPr>
              <a:t>for ages.</a:t>
            </a:r>
          </a:p>
        </p:txBody>
      </p:sp>
      <p:grpSp>
        <p:nvGrpSpPr>
          <p:cNvPr id="3" name="Группа 30"/>
          <p:cNvGrpSpPr/>
          <p:nvPr/>
        </p:nvGrpSpPr>
        <p:grpSpPr>
          <a:xfrm>
            <a:off x="179512" y="4221087"/>
            <a:ext cx="898148" cy="883994"/>
            <a:chOff x="176212" y="3823528"/>
            <a:chExt cx="898148" cy="883994"/>
          </a:xfrm>
        </p:grpSpPr>
        <p:sp>
          <p:nvSpPr>
            <p:cNvPr id="78" name="Овал 77"/>
            <p:cNvSpPr/>
            <p:nvPr/>
          </p:nvSpPr>
          <p:spPr>
            <a:xfrm>
              <a:off x="176212" y="3823528"/>
              <a:ext cx="898148" cy="883994"/>
            </a:xfrm>
            <a:prstGeom prst="ellipse">
              <a:avLst/>
            </a:prstGeom>
            <a:ln w="38100"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68490" y="4189862"/>
              <a:ext cx="464024" cy="136478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Группа 28"/>
          <p:cNvGrpSpPr/>
          <p:nvPr/>
        </p:nvGrpSpPr>
        <p:grpSpPr>
          <a:xfrm>
            <a:off x="1684417" y="4673030"/>
            <a:ext cx="1739153" cy="1526846"/>
            <a:chOff x="701777" y="4273453"/>
            <a:chExt cx="2300730" cy="201986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01777" y="4273453"/>
              <a:ext cx="2300730" cy="2019869"/>
            </a:xfrm>
            <a:prstGeom prst="rect">
              <a:avLst/>
            </a:prstGeom>
            <a:solidFill>
              <a:srgbClr val="F9F8CC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000000"/>
                </a:solidFill>
              </a:endParaRPr>
            </a:p>
          </p:txBody>
        </p:sp>
        <p:pic>
          <p:nvPicPr>
            <p:cNvPr id="32" name="Picture 14" descr="https://happiness-is-learning-success.com/wp-content/uploads/2014/11/clipart-girl-y9Tzq6ei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7791" y="4395766"/>
              <a:ext cx="974942" cy="1753257"/>
            </a:xfrm>
            <a:prstGeom prst="rect">
              <a:avLst/>
            </a:prstGeom>
            <a:noFill/>
          </p:spPr>
        </p:pic>
        <p:sp>
          <p:nvSpPr>
            <p:cNvPr id="33" name="Выноска-облако 32"/>
            <p:cNvSpPr/>
            <p:nvPr/>
          </p:nvSpPr>
          <p:spPr>
            <a:xfrm>
              <a:off x="1786597" y="4320000"/>
              <a:ext cx="1041009" cy="780369"/>
            </a:xfrm>
            <a:prstGeom prst="cloudCallout">
              <a:avLst>
                <a:gd name="adj1" fmla="val -73049"/>
                <a:gd name="adj2" fmla="val -242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10" descr="http://images.clipartof.com/thumbnails/63937-Royalty-Free-RF-Clipart-Illustration-Of-Two-Happy-Boys-Walking-Toward-Each-Other-With-Their-Arms-Open.jpg"/>
            <p:cNvPicPr>
              <a:picLocks noChangeAspect="1" noChangeArrowheads="1"/>
            </p:cNvPicPr>
            <p:nvPr/>
          </p:nvPicPr>
          <p:blipFill>
            <a:blip r:embed="rId5" cstate="print"/>
            <a:srcRect l="-8840"/>
            <a:stretch>
              <a:fillRect/>
            </a:stretch>
          </p:blipFill>
          <p:spPr bwMode="auto">
            <a:xfrm flipH="1">
              <a:off x="1893805" y="4392000"/>
              <a:ext cx="737074" cy="631778"/>
            </a:xfrm>
            <a:prstGeom prst="roundRect">
              <a:avLst>
                <a:gd name="adj" fmla="val 28616"/>
              </a:avLst>
            </a:prstGeom>
            <a:noFill/>
            <a:effectLst>
              <a:softEdge rad="63500"/>
            </a:effectLst>
          </p:spPr>
        </p:pic>
      </p:grpSp>
      <p:sp>
        <p:nvSpPr>
          <p:cNvPr id="24" name="Управляющая кнопка: домой 23">
            <a:hlinkClick r:id="rId6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292080" y="6309320"/>
            <a:ext cx="3059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Exercise “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Present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Perfect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for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since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)”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ppt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57200" y="838200"/>
            <a:ext cx="2209800" cy="51816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19400" y="1143000"/>
            <a:ext cx="5867400" cy="46482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296165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20000" tIns="180000" rIns="360000" bIns="180000" rtlCol="0">
            <a:noAutofit/>
          </a:bodyPr>
          <a:lstStyle/>
          <a:p>
            <a:endParaRPr 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3900" y="3816000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rgbClr val="FF0000"/>
                  </a:solidFill>
                </a:ln>
                <a:solidFill>
                  <a:srgbClr val="FF6D6D"/>
                </a:solidFill>
              </a:rPr>
              <a:t>At 8 o’clock yesterday</a:t>
            </a:r>
            <a:endParaRPr lang="en-US" sz="2000" dirty="0">
              <a:ln w="3175">
                <a:solidFill>
                  <a:srgbClr val="FF0000"/>
                </a:solidFill>
              </a:ln>
              <a:solidFill>
                <a:srgbClr val="FF6D6D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48000" y="2743200"/>
            <a:ext cx="5410200" cy="9144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048000" y="4038600"/>
            <a:ext cx="5410200" cy="1447800"/>
          </a:xfrm>
          <a:prstGeom prst="roundRect">
            <a:avLst>
              <a:gd name="adj" fmla="val 10965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200400" y="4572000"/>
            <a:ext cx="381000" cy="381000"/>
          </a:xfrm>
          <a:prstGeom prst="ellipse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3200400" y="3009900"/>
            <a:ext cx="381000" cy="381000"/>
            <a:chOff x="3048000" y="3962400"/>
            <a:chExt cx="533400" cy="533400"/>
          </a:xfrm>
        </p:grpSpPr>
        <p:sp>
          <p:nvSpPr>
            <p:cNvPr id="19" name="Овал 18"/>
            <p:cNvSpPr/>
            <p:nvPr/>
          </p:nvSpPr>
          <p:spPr>
            <a:xfrm>
              <a:off x="3048000" y="3962400"/>
              <a:ext cx="533400" cy="533400"/>
            </a:xfrm>
            <a:prstGeom prst="ellipse">
              <a:avLst/>
            </a:prstGeom>
            <a:solidFill>
              <a:schemeClr val="accent5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200400" y="4229100"/>
              <a:ext cx="2286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/>
          <p:cNvSpPr/>
          <p:nvPr/>
        </p:nvSpPr>
        <p:spPr>
          <a:xfrm>
            <a:off x="2819400" y="228600"/>
            <a:ext cx="586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Past Continuous</a:t>
            </a:r>
            <a:endParaRPr lang="en-US" sz="4800" b="1" dirty="0">
              <a:ln w="17780" cmpd="sng">
                <a:solidFill>
                  <a:srgbClr val="BBE0E3"/>
                </a:solidFill>
                <a:prstDash val="solid"/>
                <a:miter lim="800000"/>
              </a:ln>
              <a:solidFill>
                <a:srgbClr val="BBE0E3">
                  <a:lumMod val="2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30" name="Picture 2" descr="http://0.s3.envato.com/files/23319574/reading_girl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1926143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3048000" y="1447800"/>
            <a:ext cx="5410200" cy="9144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200400" y="1714500"/>
            <a:ext cx="381000" cy="381000"/>
          </a:xfrm>
          <a:prstGeom prst="ellipse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+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10000" y="1643390"/>
            <a:ext cx="3818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00"/>
                </a:solidFill>
              </a:rPr>
              <a:t>I </a:t>
            </a:r>
            <a:r>
              <a:rPr lang="en-US" sz="2800" b="1" dirty="0" smtClean="0">
                <a:solidFill>
                  <a:srgbClr val="0000FF"/>
                </a:solidFill>
              </a:rPr>
              <a:t>was reading </a:t>
            </a:r>
            <a:r>
              <a:rPr lang="en-US" sz="2800" b="1" dirty="0" smtClean="0"/>
              <a:t>a book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33800" y="2938790"/>
            <a:ext cx="4257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00"/>
                </a:solidFill>
              </a:rPr>
              <a:t>I </a:t>
            </a:r>
            <a:r>
              <a:rPr lang="en-US" sz="2800" b="1" dirty="0" smtClean="0">
                <a:solidFill>
                  <a:srgbClr val="0000FF"/>
                </a:solidFill>
              </a:rPr>
              <a:t>wasn’t reading </a:t>
            </a:r>
            <a:r>
              <a:rPr lang="en-US" sz="2800" b="1" dirty="0" smtClean="0"/>
              <a:t>a book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657600" y="4038600"/>
            <a:ext cx="487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FF"/>
                </a:solidFill>
              </a:rPr>
              <a:t>Were </a:t>
            </a:r>
            <a:r>
              <a:rPr lang="en-US" sz="2800" b="1" dirty="0" smtClean="0">
                <a:solidFill>
                  <a:srgbClr val="000000"/>
                </a:solidFill>
              </a:rPr>
              <a:t>you</a:t>
            </a:r>
            <a:r>
              <a:rPr lang="en-US" sz="2800" b="1" dirty="0" smtClean="0">
                <a:solidFill>
                  <a:srgbClr val="0000FF"/>
                </a:solidFill>
              </a:rPr>
              <a:t> reading </a:t>
            </a:r>
            <a:r>
              <a:rPr lang="en-US" sz="2800" b="1" dirty="0" smtClean="0"/>
              <a:t>a book</a:t>
            </a:r>
            <a:r>
              <a:rPr lang="en-US" sz="2800" b="1" dirty="0" smtClean="0">
                <a:solidFill>
                  <a:srgbClr val="000000"/>
                </a:solidFill>
              </a:rPr>
              <a:t>? </a:t>
            </a:r>
          </a:p>
          <a:p>
            <a:pPr lvl="0"/>
            <a:r>
              <a:rPr lang="en-US" sz="2800" b="1" dirty="0" smtClean="0">
                <a:solidFill>
                  <a:srgbClr val="000000"/>
                </a:solidFill>
              </a:rPr>
              <a:t> Yes, I </a:t>
            </a:r>
            <a:r>
              <a:rPr lang="en-US" sz="2800" b="1" dirty="0" smtClean="0">
                <a:solidFill>
                  <a:srgbClr val="0000FF"/>
                </a:solidFill>
              </a:rPr>
              <a:t>was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  <a:p>
            <a:pPr lvl="0"/>
            <a:r>
              <a:rPr lang="en-US" sz="2800" b="1" dirty="0" smtClean="0">
                <a:solidFill>
                  <a:srgbClr val="000000"/>
                </a:solidFill>
              </a:rPr>
              <a:t> No, I </a:t>
            </a:r>
            <a:r>
              <a:rPr lang="en-US" sz="2800" b="1" dirty="0" smtClean="0">
                <a:solidFill>
                  <a:srgbClr val="0000FF"/>
                </a:solidFill>
              </a:rPr>
              <a:t>wasn’t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9938" name="Picture 2" descr="http://www.edupic.net/Images/Math/Clocks/Thumbs/clevon_800_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867" y="4653000"/>
            <a:ext cx="1024467" cy="1152525"/>
          </a:xfrm>
          <a:prstGeom prst="rect">
            <a:avLst/>
          </a:prstGeom>
          <a:noFill/>
        </p:spPr>
      </p:pic>
      <p:sp>
        <p:nvSpPr>
          <p:cNvPr id="21" name="Управляющая кнопка: домой 20">
            <a:hlinkClick r:id="rId4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716016" y="6093296"/>
            <a:ext cx="3635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Exercise “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Past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Continuous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vs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Past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Simpl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e 1”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ppt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Exercise “Past </a:t>
            </a: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Contimuous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</a:t>
            </a: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vs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Past Simple 2” </a:t>
            </a: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ppt</a:t>
            </a: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03547" y="1268760"/>
            <a:ext cx="7516191" cy="2088232"/>
          </a:xfrm>
          <a:prstGeom prst="roundRect">
            <a:avLst/>
          </a:prstGeom>
          <a:solidFill>
            <a:schemeClr val="accent3">
              <a:lumMod val="6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836712"/>
            <a:ext cx="5292588" cy="144016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      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9097" y="1141294"/>
            <a:ext cx="2395207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 Black" pitchFamily="34" charset="0"/>
              </a:rPr>
              <a:t>Past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 Black" pitchFamily="34" charset="0"/>
              </a:rPr>
              <a:t>Continuous</a:t>
            </a:r>
            <a:endParaRPr lang="en-US" sz="28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92180" y="1024044"/>
            <a:ext cx="2160240" cy="10206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1272740"/>
            <a:ext cx="1083886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  <a:latin typeface="+mj-lt"/>
              </a:rPr>
              <a:t>+ </a:t>
            </a:r>
            <a:r>
              <a:rPr lang="en-US" sz="2800" b="1" dirty="0" err="1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  <a:latin typeface="+mj-lt"/>
              </a:rPr>
              <a:t>V</a:t>
            </a:r>
            <a:r>
              <a:rPr lang="en-US" sz="2800" b="1" baseline="-25000" dirty="0" err="1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  <a:latin typeface="+mj-lt"/>
              </a:rPr>
              <a:t>ing</a:t>
            </a:r>
            <a:endParaRPr lang="en-US" sz="2800" b="1" baseline="-25000" dirty="0">
              <a:ln w="19050">
                <a:solidFill>
                  <a:srgbClr val="C00000"/>
                </a:solidFill>
              </a:ln>
              <a:solidFill>
                <a:srgbClr val="FF0066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0840" y="1057297"/>
            <a:ext cx="1184221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  <a:latin typeface="+mj-lt"/>
              </a:rPr>
              <a:t>was</a:t>
            </a:r>
          </a:p>
          <a:p>
            <a:r>
              <a:rPr lang="en-US" sz="28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  <a:latin typeface="+mj-lt"/>
              </a:rPr>
              <a:t>were</a:t>
            </a:r>
            <a:endParaRPr lang="en-US" sz="2800" b="1" dirty="0">
              <a:ln w="19050">
                <a:solidFill>
                  <a:srgbClr val="C00000"/>
                </a:solidFill>
              </a:ln>
              <a:solidFill>
                <a:srgbClr val="FF0066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1642" y="2387965"/>
            <a:ext cx="4558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When father came home, </a:t>
            </a:r>
            <a:r>
              <a:rPr lang="en-US" sz="2400" b="1" dirty="0" smtClean="0">
                <a:latin typeface="+mj-lt"/>
              </a:rPr>
              <a:t>Tim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was doing </a:t>
            </a:r>
            <a:r>
              <a:rPr lang="en-US" sz="2400" b="1" dirty="0" smtClean="0">
                <a:latin typeface="+mj-lt"/>
              </a:rPr>
              <a:t>his homework.</a:t>
            </a:r>
            <a:endParaRPr lang="en-US" sz="2400" b="1" dirty="0"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3547" y="4005064"/>
            <a:ext cx="7516191" cy="2088232"/>
          </a:xfrm>
          <a:prstGeom prst="roundRect">
            <a:avLst/>
          </a:prstGeom>
          <a:solidFill>
            <a:schemeClr val="accent3">
              <a:lumMod val="6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19872" y="3573016"/>
            <a:ext cx="5292588" cy="144016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0" tIns="180000" rIns="360000" bIns="18000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      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5486" y="3877598"/>
            <a:ext cx="1602298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 Black" pitchFamily="34" charset="0"/>
              </a:rPr>
              <a:t>Past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 Black" pitchFamily="34" charset="0"/>
              </a:rPr>
              <a:t>Perfect</a:t>
            </a:r>
            <a:endParaRPr lang="en-US" sz="28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92180" y="3782790"/>
            <a:ext cx="2160240" cy="10206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4000" y="4031486"/>
            <a:ext cx="865943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  <a:latin typeface="+mj-lt"/>
              </a:rPr>
              <a:t>+ V</a:t>
            </a:r>
            <a:r>
              <a:rPr lang="en-US" sz="2800" b="1" baseline="-25000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  <a:latin typeface="+mj-lt"/>
              </a:rPr>
              <a:t>3</a:t>
            </a:r>
            <a:endParaRPr lang="en-US" sz="2800" b="1" baseline="-25000" dirty="0">
              <a:ln w="19050">
                <a:solidFill>
                  <a:srgbClr val="C00000"/>
                </a:solidFill>
              </a:ln>
              <a:solidFill>
                <a:srgbClr val="FF0066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11642" y="511544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When father came home, Tim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had done </a:t>
            </a:r>
            <a:r>
              <a:rPr lang="en-US" sz="2400" b="1" dirty="0" smtClean="0">
                <a:latin typeface="+mj-lt"/>
              </a:rPr>
              <a:t>his homework.</a:t>
            </a:r>
            <a:endParaRPr lang="en-US" sz="2400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11285" y="4031486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9050">
                  <a:solidFill>
                    <a:srgbClr val="C00000"/>
                  </a:solidFill>
                </a:ln>
                <a:solidFill>
                  <a:srgbClr val="FF0066"/>
                </a:solidFill>
                <a:latin typeface="+mj-lt"/>
              </a:rPr>
              <a:t>had</a:t>
            </a:r>
          </a:p>
        </p:txBody>
      </p:sp>
      <p:grpSp>
        <p:nvGrpSpPr>
          <p:cNvPr id="2" name="Группа 19"/>
          <p:cNvGrpSpPr/>
          <p:nvPr/>
        </p:nvGrpSpPr>
        <p:grpSpPr>
          <a:xfrm>
            <a:off x="1380040" y="1500834"/>
            <a:ext cx="864575" cy="768511"/>
            <a:chOff x="539552" y="404664"/>
            <a:chExt cx="1296144" cy="115212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39552" y="404664"/>
              <a:ext cx="1296144" cy="11521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4" descr="do homework clipart 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0008" y="459135"/>
              <a:ext cx="1135232" cy="1043187"/>
            </a:xfrm>
            <a:prstGeom prst="rect">
              <a:avLst/>
            </a:prstGeom>
            <a:noFill/>
          </p:spPr>
        </p:pic>
      </p:grpSp>
      <p:grpSp>
        <p:nvGrpSpPr>
          <p:cNvPr id="3" name="Группа 22"/>
          <p:cNvGrpSpPr/>
          <p:nvPr/>
        </p:nvGrpSpPr>
        <p:grpSpPr>
          <a:xfrm>
            <a:off x="1380040" y="2364834"/>
            <a:ext cx="864575" cy="768511"/>
            <a:chOff x="2078758" y="382436"/>
            <a:chExt cx="1296144" cy="115212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078758" y="382436"/>
              <a:ext cx="1296144" cy="11521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6" descr="http://www.happierabroad.com/Images/angrywife.jpg"/>
            <p:cNvPicPr>
              <a:picLocks noChangeAspect="1" noChangeArrowheads="1"/>
            </p:cNvPicPr>
            <p:nvPr/>
          </p:nvPicPr>
          <p:blipFill>
            <a:blip r:embed="rId3" cstate="print">
              <a:lum bright="11000" contrast="-7000"/>
            </a:blip>
            <a:srcRect r="52481"/>
            <a:stretch>
              <a:fillRect/>
            </a:stretch>
          </p:blipFill>
          <p:spPr bwMode="auto">
            <a:xfrm>
              <a:off x="2366790" y="405661"/>
              <a:ext cx="720080" cy="1110579"/>
            </a:xfrm>
            <a:prstGeom prst="rect">
              <a:avLst/>
            </a:prstGeom>
            <a:noFill/>
          </p:spPr>
        </p:pic>
      </p:grpSp>
      <p:sp>
        <p:nvSpPr>
          <p:cNvPr id="36" name="Круговая стрелка 35"/>
          <p:cNvSpPr/>
          <p:nvPr/>
        </p:nvSpPr>
        <p:spPr>
          <a:xfrm>
            <a:off x="396000" y="4317167"/>
            <a:ext cx="1522741" cy="29380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01774"/>
              <a:gd name="adj5" fmla="val 12500"/>
            </a:avLst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Группа 39"/>
          <p:cNvGrpSpPr/>
          <p:nvPr/>
        </p:nvGrpSpPr>
        <p:grpSpPr>
          <a:xfrm>
            <a:off x="648020" y="4168363"/>
            <a:ext cx="864575" cy="768511"/>
            <a:chOff x="539552" y="404664"/>
            <a:chExt cx="1296144" cy="1152128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539552" y="404664"/>
              <a:ext cx="1296144" cy="11521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" descr="do homework clipart 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0008" y="459135"/>
              <a:ext cx="1135232" cy="1043187"/>
            </a:xfrm>
            <a:prstGeom prst="rect">
              <a:avLst/>
            </a:prstGeom>
            <a:noFill/>
          </p:spPr>
        </p:pic>
      </p:grpSp>
      <p:grpSp>
        <p:nvGrpSpPr>
          <p:cNvPr id="5" name="Группа 42"/>
          <p:cNvGrpSpPr/>
          <p:nvPr/>
        </p:nvGrpSpPr>
        <p:grpSpPr>
          <a:xfrm>
            <a:off x="1922184" y="5167275"/>
            <a:ext cx="864575" cy="768511"/>
            <a:chOff x="2078758" y="382436"/>
            <a:chExt cx="1296144" cy="1152128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078758" y="382436"/>
              <a:ext cx="1296144" cy="11521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6" descr="http://www.happierabroad.com/Images/angrywife.jpg"/>
            <p:cNvPicPr>
              <a:picLocks noChangeAspect="1" noChangeArrowheads="1"/>
            </p:cNvPicPr>
            <p:nvPr/>
          </p:nvPicPr>
          <p:blipFill>
            <a:blip r:embed="rId3" cstate="print">
              <a:lum bright="11000" contrast="-7000"/>
            </a:blip>
            <a:srcRect r="52481"/>
            <a:stretch>
              <a:fillRect/>
            </a:stretch>
          </p:blipFill>
          <p:spPr bwMode="auto">
            <a:xfrm>
              <a:off x="2366790" y="405661"/>
              <a:ext cx="720080" cy="1110579"/>
            </a:xfrm>
            <a:prstGeom prst="rect">
              <a:avLst/>
            </a:prstGeom>
            <a:noFill/>
          </p:spPr>
        </p:pic>
      </p:grpSp>
      <p:sp>
        <p:nvSpPr>
          <p:cNvPr id="30" name="Управляющая кнопка: домой 29">
            <a:hlinkClick r:id="rId4" action="ppaction://hlinksldjump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95936" y="6309320"/>
            <a:ext cx="4248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Exercise “Past Perfect, Past Continuous, Past Simple”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ppt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180000"/>
            <a:ext cx="9144000" cy="677108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3800" b="1" dirty="0" smtClean="0">
                <a:ln w="9525" cmpd="sng">
                  <a:solidFill>
                    <a:srgbClr val="BBE0E3"/>
                  </a:solidFill>
                  <a:prstDash val="solid"/>
                  <a:miter lim="800000"/>
                </a:ln>
                <a:solidFill>
                  <a:srgbClr val="BBE0E3">
                    <a:lumMod val="2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Past Perfect vs. Past Continuous</a:t>
            </a:r>
            <a:endParaRPr lang="ru-RU" sz="3800" b="1" dirty="0" smtClean="0">
              <a:ln w="9525" cmpd="sng">
                <a:solidFill>
                  <a:srgbClr val="BBE0E3"/>
                </a:solidFill>
                <a:prstDash val="solid"/>
                <a:miter lim="800000"/>
              </a:ln>
              <a:solidFill>
                <a:srgbClr val="BBE0E3">
                  <a:lumMod val="2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Оформление по умолчанию">
  <a:themeElements>
    <a:clrScheme name="Другая 2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0099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1491</Words>
  <Application>Microsoft Office PowerPoint</Application>
  <PresentationFormat>Экран (4:3)</PresentationFormat>
  <Paragraphs>333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4_Оформление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ааа</dc:creator>
  <cp:lastModifiedBy>ааа</cp:lastModifiedBy>
  <cp:revision>60</cp:revision>
  <dcterms:created xsi:type="dcterms:W3CDTF">2015-02-24T15:22:25Z</dcterms:created>
  <dcterms:modified xsi:type="dcterms:W3CDTF">2015-02-26T15:07:06Z</dcterms:modified>
</cp:coreProperties>
</file>