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12"/>
  </p:notesMasterIdLst>
  <p:handoutMasterIdLst>
    <p:handoutMasterId r:id="rId13"/>
  </p:handoutMasterIdLst>
  <p:sldIdLst>
    <p:sldId id="256" r:id="rId2"/>
    <p:sldId id="269" r:id="rId3"/>
    <p:sldId id="270" r:id="rId4"/>
    <p:sldId id="271" r:id="rId5"/>
    <p:sldId id="272" r:id="rId6"/>
    <p:sldId id="273" r:id="rId7"/>
    <p:sldId id="274" r:id="rId8"/>
    <p:sldId id="275" r:id="rId9"/>
    <p:sldId id="276" r:id="rId10"/>
    <p:sldId id="277"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2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9B2B42-F613-492C-A8EF-C77333BBD2C9}" type="datetimeFigureOut">
              <a:rPr lang="ru-RU" smtClean="0"/>
              <a:t>23.12.2014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DD99D0-B408-4038-9BCE-6DA45350E245}" type="slidenum">
              <a:rPr lang="ru-RU" smtClean="0"/>
              <a:t>‹#›</a:t>
            </a:fld>
            <a:endParaRPr lang="ru-RU"/>
          </a:p>
        </p:txBody>
      </p:sp>
    </p:spTree>
    <p:extLst>
      <p:ext uri="{BB962C8B-B14F-4D97-AF65-F5344CB8AC3E}">
        <p14:creationId xmlns:p14="http://schemas.microsoft.com/office/powerpoint/2010/main" val="1970675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6A579-80FC-47A3-9DB7-CD919BE66233}" type="datetimeFigureOut">
              <a:rPr lang="ru-RU" smtClean="0"/>
              <a:t>23.12.2014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FF569-FF4F-42CF-8B2D-ECD63C267181}" type="slidenum">
              <a:rPr lang="ru-RU" smtClean="0"/>
              <a:t>‹#›</a:t>
            </a:fld>
            <a:endParaRPr lang="ru-RU"/>
          </a:p>
        </p:txBody>
      </p:sp>
    </p:spTree>
    <p:extLst>
      <p:ext uri="{BB962C8B-B14F-4D97-AF65-F5344CB8AC3E}">
        <p14:creationId xmlns:p14="http://schemas.microsoft.com/office/powerpoint/2010/main" val="21989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B4FF569-FF4F-42CF-8B2D-ECD63C267181}" type="slidenum">
              <a:rPr lang="ru-RU" smtClean="0"/>
              <a:t>2</a:t>
            </a:fld>
            <a:endParaRPr lang="ru-RU"/>
          </a:p>
        </p:txBody>
      </p:sp>
    </p:spTree>
    <p:extLst>
      <p:ext uri="{BB962C8B-B14F-4D97-AF65-F5344CB8AC3E}">
        <p14:creationId xmlns:p14="http://schemas.microsoft.com/office/powerpoint/2010/main" val="28832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423617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41820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928C0F-0756-45EC-BA5F-CF2DED9FB19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098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57EF885-31D8-41B7-A49F-A6DB60BAA6C8}" type="datetimeFigureOut">
              <a:rPr lang="ru-RU" smtClean="0"/>
              <a:t>23.12.2014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404052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57EF885-31D8-41B7-A49F-A6DB60BAA6C8}" type="datetimeFigureOut">
              <a:rPr lang="ru-RU" smtClean="0"/>
              <a:t>23.12.2014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928C0F-0756-45EC-BA5F-CF2DED9FB19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0032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57EF885-31D8-41B7-A49F-A6DB60BAA6C8}" type="datetimeFigureOut">
              <a:rPr lang="ru-RU" smtClean="0"/>
              <a:t>23.12.2014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168921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206236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145857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154084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7EF885-31D8-41B7-A49F-A6DB60BAA6C8}" type="datetimeFigureOut">
              <a:rPr lang="ru-RU" smtClean="0"/>
              <a:t>23.12.2014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308751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7EF885-31D8-41B7-A49F-A6DB60BAA6C8}" type="datetimeFigureOut">
              <a:rPr lang="ru-RU" smtClean="0"/>
              <a:t>23.12.2014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44479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57EF885-31D8-41B7-A49F-A6DB60BAA6C8}" type="datetimeFigureOut">
              <a:rPr lang="ru-RU" smtClean="0"/>
              <a:t>23.12.2014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362006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57EF885-31D8-41B7-A49F-A6DB60BAA6C8}" type="datetimeFigureOut">
              <a:rPr lang="ru-RU" smtClean="0"/>
              <a:t>23.12.2014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124200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EF885-31D8-41B7-A49F-A6DB60BAA6C8}" type="datetimeFigureOut">
              <a:rPr lang="ru-RU" smtClean="0"/>
              <a:t>23.12.2014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16222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7EF885-31D8-41B7-A49F-A6DB60BAA6C8}" type="datetimeFigureOut">
              <a:rPr lang="ru-RU" smtClean="0"/>
              <a:t>23.12.2014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47432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7EF885-31D8-41B7-A49F-A6DB60BAA6C8}" type="datetimeFigureOut">
              <a:rPr lang="ru-RU" smtClean="0"/>
              <a:t>23.12.2014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928C0F-0756-45EC-BA5F-CF2DED9FB190}" type="slidenum">
              <a:rPr lang="ru-RU" smtClean="0"/>
              <a:t>‹#›</a:t>
            </a:fld>
            <a:endParaRPr lang="ru-RU"/>
          </a:p>
        </p:txBody>
      </p:sp>
    </p:spTree>
    <p:extLst>
      <p:ext uri="{BB962C8B-B14F-4D97-AF65-F5344CB8AC3E}">
        <p14:creationId xmlns:p14="http://schemas.microsoft.com/office/powerpoint/2010/main" val="8061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7EF885-31D8-41B7-A49F-A6DB60BAA6C8}" type="datetimeFigureOut">
              <a:rPr lang="ru-RU" smtClean="0"/>
              <a:t>23.12.2014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6928C0F-0756-45EC-BA5F-CF2DED9FB190}" type="slidenum">
              <a:rPr lang="ru-RU" smtClean="0"/>
              <a:t>‹#›</a:t>
            </a:fld>
            <a:endParaRPr lang="ru-RU"/>
          </a:p>
        </p:txBody>
      </p:sp>
    </p:spTree>
    <p:extLst>
      <p:ext uri="{BB962C8B-B14F-4D97-AF65-F5344CB8AC3E}">
        <p14:creationId xmlns:p14="http://schemas.microsoft.com/office/powerpoint/2010/main" val="40774741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93230" y="1986664"/>
            <a:ext cx="8915399" cy="2262781"/>
          </a:xfrm>
        </p:spPr>
        <p:txBody>
          <a:bodyPr>
            <a:noAutofit/>
          </a:bodyPr>
          <a:lstStyle/>
          <a:p>
            <a:pPr algn="ctr"/>
            <a:r>
              <a:rPr lang="ru-RU" sz="4400" u="sng" dirty="0" smtClean="0">
                <a:latin typeface="Times New Roman" pitchFamily="18" charset="0"/>
                <a:cs typeface="Times New Roman" pitchFamily="18" charset="0"/>
              </a:rPr>
              <a:t>Методика подготовки обучающихся к выполнению заданий устной части ЕГЭ. Критерии оценивания заданий части С устной части ЕГЭ</a:t>
            </a:r>
            <a:endParaRPr lang="ru-RU" sz="4400" u="sng" dirty="0">
              <a:latin typeface="Times New Roman" pitchFamily="18" charset="0"/>
              <a:cs typeface="Times New Roman" pitchFamily="18" charset="0"/>
            </a:endParaRPr>
          </a:p>
        </p:txBody>
      </p:sp>
    </p:spTree>
    <p:extLst>
      <p:ext uri="{BB962C8B-B14F-4D97-AF65-F5344CB8AC3E}">
        <p14:creationId xmlns:p14="http://schemas.microsoft.com/office/powerpoint/2010/main" val="158649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Thanks for </a:t>
            </a:r>
            <a:r>
              <a:rPr lang="en-US" smtClean="0"/>
              <a:t>your attention!</a:t>
            </a:r>
            <a:endParaRPr lang="ru-RU"/>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135116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850572" y="801062"/>
            <a:ext cx="9775371" cy="5294938"/>
          </a:xfrm>
        </p:spPr>
        <p:txBody>
          <a:bodyPr>
            <a:normAutofit fontScale="90000"/>
          </a:bodyPr>
          <a:lstStyle/>
          <a:p>
            <a:pPr indent="544513" algn="just"/>
            <a:r>
              <a:rPr lang="en-US" sz="4000" b="1" u="sng" dirty="0" smtClean="0">
                <a:latin typeface="Times New Roman" panose="02020603050405020304" pitchFamily="18" charset="0"/>
                <a:cs typeface="Times New Roman" panose="02020603050405020304" pitchFamily="18" charset="0"/>
              </a:rPr>
              <a:t>Task 1. </a:t>
            </a:r>
            <a:r>
              <a:rPr lang="en-US" sz="4000" dirty="0" smtClean="0">
                <a:latin typeface="Times New Roman" panose="02020603050405020304" pitchFamily="18" charset="0"/>
                <a:cs typeface="Times New Roman" panose="02020603050405020304" pitchFamily="18" charset="0"/>
              </a:rPr>
              <a:t>Imagine that you are preparing a </a:t>
            </a:r>
            <a:r>
              <a:rPr lang="en-US" sz="4000" dirty="0" smtClean="0">
                <a:latin typeface="Times New Roman" panose="02020603050405020304" pitchFamily="18" charset="0"/>
                <a:cs typeface="Times New Roman" panose="02020603050405020304" pitchFamily="18" charset="0"/>
              </a:rPr>
              <a:t>project with </a:t>
            </a:r>
            <a:r>
              <a:rPr lang="en-US" sz="4000" dirty="0">
                <a:latin typeface="Times New Roman" panose="02020603050405020304" pitchFamily="18" charset="0"/>
                <a:cs typeface="Times New Roman" panose="02020603050405020304" pitchFamily="18" charset="0"/>
              </a:rPr>
              <a:t>your friend</a:t>
            </a:r>
            <a:r>
              <a:rPr lang="ru-RU"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about celebrating Christmas in different parts of the world. </a:t>
            </a:r>
            <a:r>
              <a:rPr lang="en-US" sz="4000" dirty="0" smtClean="0">
                <a:latin typeface="Times New Roman" panose="02020603050405020304" pitchFamily="18" charset="0"/>
                <a:cs typeface="Times New Roman" panose="02020603050405020304" pitchFamily="18" charset="0"/>
              </a:rPr>
              <a:t>You have found some interesting material for the presentation and you want to read this text to your friend.</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You have 1,5 minutes to read this text silently, then be ready to read it aloud. You will not have more than 1,5 minutes to read it.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75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6057" y="363915"/>
            <a:ext cx="11364686" cy="6494085"/>
          </a:xfrm>
          <a:prstGeom prst="rect">
            <a:avLst/>
          </a:prstGeom>
          <a:solidFill>
            <a:schemeClr val="bg1"/>
          </a:solidFill>
        </p:spPr>
        <p:txBody>
          <a:bodyPr wrap="square" rtlCol="0">
            <a:spAutoFit/>
          </a:bodyPr>
          <a:lstStyle/>
          <a:p>
            <a:pPr indent="892175" algn="just"/>
            <a:endParaRPr lang="en-US" sz="3200" dirty="0" smtClean="0">
              <a:solidFill>
                <a:sysClr val="windowText" lastClr="000000"/>
              </a:solidFill>
              <a:latin typeface="Times New Roman" panose="02020603050405020304" pitchFamily="18" charset="0"/>
              <a:cs typeface="Times New Roman" panose="02020603050405020304" pitchFamily="18" charset="0"/>
            </a:endParaRPr>
          </a:p>
          <a:p>
            <a:pPr indent="892175" algn="just"/>
            <a:r>
              <a:rPr lang="en-US" sz="3200" dirty="0" smtClean="0">
                <a:solidFill>
                  <a:sysClr val="windowText" lastClr="000000"/>
                </a:solidFill>
                <a:latin typeface="Times New Roman" panose="02020603050405020304" pitchFamily="18" charset="0"/>
                <a:cs typeface="Times New Roman" panose="02020603050405020304" pitchFamily="18" charset="0"/>
              </a:rPr>
              <a:t>Christmas </a:t>
            </a:r>
            <a:r>
              <a:rPr lang="en-US" sz="3200" dirty="0">
                <a:solidFill>
                  <a:sysClr val="windowText" lastClr="000000"/>
                </a:solidFill>
                <a:latin typeface="Times New Roman" panose="02020603050405020304" pitchFamily="18" charset="0"/>
                <a:cs typeface="Times New Roman" panose="02020603050405020304" pitchFamily="18" charset="0"/>
              </a:rPr>
              <a:t>and New Year are the happiest and the busiest time of the year for millions of people all over the world. On Christmas Eve children hang stockings for Father Christmas to fill with presents</a:t>
            </a:r>
            <a:r>
              <a:rPr lang="en-US" sz="3200" dirty="0" smtClean="0">
                <a:solidFill>
                  <a:sysClr val="windowText" lastClr="000000"/>
                </a:solidFill>
                <a:latin typeface="Times New Roman" panose="02020603050405020304" pitchFamily="18" charset="0"/>
                <a:cs typeface="Times New Roman" panose="02020603050405020304" pitchFamily="18" charset="0"/>
              </a:rPr>
              <a:t>.</a:t>
            </a:r>
          </a:p>
          <a:p>
            <a:pPr indent="892175" algn="just"/>
            <a:r>
              <a:rPr lang="en-US" sz="3200" dirty="0" smtClean="0">
                <a:solidFill>
                  <a:sysClr val="windowText" lastClr="000000"/>
                </a:solidFill>
                <a:latin typeface="Times New Roman" panose="02020603050405020304" pitchFamily="18" charset="0"/>
                <a:cs typeface="Times New Roman" panose="02020603050405020304" pitchFamily="18" charset="0"/>
              </a:rPr>
              <a:t> </a:t>
            </a:r>
            <a:r>
              <a:rPr lang="en-US" sz="3200" dirty="0">
                <a:solidFill>
                  <a:sysClr val="windowText" lastClr="000000"/>
                </a:solidFill>
                <a:latin typeface="Times New Roman" panose="02020603050405020304" pitchFamily="18" charset="0"/>
                <a:cs typeface="Times New Roman" panose="02020603050405020304" pitchFamily="18" charset="0"/>
              </a:rPr>
              <a:t>In France, children put their shoes near the fireplace so Father Christmas can fill them with presents. Most Scottish families have a Christmas tree and sing carols but they have their most important celebration on New Year’s Eve. It is called Hogmanay</a:t>
            </a:r>
            <a:r>
              <a:rPr lang="en-US" sz="3200" dirty="0" smtClean="0">
                <a:solidFill>
                  <a:sysClr val="windowText" lastClr="000000"/>
                </a:solidFill>
                <a:latin typeface="Times New Roman" panose="02020603050405020304" pitchFamily="18" charset="0"/>
                <a:cs typeface="Times New Roman" panose="02020603050405020304" pitchFamily="18" charset="0"/>
              </a:rPr>
              <a:t>.</a:t>
            </a:r>
          </a:p>
          <a:p>
            <a:pPr indent="892175" algn="just"/>
            <a:r>
              <a:rPr lang="en-US" sz="3200" dirty="0" smtClean="0">
                <a:solidFill>
                  <a:sysClr val="windowText" lastClr="000000"/>
                </a:solidFill>
                <a:latin typeface="Times New Roman" panose="02020603050405020304" pitchFamily="18" charset="0"/>
                <a:cs typeface="Times New Roman" panose="02020603050405020304" pitchFamily="18" charset="0"/>
              </a:rPr>
              <a:t> </a:t>
            </a:r>
            <a:r>
              <a:rPr lang="en-US" sz="3200" dirty="0">
                <a:solidFill>
                  <a:sysClr val="windowText" lastClr="000000"/>
                </a:solidFill>
                <a:latin typeface="Times New Roman" panose="02020603050405020304" pitchFamily="18" charset="0"/>
                <a:cs typeface="Times New Roman" panose="02020603050405020304" pitchFamily="18" charset="0"/>
              </a:rPr>
              <a:t>In Australia and New Zealand, December comes during the summer. Many people celebrate Christmas by going on a picnic or going to the beach. </a:t>
            </a:r>
            <a:endParaRPr lang="ru-RU" sz="3200" dirty="0">
              <a:solidFill>
                <a:sysClr val="windowText" lastClr="000000"/>
              </a:solidFill>
              <a:latin typeface="Times New Roman" panose="02020603050405020304" pitchFamily="18" charset="0"/>
              <a:cs typeface="Times New Roman" panose="02020603050405020304" pitchFamily="18" charset="0"/>
            </a:endParaRPr>
          </a:p>
          <a:p>
            <a:pPr algn="just"/>
            <a:endParaRPr lang="ru-RU" sz="32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03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057" y="2394857"/>
            <a:ext cx="9622971" cy="2111829"/>
          </a:xfrm>
        </p:spPr>
        <p:txBody>
          <a:bodyPr>
            <a:noAutofit/>
          </a:bodyPr>
          <a:lstStyle/>
          <a:p>
            <a:r>
              <a:rPr lang="en-US" sz="4400" b="1" u="sng" dirty="0" smtClean="0">
                <a:latin typeface="Times New Roman" panose="02020603050405020304" pitchFamily="18" charset="0"/>
                <a:cs typeface="Times New Roman" panose="02020603050405020304" pitchFamily="18" charset="0"/>
              </a:rPr>
              <a:t>Task 2. </a:t>
            </a:r>
            <a:r>
              <a:rPr lang="en-US" sz="4400" b="1" i="1"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Study the advertisement. You are considering visiting Austria during Christmas time and now you are calling to find out more information. </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43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84" t="631" r="33202" b="-631"/>
          <a:stretch/>
        </p:blipFill>
        <p:spPr>
          <a:xfrm>
            <a:off x="0" y="0"/>
            <a:ext cx="7881257" cy="6902823"/>
          </a:xfrm>
          <a:prstGeom prst="rect">
            <a:avLst/>
          </a:prstGeom>
        </p:spPr>
      </p:pic>
      <p:sp>
        <p:nvSpPr>
          <p:cNvPr id="5" name="Прямоугольник 4"/>
          <p:cNvSpPr/>
          <p:nvPr/>
        </p:nvSpPr>
        <p:spPr>
          <a:xfrm>
            <a:off x="8120743" y="774108"/>
            <a:ext cx="3918857" cy="4832092"/>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You are to ask five direct questions to find out the following:</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1) dates for departure</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2) hotel facilities</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3) if breakfast is included</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4) number of city tours</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5) discounts</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You have 20 seconds to ask each question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17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8983" y="3974635"/>
            <a:ext cx="10059988" cy="1272279"/>
          </a:xfrm>
        </p:spPr>
        <p:txBody>
          <a:bodyPr>
            <a:noAutofit/>
          </a:bodyPr>
          <a:lstStyle/>
          <a:p>
            <a:r>
              <a:rPr lang="en-US" sz="4800" b="1" u="sng" dirty="0" smtClean="0">
                <a:latin typeface="Times New Roman" panose="02020603050405020304" pitchFamily="18" charset="0"/>
                <a:cs typeface="Times New Roman" panose="02020603050405020304" pitchFamily="18" charset="0"/>
              </a:rPr>
              <a:t>Task 3. </a:t>
            </a:r>
            <a:r>
              <a:rPr lang="en-US" sz="4800" dirty="0">
                <a:latin typeface="Times New Roman" panose="02020603050405020304" pitchFamily="18" charset="0"/>
                <a:cs typeface="Times New Roman" panose="02020603050405020304" pitchFamily="18" charset="0"/>
              </a:rPr>
              <a:t>I</a:t>
            </a:r>
            <a:r>
              <a:rPr lang="en-US" sz="4800" dirty="0" smtClean="0">
                <a:latin typeface="Times New Roman" panose="02020603050405020304" pitchFamily="18" charset="0"/>
                <a:cs typeface="Times New Roman" panose="02020603050405020304" pitchFamily="18" charset="0"/>
              </a:rPr>
              <a:t>magine that you have that photo in your family album. Present it to your friend. </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You will have to speak for not more than 2 minutes.</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02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079" r="5289" b="9206"/>
          <a:stretch/>
        </p:blipFill>
        <p:spPr>
          <a:xfrm>
            <a:off x="0" y="0"/>
            <a:ext cx="8624107" cy="6858000"/>
          </a:xfrm>
          <a:prstGeom prst="rect">
            <a:avLst/>
          </a:prstGeom>
        </p:spPr>
      </p:pic>
      <p:sp>
        <p:nvSpPr>
          <p:cNvPr id="6" name="TextBox 5"/>
          <p:cNvSpPr txBox="1"/>
          <p:nvPr/>
        </p:nvSpPr>
        <p:spPr>
          <a:xfrm>
            <a:off x="8798278" y="797510"/>
            <a:ext cx="3567893" cy="5262979"/>
          </a:xfrm>
          <a:prstGeom prst="rect">
            <a:avLst/>
          </a:prstGeom>
          <a:noFill/>
        </p:spPr>
        <p:txBody>
          <a:bodyPr wrap="square" rtlCol="0">
            <a:spAutoFit/>
          </a:bodyPr>
          <a:lstStyle/>
          <a:p>
            <a:pPr indent="174625" algn="ctr"/>
            <a:r>
              <a:rPr lang="en-US" sz="2800" dirty="0" smtClean="0">
                <a:latin typeface="Times New Roman" panose="02020603050405020304" pitchFamily="18" charset="0"/>
                <a:cs typeface="Times New Roman" panose="02020603050405020304" pitchFamily="18" charset="0"/>
              </a:rPr>
              <a:t>In your talk remember to speak about:</a:t>
            </a:r>
          </a:p>
          <a:p>
            <a:pPr indent="17462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hen you took the photo</a:t>
            </a:r>
          </a:p>
          <a:p>
            <a:pPr indent="174625">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what/who is in the photo</a:t>
            </a:r>
          </a:p>
          <a:p>
            <a:pPr indent="17462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hat is happening</a:t>
            </a:r>
          </a:p>
          <a:p>
            <a:pPr indent="17462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hy you took the photo</a:t>
            </a:r>
          </a:p>
          <a:p>
            <a:pPr indent="17462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hy you decided to show the picture to your friend</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185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6069" y="1937657"/>
            <a:ext cx="9972902" cy="6096000"/>
          </a:xfrm>
        </p:spPr>
        <p:txBody>
          <a:bodyPr>
            <a:noAutofit/>
          </a:bodyPr>
          <a:lstStyle/>
          <a:p>
            <a:r>
              <a:rPr lang="en-US" sz="3600" b="1" u="sng" dirty="0" smtClean="0">
                <a:latin typeface="Times New Roman" panose="02020603050405020304" pitchFamily="18" charset="0"/>
                <a:cs typeface="Times New Roman" panose="02020603050405020304" pitchFamily="18" charset="0"/>
              </a:rPr>
              <a:t>Task 4. </a:t>
            </a:r>
            <a:r>
              <a:rPr lang="en-US" sz="3600" dirty="0" smtClean="0">
                <a:latin typeface="Times New Roman" panose="02020603050405020304" pitchFamily="18" charset="0"/>
                <a:cs typeface="Times New Roman" panose="02020603050405020304" pitchFamily="18" charset="0"/>
              </a:rPr>
              <a:t>Study the two photographs. Be ready to compare and contrast the photographs:</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 give a brief description of the photos (action, location)</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say what the pictures have in common</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say in what way the pictures are different</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say which of the postcards presented you’d prefer</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explain why</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You will have to speak for not more than 2 minutes.</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69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968" t="3687" r="5953" b="3687"/>
          <a:stretch/>
        </p:blipFill>
        <p:spPr>
          <a:xfrm>
            <a:off x="26165" y="1"/>
            <a:ext cx="6600544" cy="4332514"/>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3029" r="1786"/>
          <a:stretch/>
        </p:blipFill>
        <p:spPr>
          <a:xfrm>
            <a:off x="6099222" y="2808514"/>
            <a:ext cx="6245177" cy="4158343"/>
          </a:xfrm>
          <a:prstGeom prst="rect">
            <a:avLst/>
          </a:prstGeom>
        </p:spPr>
      </p:pic>
      <p:sp>
        <p:nvSpPr>
          <p:cNvPr id="6" name="Прямоугольник 5"/>
          <p:cNvSpPr/>
          <p:nvPr/>
        </p:nvSpPr>
        <p:spPr>
          <a:xfrm>
            <a:off x="169291" y="4385866"/>
            <a:ext cx="5786806" cy="2309928"/>
          </a:xfrm>
          <a:prstGeom prst="rect">
            <a:avLst/>
          </a:prstGeom>
          <a:solidFill>
            <a:schemeClr val="bg1"/>
          </a:solidFill>
        </p:spPr>
        <p:txBody>
          <a:bodyPr wrap="square">
            <a:spAutoFit/>
          </a:bodyPr>
          <a:lstStyle/>
          <a:p>
            <a:r>
              <a:rPr lang="en-US" sz="2800" dirty="0" smtClean="0">
                <a:latin typeface="Times New Roman" panose="02020603050405020304" pitchFamily="18" charset="0"/>
                <a:cs typeface="Times New Roman" panose="02020603050405020304" pitchFamily="18" charset="0"/>
              </a:rPr>
              <a:t> - say in what way the pictures are different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 say which of the postcards presented you’d prefer</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 explain why</a:t>
            </a:r>
            <a:endParaRPr lang="ru-RU" sz="28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741008" y="157763"/>
            <a:ext cx="5489092" cy="2492990"/>
          </a:xfrm>
          <a:prstGeom prst="rect">
            <a:avLst/>
          </a:prstGeom>
          <a:solidFill>
            <a:schemeClr val="bg1"/>
          </a:solidFill>
        </p:spPr>
        <p:txBody>
          <a:bodyPr wrap="square">
            <a:spAutoFit/>
          </a:bodyPr>
          <a:lstStyle/>
          <a:p>
            <a:r>
              <a:rPr lang="en-US" sz="2600" dirty="0" smtClean="0">
                <a:latin typeface="Times New Roman" panose="02020603050405020304" pitchFamily="18" charset="0"/>
                <a:cs typeface="Times New Roman" panose="02020603050405020304" pitchFamily="18" charset="0"/>
              </a:rPr>
              <a:t> Be ready to compare and contrast the photographs:</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 give a brief description of the photos (action, location)</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 say what the pictures have in common</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120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231</TotalTime>
  <Words>311</Words>
  <Application>Microsoft Office PowerPoint</Application>
  <PresentationFormat>Произвольный</PresentationFormat>
  <Paragraphs>20</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Легкий дым</vt:lpstr>
      <vt:lpstr>Методика подготовки обучающихся к выполнению заданий устной части ЕГЭ. Критерии оценивания заданий части С устной части ЕГЭ</vt:lpstr>
      <vt:lpstr>Task 1. Imagine that you are preparing a project with your friend about celebrating Christmas in different parts of the world. You have found some interesting material for the presentation and you want to read this text to your friend.   You have 1,5 minutes to read this text silently, then be ready to read it aloud. You will not have more than 1,5 minutes to read it. </vt:lpstr>
      <vt:lpstr>Презентация PowerPoint</vt:lpstr>
      <vt:lpstr>Task 2.   Study the advertisement. You are considering visiting Austria during Christmas time and now you are calling to find out more information. </vt:lpstr>
      <vt:lpstr>Презентация PowerPoint</vt:lpstr>
      <vt:lpstr>Task 3. Imagine that you have that photo in your family album. Present it to your friend.  You will have to speak for not more than 2 minutes.</vt:lpstr>
      <vt:lpstr>Презентация PowerPoint</vt:lpstr>
      <vt:lpstr>Task 4. Study the two photographs. Be ready to compare and contrast the photographs:  - give a brief description of the photos (action, location)  - say what the pictures have in common  - say in what way the pictures are different  - say which of the postcards presented you’d prefer  - explain why You will have to speak for not more than 2 minutes.    </vt:lpstr>
      <vt:lpstr>Презентация PowerPoint</vt:lpstr>
      <vt:lpstr>Thanks for your attention!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учащихся к ЕГЭ по английскому языку</dc:title>
  <dc:creator>Пользователь Windows</dc:creator>
  <cp:lastModifiedBy>1</cp:lastModifiedBy>
  <cp:revision>19</cp:revision>
  <cp:lastPrinted>2014-12-23T04:29:33Z</cp:lastPrinted>
  <dcterms:created xsi:type="dcterms:W3CDTF">2014-12-21T14:31:36Z</dcterms:created>
  <dcterms:modified xsi:type="dcterms:W3CDTF">2014-12-23T04:30:19Z</dcterms:modified>
</cp:coreProperties>
</file>