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7" r:id="rId4"/>
    <p:sldId id="258" r:id="rId5"/>
    <p:sldId id="259" r:id="rId6"/>
    <p:sldId id="267" r:id="rId7"/>
    <p:sldId id="260" r:id="rId8"/>
    <p:sldId id="268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272" r:id="rId17"/>
    <p:sldId id="266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ИСТОРИЯ РОССИИ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 КЛАСС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04864"/>
            <a:ext cx="6383062" cy="280831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ВОСТОЧНЫЕ СЛАВЯНЕ </a:t>
            </a:r>
          </a:p>
          <a:p>
            <a:r>
              <a:rPr lang="ru-RU" sz="5400" b="1" dirty="0" smtClean="0"/>
              <a:t>В </a:t>
            </a:r>
            <a:r>
              <a:rPr lang="en-US" sz="5400" b="1" dirty="0" smtClean="0"/>
              <a:t>VIII</a:t>
            </a:r>
            <a:r>
              <a:rPr lang="ru-RU" sz="5400" b="1" dirty="0" smtClean="0"/>
              <a:t> ВЕКЕ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013176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Автор : Жулина Лариса Александровна, учитель истории </a:t>
            </a:r>
          </a:p>
          <a:p>
            <a:r>
              <a:rPr lang="ru-RU" sz="2400" b="1" dirty="0" smtClean="0"/>
              <a:t>МОУ «Средняя общеобразовательная школа  №63» города Перми, </a:t>
            </a:r>
            <a:r>
              <a:rPr lang="ru-RU" sz="2400" b="1" dirty="0" smtClean="0"/>
              <a:t> 2010 </a:t>
            </a:r>
            <a:r>
              <a:rPr lang="ru-RU" sz="2400" b="1" dirty="0" smtClean="0"/>
              <a:t>год.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770984" cy="16327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МНОГОСТУПЕНЧАТОЕ </a:t>
            </a:r>
            <a:br>
              <a:rPr lang="ru-RU" b="1" dirty="0" smtClean="0"/>
            </a:br>
            <a:r>
              <a:rPr lang="ru-RU" b="1" dirty="0" smtClean="0"/>
              <a:t>ОБЩЕСТВО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Князь</a:t>
            </a:r>
            <a:r>
              <a:rPr lang="ru-RU" dirty="0" smtClean="0"/>
              <a:t> – правитель племени государства или его части; титул его потомков. </a:t>
            </a:r>
          </a:p>
          <a:p>
            <a:r>
              <a:rPr lang="ru-RU" b="1" dirty="0" smtClean="0"/>
              <a:t>Дружинник</a:t>
            </a:r>
            <a:r>
              <a:rPr lang="ru-RU" dirty="0" smtClean="0"/>
              <a:t> - член отряда профессиональны воинов при</a:t>
            </a:r>
            <a:r>
              <a:rPr lang="ru-RU" b="1" dirty="0" smtClean="0"/>
              <a:t> </a:t>
            </a:r>
            <a:r>
              <a:rPr lang="ru-RU" dirty="0" smtClean="0"/>
              <a:t>вожде племени или правителе государства</a:t>
            </a:r>
          </a:p>
          <a:p>
            <a:r>
              <a:rPr lang="ru-RU" b="1" dirty="0" smtClean="0"/>
              <a:t>Знать – </a:t>
            </a:r>
            <a:r>
              <a:rPr lang="ru-RU" dirty="0" smtClean="0"/>
              <a:t>высшие привилегированные слои общества. </a:t>
            </a:r>
          </a:p>
          <a:p>
            <a:r>
              <a:rPr lang="ru-RU" b="1" dirty="0" smtClean="0"/>
              <a:t>Бояре</a:t>
            </a:r>
            <a:r>
              <a:rPr lang="ru-RU" dirty="0" smtClean="0"/>
              <a:t> - высшее военно-служилое сословие на Руси, владельцы больших вотчин.</a:t>
            </a:r>
            <a:endParaRPr lang="ru-RU" dirty="0"/>
          </a:p>
        </p:txBody>
      </p:sp>
      <p:pic>
        <p:nvPicPr>
          <p:cNvPr id="5" name="Содержимое 4" descr="князь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4799" y="0"/>
            <a:ext cx="2669201" cy="4433888"/>
          </a:xfrm>
        </p:spPr>
      </p:pic>
      <p:pic>
        <p:nvPicPr>
          <p:cNvPr id="6" name="Рисунок 5" descr="дружин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037111"/>
            <a:ext cx="2786065" cy="3820889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мер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642918"/>
            <a:ext cx="3428728" cy="4676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62579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НИЗШИЕ СЛОИ ОБЩЕСТВА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6906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Смерды (люди)  </a:t>
            </a:r>
            <a:r>
              <a:rPr lang="ru-RU" dirty="0" smtClean="0"/>
              <a:t>- свободные крестьяне в Древней Руси</a:t>
            </a:r>
          </a:p>
          <a:p>
            <a:r>
              <a:rPr lang="ru-RU" b="1" dirty="0" err="1" smtClean="0"/>
              <a:t>Мужы</a:t>
            </a:r>
            <a:r>
              <a:rPr lang="ru-RU" dirty="0" smtClean="0"/>
              <a:t> – главы крупных зажиточных семей. </a:t>
            </a:r>
          </a:p>
          <a:p>
            <a:r>
              <a:rPr lang="ru-RU" b="1" dirty="0" smtClean="0"/>
              <a:t>Челядь</a:t>
            </a:r>
            <a:r>
              <a:rPr lang="ru-RU" dirty="0" smtClean="0"/>
              <a:t> – женщины, дети и другие члены семьи, подчинявшиеся мужам.</a:t>
            </a:r>
          </a:p>
          <a:p>
            <a:r>
              <a:rPr lang="ru-RU" b="1" dirty="0" smtClean="0"/>
              <a:t>Сироты, холопы </a:t>
            </a:r>
            <a:r>
              <a:rPr lang="ru-RU" dirty="0" smtClean="0"/>
              <a:t>- низшая категория населения на Руси </a:t>
            </a:r>
          </a:p>
          <a:p>
            <a:r>
              <a:rPr lang="ru-RU" b="1" dirty="0" smtClean="0"/>
              <a:t>Рабы</a:t>
            </a:r>
            <a:r>
              <a:rPr lang="ru-RU" dirty="0" smtClean="0"/>
              <a:t> – самый низший слой общества из пленников.</a:t>
            </a:r>
            <a:endParaRPr lang="ru-RU" dirty="0"/>
          </a:p>
        </p:txBody>
      </p:sp>
      <p:pic>
        <p:nvPicPr>
          <p:cNvPr id="5" name="Содержимое 4" descr="xolopy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5374495"/>
            <a:ext cx="4257692" cy="1348269"/>
          </a:xfr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3362" cy="1143000"/>
          </a:xfrm>
        </p:spPr>
        <p:txBody>
          <a:bodyPr/>
          <a:lstStyle/>
          <a:p>
            <a:r>
              <a:rPr lang="ru-RU" b="1" dirty="0" smtClean="0"/>
              <a:t>Государство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Система управления обществом, для которой характерно наличие</a:t>
            </a:r>
          </a:p>
          <a:p>
            <a:r>
              <a:rPr lang="ru-RU" dirty="0" smtClean="0"/>
              <a:t>центральной власти</a:t>
            </a:r>
          </a:p>
          <a:p>
            <a:r>
              <a:rPr lang="ru-RU" dirty="0" smtClean="0"/>
              <a:t>армии, </a:t>
            </a:r>
          </a:p>
          <a:p>
            <a:r>
              <a:rPr lang="ru-RU" dirty="0" smtClean="0"/>
              <a:t>законов, </a:t>
            </a:r>
          </a:p>
          <a:p>
            <a:r>
              <a:rPr lang="ru-RU" dirty="0" smtClean="0"/>
              <a:t>судов,</a:t>
            </a:r>
          </a:p>
          <a:p>
            <a:r>
              <a:rPr lang="ru-RU" dirty="0" smtClean="0"/>
              <a:t>системы наказания,</a:t>
            </a:r>
          </a:p>
          <a:p>
            <a:r>
              <a:rPr lang="ru-RU" dirty="0" smtClean="0"/>
              <a:t>сбора налогов </a:t>
            </a:r>
          </a:p>
          <a:p>
            <a:r>
              <a:rPr lang="ru-RU" b="1" dirty="0" smtClean="0"/>
              <a:t>Налоги</a:t>
            </a:r>
            <a:r>
              <a:rPr lang="ru-RU" dirty="0" smtClean="0"/>
              <a:t> - регулярные денежные или иные сборы с населения в пользу государства </a:t>
            </a:r>
            <a:endParaRPr lang="ru-RU" dirty="0"/>
          </a:p>
        </p:txBody>
      </p:sp>
      <p:pic>
        <p:nvPicPr>
          <p:cNvPr id="5" name="Содержимое 4" descr="sb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14290"/>
            <a:ext cx="4038600" cy="2875762"/>
          </a:xfrm>
        </p:spPr>
      </p:pic>
      <p:pic>
        <p:nvPicPr>
          <p:cNvPr id="9" name="Рисунок 8" descr="normal_Князь_Иго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143248"/>
            <a:ext cx="3519493" cy="2601956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143248"/>
            <a:ext cx="2072082" cy="3571875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Язычество</a:t>
            </a:r>
            <a:r>
              <a:rPr lang="ru-RU" dirty="0" smtClean="0"/>
              <a:t> – религия с обожествлением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937411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3400" dirty="0" smtClean="0"/>
              <a:t>Род – бог плодородия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071678"/>
            <a:ext cx="4019550" cy="3733800"/>
          </a:xfrm>
        </p:spPr>
      </p:pic>
      <p:pic>
        <p:nvPicPr>
          <p:cNvPr id="6" name="Рисунок 5" descr="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143248"/>
            <a:ext cx="2564576" cy="352277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500041"/>
            <a:ext cx="8643998" cy="1571637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Сварог</a:t>
            </a:r>
            <a:r>
              <a:rPr lang="ru-RU" dirty="0" smtClean="0"/>
              <a:t> - Бог вселенной </a:t>
            </a:r>
          </a:p>
          <a:p>
            <a:r>
              <a:rPr lang="ru-RU" b="1" dirty="0" err="1" smtClean="0"/>
              <a:t>Сварожичи</a:t>
            </a:r>
            <a:r>
              <a:rPr lang="ru-RU" dirty="0" smtClean="0"/>
              <a:t> – солнце и огонь – носители света и тепла </a:t>
            </a:r>
          </a:p>
          <a:p>
            <a:r>
              <a:rPr lang="ru-RU" b="1" dirty="0" err="1" smtClean="0"/>
              <a:t>Даждьбог</a:t>
            </a:r>
            <a:r>
              <a:rPr lang="ru-RU" dirty="0" smtClean="0"/>
              <a:t> – бог солнца</a:t>
            </a:r>
            <a:endParaRPr lang="ru-RU" dirty="0"/>
          </a:p>
        </p:txBody>
      </p:sp>
      <p:pic>
        <p:nvPicPr>
          <p:cNvPr id="7" name="Содержимое 5" descr="26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000239"/>
            <a:ext cx="3441701" cy="4625925"/>
          </a:xfrm>
        </p:spPr>
      </p:pic>
      <p:pic>
        <p:nvPicPr>
          <p:cNvPr id="8" name="Содержимое 5" descr="svar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3143272" cy="480612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Стрибог</a:t>
            </a:r>
            <a:r>
              <a:rPr lang="ru-RU" dirty="0" smtClean="0"/>
              <a:t> - бог – повелитель ветра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Перун</a:t>
            </a:r>
            <a:r>
              <a:rPr lang="ru-RU" dirty="0" smtClean="0"/>
              <a:t> – бог молнии и грома</a:t>
            </a:r>
            <a:endParaRPr lang="ru-RU" dirty="0"/>
          </a:p>
        </p:txBody>
      </p:sp>
      <p:pic>
        <p:nvPicPr>
          <p:cNvPr id="5" name="Содержимое 4" descr="feed0809564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1369" y="1920875"/>
            <a:ext cx="2852261" cy="4433888"/>
          </a:xfrm>
        </p:spPr>
      </p:pic>
      <p:pic>
        <p:nvPicPr>
          <p:cNvPr id="10" name="Содержимое 9" descr="imag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61588" y="1920875"/>
            <a:ext cx="3029823" cy="4433888"/>
          </a:xfr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Макошь </a:t>
            </a:r>
            <a:r>
              <a:rPr lang="ru-RU" sz="3200" dirty="0" smtClean="0"/>
              <a:t>– богиня, которая олицетворяла все живое, покровительница женской части хозяйства</a:t>
            </a:r>
            <a:br>
              <a:rPr lang="ru-RU" sz="3200" dirty="0" smtClean="0"/>
            </a:br>
            <a:r>
              <a:rPr lang="ru-RU" sz="3200" b="1" dirty="0" smtClean="0"/>
              <a:t>Велес</a:t>
            </a:r>
            <a:r>
              <a:rPr lang="ru-RU" sz="3200" dirty="0" smtClean="0"/>
              <a:t> – бог – покровитель скотоводства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1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1859761"/>
            <a:ext cx="3095622" cy="423068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ве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928802"/>
            <a:ext cx="3171825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7950" y="6286520"/>
            <a:ext cx="83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Велес</a:t>
            </a:r>
            <a:endParaRPr lang="ru-RU" b="1" dirty="0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543428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волхвы, кудесники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1580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Особые люди, которые напрямую общались с богами, совершали обряды</a:t>
            </a:r>
            <a:endParaRPr lang="ru-RU" dirty="0"/>
          </a:p>
        </p:txBody>
      </p:sp>
      <p:pic>
        <p:nvPicPr>
          <p:cNvPr id="5" name="Содержимое 4" descr="kapische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857364"/>
            <a:ext cx="4038600" cy="3753346"/>
          </a:xfrm>
        </p:spPr>
      </p:pic>
      <p:pic>
        <p:nvPicPr>
          <p:cNvPr id="6" name="Рисунок 5" descr="волх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4848"/>
            <a:ext cx="3500462" cy="3152386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системы земледелия, существовавшие у восточных славян. От чего зависело использование той или иной системы земледелия?</a:t>
            </a:r>
          </a:p>
          <a:p>
            <a:r>
              <a:rPr lang="ru-RU" dirty="0" smtClean="0"/>
              <a:t>Назовите основные предпосылки зарождения государства у восточных славян.</a:t>
            </a:r>
          </a:p>
          <a:p>
            <a:r>
              <a:rPr lang="ru-RU" dirty="0" smtClean="0"/>
              <a:t>Назовите основные признаки государства</a:t>
            </a:r>
          </a:p>
          <a:p>
            <a:r>
              <a:rPr lang="ru-RU" dirty="0" smtClean="0"/>
              <a:t>Что такое язычество? Назовите богов восточных славян.</a:t>
            </a:r>
          </a:p>
          <a:p>
            <a:r>
              <a:rPr lang="ru-RU" dirty="0" smtClean="0"/>
              <a:t>Кто такие волхвы? Какова их роль в жизни восточных славян?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Предпосылки зарождения государства у восточных славян: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Успехи в хозяйстве</a:t>
            </a:r>
          </a:p>
          <a:p>
            <a:r>
              <a:rPr lang="ru-RU" dirty="0" smtClean="0"/>
              <a:t>Переход к соседской общине</a:t>
            </a:r>
          </a:p>
          <a:p>
            <a:r>
              <a:rPr lang="ru-RU" dirty="0" smtClean="0"/>
              <a:t>Зарождение права частной собственности</a:t>
            </a:r>
          </a:p>
          <a:p>
            <a:r>
              <a:rPr lang="ru-RU" dirty="0" smtClean="0"/>
              <a:t>Расслоение общества на имущих (богатых) и неимущих (бедных)</a:t>
            </a:r>
          </a:p>
          <a:p>
            <a:r>
              <a:rPr lang="ru-RU" dirty="0" smtClean="0"/>
              <a:t>Появление центральной власти – князя</a:t>
            </a:r>
          </a:p>
          <a:p>
            <a:r>
              <a:rPr lang="ru-RU" dirty="0" smtClean="0"/>
              <a:t>Появление армии (дружины) </a:t>
            </a:r>
          </a:p>
          <a:p>
            <a:r>
              <a:rPr lang="ru-RU" dirty="0" smtClean="0"/>
              <a:t>Появление налогов (дани)</a:t>
            </a:r>
          </a:p>
          <a:p>
            <a:r>
              <a:rPr lang="ru-RU" dirty="0" smtClean="0"/>
              <a:t>Появление законов и суда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b="1" dirty="0" smtClean="0"/>
              <a:t>ОГЛАВЛЕНИ 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hlinkClick r:id="rId2" action="ppaction://hlinksldjump"/>
              </a:rPr>
              <a:t>СОЮЗЫ ПЛЕМЕН</a:t>
            </a:r>
            <a:endParaRPr lang="ru-RU" b="1" dirty="0" smtClean="0"/>
          </a:p>
          <a:p>
            <a:r>
              <a:rPr lang="ru-RU" b="1" dirty="0" smtClean="0">
                <a:hlinkClick r:id="rId3" action="ppaction://hlinksldjump"/>
              </a:rPr>
              <a:t>ЗАНЯТИЯ</a:t>
            </a:r>
            <a:endParaRPr lang="ru-RU" b="1" dirty="0" smtClean="0"/>
          </a:p>
          <a:p>
            <a:r>
              <a:rPr lang="ru-RU" b="1" dirty="0" smtClean="0">
                <a:hlinkClick r:id="rId4" action="ppaction://hlinksldjump"/>
              </a:rPr>
              <a:t>ЗЕМЛЕДЕЛИЕ</a:t>
            </a:r>
            <a:endParaRPr lang="ru-RU" b="1" dirty="0" smtClean="0"/>
          </a:p>
          <a:p>
            <a:r>
              <a:rPr lang="ru-RU" b="1" dirty="0" smtClean="0">
                <a:hlinkClick r:id="rId5" action="ppaction://hlinksldjump"/>
              </a:rPr>
              <a:t>ИЛЬМЕНСКИЕ СЛАВЕНЕ</a:t>
            </a:r>
            <a:endParaRPr lang="ru-RU" b="1" dirty="0" smtClean="0"/>
          </a:p>
          <a:p>
            <a:r>
              <a:rPr lang="ru-RU" b="1" dirty="0" smtClean="0">
                <a:hlinkClick r:id="rId6" action="ppaction://hlinksldjump"/>
              </a:rPr>
              <a:t>СОСЕДСКАЯ ОБЩИНА</a:t>
            </a:r>
            <a:endParaRPr lang="ru-RU" b="1" dirty="0" smtClean="0"/>
          </a:p>
          <a:p>
            <a:r>
              <a:rPr lang="ru-RU" b="1" dirty="0" smtClean="0">
                <a:hlinkClick r:id="rId7" action="ppaction://hlinksldjump"/>
              </a:rPr>
              <a:t>Частная собственность </a:t>
            </a:r>
            <a:endParaRPr lang="ru-RU" b="1" dirty="0" smtClean="0"/>
          </a:p>
          <a:p>
            <a:r>
              <a:rPr lang="ru-RU" b="1" dirty="0" smtClean="0">
                <a:hlinkClick r:id="rId8" action="ppaction://hlinksldjump"/>
              </a:rPr>
              <a:t>МНОГОСТУПЕНЧАТОЕ  ОБЩЕСТВО</a:t>
            </a:r>
          </a:p>
          <a:p>
            <a:r>
              <a:rPr lang="ru-RU" b="1" dirty="0" smtClean="0">
                <a:hlinkClick r:id="rId8" action="ppaction://hlinksldjump"/>
              </a:rPr>
              <a:t>НИЗШИЕ СЛОИ ОБЩЕСТВА</a:t>
            </a:r>
            <a:endParaRPr lang="ru-RU" b="1" dirty="0" smtClean="0"/>
          </a:p>
          <a:p>
            <a:r>
              <a:rPr lang="ru-RU" b="1" dirty="0" smtClean="0">
                <a:hlinkClick r:id="rId9" action="ppaction://hlinksldjump"/>
              </a:rPr>
              <a:t>Государство</a:t>
            </a:r>
            <a:endParaRPr lang="ru-RU" b="1" dirty="0" smtClean="0"/>
          </a:p>
          <a:p>
            <a:r>
              <a:rPr lang="ru-RU" b="1" dirty="0" smtClean="0">
                <a:hlinkClick r:id="rId10" action="ppaction://hlinksldjump"/>
              </a:rPr>
              <a:t>Язычество</a:t>
            </a:r>
            <a:endParaRPr lang="ru-RU" b="1" dirty="0" smtClean="0"/>
          </a:p>
          <a:p>
            <a:r>
              <a:rPr lang="ru-RU" b="1" dirty="0" smtClean="0">
                <a:hlinkClick r:id="rId11" action="ppaction://hlinksldjump"/>
              </a:rPr>
              <a:t>Проверь себя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СОЮЗЫ ПЛЕМЕН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99762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</a:t>
            </a:r>
            <a:r>
              <a:rPr lang="en-US" b="1" dirty="0" smtClean="0"/>
              <a:t>VIII</a:t>
            </a:r>
            <a:r>
              <a:rPr lang="ru-RU" b="1" dirty="0" smtClean="0"/>
              <a:t> в. сложились союзы племен восточных славян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Поляне</a:t>
            </a:r>
          </a:p>
          <a:p>
            <a:r>
              <a:rPr lang="ru-RU" dirty="0" smtClean="0"/>
              <a:t>Древляне</a:t>
            </a:r>
          </a:p>
          <a:p>
            <a:r>
              <a:rPr lang="ru-RU" dirty="0" smtClean="0"/>
              <a:t>Дреговичи</a:t>
            </a:r>
          </a:p>
          <a:p>
            <a:r>
              <a:rPr lang="ru-RU" dirty="0" smtClean="0"/>
              <a:t>Северяне</a:t>
            </a:r>
          </a:p>
          <a:p>
            <a:r>
              <a:rPr lang="ru-RU" dirty="0" smtClean="0"/>
              <a:t>Ильменские словене</a:t>
            </a:r>
          </a:p>
          <a:p>
            <a:r>
              <a:rPr lang="ru-RU" dirty="0" smtClean="0"/>
              <a:t>Вятичи</a:t>
            </a:r>
          </a:p>
          <a:p>
            <a:r>
              <a:rPr lang="ru-RU" dirty="0" smtClean="0"/>
              <a:t>Кривичи</a:t>
            </a:r>
          </a:p>
          <a:p>
            <a:r>
              <a:rPr lang="ru-RU" dirty="0" err="1" smtClean="0"/>
              <a:t>Полочане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643314"/>
            <a:ext cx="4038600" cy="27116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Радимичи</a:t>
            </a:r>
          </a:p>
          <a:p>
            <a:r>
              <a:rPr lang="ru-RU" dirty="0" smtClean="0"/>
              <a:t>Волыняне</a:t>
            </a:r>
          </a:p>
          <a:p>
            <a:r>
              <a:rPr lang="ru-RU" dirty="0" smtClean="0"/>
              <a:t>Бужане</a:t>
            </a:r>
          </a:p>
          <a:p>
            <a:r>
              <a:rPr lang="ru-RU" dirty="0" smtClean="0"/>
              <a:t>Уличи</a:t>
            </a:r>
          </a:p>
          <a:p>
            <a:r>
              <a:rPr lang="ru-RU" dirty="0" smtClean="0"/>
              <a:t>Тиверцы</a:t>
            </a:r>
          </a:p>
          <a:p>
            <a:r>
              <a:rPr lang="ru-RU" dirty="0" smtClean="0"/>
              <a:t>Белые хорваты</a:t>
            </a:r>
          </a:p>
          <a:p>
            <a:endParaRPr lang="ru-RU" dirty="0"/>
          </a:p>
        </p:txBody>
      </p:sp>
      <p:pic>
        <p:nvPicPr>
          <p:cNvPr id="7" name="Рисунок 6" descr="539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9" y="-1"/>
            <a:ext cx="4500562" cy="3340261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86238" cy="1143000"/>
          </a:xfrm>
        </p:spPr>
        <p:txBody>
          <a:bodyPr/>
          <a:lstStyle/>
          <a:p>
            <a:r>
              <a:rPr lang="ru-RU" b="1" dirty="0" smtClean="0"/>
              <a:t>ЗАНЯТИЯ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471858" cy="443484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Дань</a:t>
            </a:r>
            <a:r>
              <a:rPr lang="ru-RU" dirty="0" smtClean="0"/>
              <a:t> - платежи подвластного населения в виде вещей, продуктов или денег. </a:t>
            </a:r>
          </a:p>
          <a:p>
            <a:r>
              <a:rPr lang="ru-RU" b="1" dirty="0" smtClean="0"/>
              <a:t>Пушной промысел </a:t>
            </a:r>
            <a:r>
              <a:rPr lang="ru-RU" dirty="0" smtClean="0"/>
              <a:t>– охота на зверей ради их меха.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Бортничество</a:t>
            </a:r>
            <a:r>
              <a:rPr lang="ru-RU" dirty="0" smtClean="0"/>
              <a:t> – сбор меда диких пчел</a:t>
            </a:r>
            <a:endParaRPr lang="ru-RU" dirty="0"/>
          </a:p>
        </p:txBody>
      </p:sp>
      <p:pic>
        <p:nvPicPr>
          <p:cNvPr id="7" name="Содержимое 6" descr="im2_2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0250" y="0"/>
            <a:ext cx="3333750" cy="4362450"/>
          </a:xfrm>
        </p:spPr>
      </p:pic>
      <p:pic>
        <p:nvPicPr>
          <p:cNvPr id="8" name="Рисунок 7" descr="bbort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159281"/>
            <a:ext cx="1714480" cy="2698719"/>
          </a:xfrm>
          <a:prstGeom prst="rect">
            <a:avLst/>
          </a:prstGeom>
        </p:spPr>
      </p:pic>
      <p:pic>
        <p:nvPicPr>
          <p:cNvPr id="9" name="Рисунок 8" descr="imgCE8312BBA6FE4EBAA5DDF3A1E7C8D652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214818"/>
            <a:ext cx="2643182" cy="2643182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ЗЕМЛЕДЕЛИЕ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Подсечное земледелие </a:t>
            </a:r>
            <a:r>
              <a:rPr lang="ru-RU" dirty="0" smtClean="0"/>
              <a:t>– расчистка почвы под пашню при помощи вырубки, выкорчевывание и сжигание леса или кустарника и использование участка земли до истощения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Перелог  </a:t>
            </a:r>
            <a:r>
              <a:rPr lang="ru-RU" dirty="0" smtClean="0"/>
              <a:t>- использование земельного участка под пашню до его истощения с последующим восстановлением</a:t>
            </a:r>
          </a:p>
        </p:txBody>
      </p:sp>
      <p:pic>
        <p:nvPicPr>
          <p:cNvPr id="5" name="Содержимое 4" descr="IMG_1075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72264" y="142852"/>
            <a:ext cx="2438400" cy="3251200"/>
          </a:xfrm>
        </p:spPr>
      </p:pic>
      <p:pic>
        <p:nvPicPr>
          <p:cNvPr id="7" name="Рисунок 6" descr="zemledel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876"/>
            <a:ext cx="4064000" cy="3048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ЗЕМЛЕДЕЛИЕ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14866" cy="308055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Двуполье</a:t>
            </a:r>
            <a:r>
              <a:rPr lang="ru-RU" dirty="0" smtClean="0"/>
              <a:t> - порядок севооборота, при котором чередуются посадки и пар </a:t>
            </a:r>
          </a:p>
          <a:p>
            <a:r>
              <a:rPr lang="ru-RU" b="1" dirty="0" smtClean="0"/>
              <a:t>Трехполье </a:t>
            </a:r>
            <a:r>
              <a:rPr lang="ru-RU" dirty="0" smtClean="0"/>
              <a:t>– порядок севооборота, при котором пашня делится на три части (поля): озимые, яровые, пар </a:t>
            </a:r>
          </a:p>
          <a:p>
            <a:endParaRPr lang="ru-RU" dirty="0"/>
          </a:p>
        </p:txBody>
      </p:sp>
      <p:pic>
        <p:nvPicPr>
          <p:cNvPr id="5" name="Содержимое 4" descr="krepostn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9530" y="5214950"/>
            <a:ext cx="8659162" cy="1428762"/>
          </a:xfrm>
        </p:spPr>
      </p:pic>
      <p:pic>
        <p:nvPicPr>
          <p:cNvPr id="7" name="Рисунок 6" descr="image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42852"/>
            <a:ext cx="1933367" cy="3592712"/>
          </a:xfrm>
          <a:prstGeom prst="rect">
            <a:avLst/>
          </a:prstGeom>
        </p:spPr>
      </p:pic>
      <p:pic>
        <p:nvPicPr>
          <p:cNvPr id="8" name="Рисунок 7" descr="ris-6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214686"/>
            <a:ext cx="3647707" cy="2500306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114800" cy="14899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ИЛЬМЕНСКИЕ СЛАВЕНЕ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en-US" b="1" dirty="0" smtClean="0"/>
              <a:t>VIII</a:t>
            </a:r>
            <a:r>
              <a:rPr lang="ru-RU" b="1" dirty="0" smtClean="0"/>
              <a:t>-</a:t>
            </a:r>
            <a:r>
              <a:rPr lang="en-US" b="1" dirty="0" smtClean="0"/>
              <a:t>IX </a:t>
            </a:r>
            <a:r>
              <a:rPr lang="ru-RU" b="1" dirty="0" smtClean="0"/>
              <a:t> вв.  </a:t>
            </a:r>
            <a:r>
              <a:rPr lang="ru-RU" dirty="0" smtClean="0"/>
              <a:t>зародился торговый путь </a:t>
            </a:r>
            <a:r>
              <a:rPr lang="ru-RU" b="1" dirty="0" smtClean="0"/>
              <a:t>«из варяг в греки»: </a:t>
            </a:r>
            <a:r>
              <a:rPr lang="ru-RU" dirty="0" smtClean="0"/>
              <a:t>из Балтийского моря в Черное по системе рек и волоков</a:t>
            </a:r>
            <a:endParaRPr lang="ru-RU" b="1" dirty="0"/>
          </a:p>
        </p:txBody>
      </p:sp>
      <p:pic>
        <p:nvPicPr>
          <p:cNvPr id="5" name="Содержимое 4" descr="nevo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49146" y="0"/>
            <a:ext cx="3094854" cy="4433888"/>
          </a:xfrm>
        </p:spPr>
      </p:pic>
      <p:pic>
        <p:nvPicPr>
          <p:cNvPr id="6" name="Рисунок 5" descr="im2_1_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071943"/>
            <a:ext cx="3641906" cy="2786057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043362" cy="1632798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СОСЕДСКАЯ ОБЩИНА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Община, в которой отдельные семьи обеспечивали себя самостоятельно</a:t>
            </a:r>
          </a:p>
          <a:p>
            <a:r>
              <a:rPr lang="ru-RU" dirty="0" smtClean="0"/>
              <a:t>В которой проживали не только родственники, но и просто соседи</a:t>
            </a:r>
            <a:endParaRPr lang="ru-RU" dirty="0"/>
          </a:p>
        </p:txBody>
      </p:sp>
      <p:pic>
        <p:nvPicPr>
          <p:cNvPr id="5" name="Содержимое 4" descr="99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71525" y="4000480"/>
            <a:ext cx="4772475" cy="2857520"/>
          </a:xfrm>
        </p:spPr>
      </p:pic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500042"/>
            <a:ext cx="3797300" cy="334010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Частная собственность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право полного распоряжения имуществом.</a:t>
            </a:r>
            <a:endParaRPr lang="ru-RU" dirty="0"/>
          </a:p>
        </p:txBody>
      </p:sp>
      <p:pic>
        <p:nvPicPr>
          <p:cNvPr id="5" name="Содержимое 4" descr="03_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857364"/>
            <a:ext cx="4038600" cy="3303575"/>
          </a:xfrm>
        </p:spPr>
      </p:pic>
      <p:pic>
        <p:nvPicPr>
          <p:cNvPr id="6" name="Рисунок 5" descr="боя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18625"/>
            <a:ext cx="3500462" cy="3540929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531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ИСТОРИЯ РОССИИ 6 КЛАСС</vt:lpstr>
      <vt:lpstr>ОГЛАВЛЕНИ Е</vt:lpstr>
      <vt:lpstr>СОЮЗЫ ПЛЕМЕН</vt:lpstr>
      <vt:lpstr>ЗАНЯТИЯ</vt:lpstr>
      <vt:lpstr>ЗЕМЛЕДЕЛИЕ</vt:lpstr>
      <vt:lpstr>ЗЕМЛЕДЕЛИЕ</vt:lpstr>
      <vt:lpstr>ИЛЬМЕНСКИЕ СЛАВЕНЕ</vt:lpstr>
      <vt:lpstr>СОСЕДСКАЯ ОБЩИНА</vt:lpstr>
      <vt:lpstr>Частная собственность </vt:lpstr>
      <vt:lpstr>МНОГОСТУПЕНЧАТОЕ  ОБЩЕСТВО</vt:lpstr>
      <vt:lpstr>НИЗШИЕ СЛОИ ОБЩЕСТВА</vt:lpstr>
      <vt:lpstr>Государство</vt:lpstr>
      <vt:lpstr>Язычество – религия с обожествлением природы</vt:lpstr>
      <vt:lpstr>Слайд 14</vt:lpstr>
      <vt:lpstr>Стрибог - бог – повелитель ветра  Перун – бог молнии и грома</vt:lpstr>
      <vt:lpstr>Макошь – богиня, которая олицетворяла все живое, покровительница женской части хозяйства Велес – бог – покровитель скотоводства  </vt:lpstr>
      <vt:lpstr>волхвы, кудесники</vt:lpstr>
      <vt:lpstr>Проверь себя</vt:lpstr>
      <vt:lpstr>Предпосылки зарождения государства у восточных славян: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РОССИИ 6 КЛАСС</dc:title>
  <cp:lastModifiedBy>tea</cp:lastModifiedBy>
  <cp:revision>53</cp:revision>
  <dcterms:modified xsi:type="dcterms:W3CDTF">2015-03-13T12:42:49Z</dcterms:modified>
</cp:coreProperties>
</file>