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59" r:id="rId9"/>
    <p:sldId id="265" r:id="rId10"/>
    <p:sldId id="258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14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ADBAD-06FD-48BD-B0DD-E0418B380086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7906-51A1-4FE9-919B-2025685B8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7906-51A1-4FE9-919B-2025685B80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1756A4-D378-41F8-B68F-CB01FECD0F51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3BF7EF-1D38-4EC9-808F-00DC56943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69424155_126883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3769" cy="6873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6143668" cy="157163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isometricOffAxis1Right"/>
              <a:lightRig rig="threePt" dir="t"/>
            </a:scene3d>
            <a:sp3d prstMaterial="dkEdge"/>
          </a:bodyPr>
          <a:lstStyle/>
          <a:p>
            <a:pPr algn="ctr"/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28794" y="142852"/>
            <a:ext cx="7086600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Основания, их состав и название.</a:t>
            </a:r>
            <a:endParaRPr kumimoji="0" lang="ru-RU" sz="5400" b="1" i="1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200024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ИЗУЧЕНИЯ НОВОГО МАТЕРИАЛА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600076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СОШ №29 «Университетская», г. Липецк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600076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химии Морозова И.О.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424128_12688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"/>
            <a:ext cx="9150782" cy="68529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7712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A50021"/>
                </a:solidFill>
                <a:latin typeface="Comic Sans MS" pitchFamily="66" charset="0"/>
              </a:rPr>
              <a:t>Классификация оснований</a:t>
            </a:r>
            <a:endParaRPr lang="ru-RU" sz="4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A50021"/>
                </a:solidFill>
                <a:latin typeface="Comic Sans MS" pitchFamily="66" charset="0"/>
              </a:rPr>
              <a:t>Растворимые в воде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A50021"/>
                </a:solidFill>
                <a:latin typeface="Comic Sans MS" pitchFamily="66" charset="0"/>
              </a:rPr>
              <a:t>(щелочи)</a:t>
            </a:r>
            <a:endParaRPr lang="ru-RU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50030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A50021"/>
                </a:solidFill>
                <a:latin typeface="Comic Sans MS" pitchFamily="66" charset="0"/>
              </a:rPr>
              <a:t>Нерастворимые в воде</a:t>
            </a:r>
            <a:endParaRPr lang="ru-RU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428728" y="342900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9E001E"/>
                </a:solidFill>
                <a:latin typeface="Comic Sans MS" pitchFamily="66" charset="0"/>
              </a:rPr>
              <a:t>NaOH</a:t>
            </a:r>
            <a:endParaRPr lang="ru-RU" dirty="0">
              <a:solidFill>
                <a:srgbClr val="9E001E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85762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9E001E"/>
                </a:solidFill>
                <a:latin typeface="Comic Sans MS" pitchFamily="66" charset="0"/>
              </a:rPr>
              <a:t>Ca(OH)</a:t>
            </a:r>
            <a:r>
              <a:rPr lang="en-US" baseline="-25000" dirty="0" smtClean="0">
                <a:solidFill>
                  <a:srgbClr val="9E001E"/>
                </a:solidFill>
                <a:latin typeface="Comic Sans MS" pitchFamily="66" charset="0"/>
              </a:rPr>
              <a:t>2</a:t>
            </a:r>
            <a:endParaRPr lang="ru-RU" dirty="0">
              <a:solidFill>
                <a:srgbClr val="9E001E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143248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9E001E"/>
                </a:solidFill>
                <a:latin typeface="Comic Sans MS" pitchFamily="66" charset="0"/>
              </a:rPr>
              <a:t>Al(OH)</a:t>
            </a:r>
            <a:r>
              <a:rPr lang="en-US" baseline="-25000" dirty="0" smtClean="0">
                <a:solidFill>
                  <a:srgbClr val="9E001E"/>
                </a:solidFill>
                <a:latin typeface="Comic Sans MS" pitchFamily="66" charset="0"/>
              </a:rPr>
              <a:t>3</a:t>
            </a:r>
            <a:endParaRPr lang="ru-RU" dirty="0">
              <a:solidFill>
                <a:srgbClr val="9E001E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3643314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9E001E"/>
                </a:solidFill>
                <a:latin typeface="Comic Sans MS" pitchFamily="66" charset="0"/>
              </a:rPr>
              <a:t>С</a:t>
            </a:r>
            <a:r>
              <a:rPr lang="en-US" dirty="0" smtClean="0">
                <a:solidFill>
                  <a:srgbClr val="9E001E"/>
                </a:solidFill>
                <a:latin typeface="Comic Sans MS" pitchFamily="66" charset="0"/>
              </a:rPr>
              <a:t>u(OH)</a:t>
            </a:r>
            <a:r>
              <a:rPr lang="en-US" baseline="-25000" dirty="0" smtClean="0">
                <a:solidFill>
                  <a:srgbClr val="9E001E"/>
                </a:solidFill>
                <a:latin typeface="Comic Sans MS" pitchFamily="66" charset="0"/>
              </a:rPr>
              <a:t>2</a:t>
            </a:r>
            <a:endParaRPr lang="ru-RU" dirty="0">
              <a:solidFill>
                <a:srgbClr val="9E001E"/>
              </a:solidFill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86446" y="1714488"/>
            <a:ext cx="1215913" cy="802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285984" y="1643050"/>
            <a:ext cx="1214444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8926" y="121442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 растворимости в воде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5720" y="5500702"/>
            <a:ext cx="571504" cy="42862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8120" y="5653102"/>
            <a:ext cx="571504" cy="42862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5720" y="5929330"/>
            <a:ext cx="571504" cy="42862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28662" y="5643578"/>
            <a:ext cx="571504" cy="42862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4348" y="6000768"/>
            <a:ext cx="571504" cy="42862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люс 23"/>
          <p:cNvSpPr/>
          <p:nvPr/>
        </p:nvSpPr>
        <p:spPr>
          <a:xfrm>
            <a:off x="1500166" y="5715016"/>
            <a:ext cx="500066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ия 24"/>
          <p:cNvSpPr/>
          <p:nvPr/>
        </p:nvSpPr>
        <p:spPr>
          <a:xfrm rot="10800000">
            <a:off x="2071670" y="5429264"/>
            <a:ext cx="1285884" cy="1143008"/>
          </a:xfrm>
          <a:prstGeom prst="trapezoid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143108" y="5786454"/>
            <a:ext cx="114300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57422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Н2О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Равно 29"/>
          <p:cNvSpPr/>
          <p:nvPr/>
        </p:nvSpPr>
        <p:spPr>
          <a:xfrm>
            <a:off x="3357554" y="5929330"/>
            <a:ext cx="785818" cy="214314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Трапеция 30"/>
          <p:cNvSpPr/>
          <p:nvPr/>
        </p:nvSpPr>
        <p:spPr>
          <a:xfrm rot="10800000">
            <a:off x="4071934" y="5429264"/>
            <a:ext cx="1285884" cy="1143008"/>
          </a:xfrm>
          <a:prstGeom prst="trapezoid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143372" y="5715016"/>
            <a:ext cx="114300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86248" y="585789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Трапеция 33"/>
          <p:cNvSpPr/>
          <p:nvPr/>
        </p:nvSpPr>
        <p:spPr>
          <a:xfrm rot="10800000">
            <a:off x="6429388" y="4357694"/>
            <a:ext cx="1285884" cy="1143008"/>
          </a:xfrm>
          <a:prstGeom prst="trapezoid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рапеция 34"/>
          <p:cNvSpPr/>
          <p:nvPr/>
        </p:nvSpPr>
        <p:spPr>
          <a:xfrm rot="10800000">
            <a:off x="6572264" y="4857760"/>
            <a:ext cx="1000132" cy="571504"/>
          </a:xfrm>
          <a:prstGeom prst="trapezoid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500826" y="4643446"/>
            <a:ext cx="114300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низ 36"/>
          <p:cNvSpPr/>
          <p:nvPr/>
        </p:nvSpPr>
        <p:spPr>
          <a:xfrm>
            <a:off x="6643702" y="5643578"/>
            <a:ext cx="9286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143636" y="62150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ОСАДОК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712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A50021"/>
                </a:solidFill>
                <a:latin typeface="Comic Sans MS" pitchFamily="66" charset="0"/>
              </a:rPr>
              <a:t>Классификация оснований</a:t>
            </a:r>
            <a:endParaRPr lang="ru-RU" sz="4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07154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числу </a:t>
            </a:r>
            <a:r>
              <a:rPr lang="ru-RU" sz="2400" b="1" dirty="0" err="1" smtClean="0">
                <a:solidFill>
                  <a:srgbClr val="C00000"/>
                </a:solidFill>
              </a:rPr>
              <a:t>гидроксид-ионов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одно</a:t>
            </a:r>
            <a:r>
              <a:rPr lang="ru-RU" sz="3200" b="1" dirty="0" err="1" smtClean="0">
                <a:solidFill>
                  <a:srgbClr val="C00000"/>
                </a:solidFill>
              </a:rPr>
              <a:t>кислотные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78592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многокислотные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857356" y="1500174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86446" y="1500174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2428868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428868"/>
            <a:ext cx="1542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714752"/>
            <a:ext cx="1643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429000"/>
            <a:ext cx="1542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2714620"/>
            <a:ext cx="11288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2714620"/>
            <a:ext cx="21633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(OH)</a:t>
            </a:r>
            <a:r>
              <a:rPr lang="en-US" sz="6600" b="1" cap="none" spc="0" baseline="-25000" dirty="0" smtClean="0">
                <a:ln/>
                <a:solidFill>
                  <a:schemeClr val="accent3"/>
                </a:solidFill>
                <a:effectLst/>
              </a:rPr>
              <a:t>2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857628"/>
            <a:ext cx="10727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3857628"/>
            <a:ext cx="22947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(OH)3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8456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КАЧЕСТВЕННАЯ РЕАКЦИЯ НА ОН</a:t>
            </a:r>
            <a:r>
              <a:rPr lang="ru-RU" sz="3200" b="1" cap="none" spc="0" baseline="30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-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Индикатор – вещество, меняющее свой цвет в зависимости от среды.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78605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лакмус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85749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фенолфталеин</a:t>
            </a:r>
            <a:endParaRPr lang="ru-RU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285749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</a:rPr>
              <a:t>метилоранжевый</a:t>
            </a:r>
            <a:endParaRPr lang="ru-RU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Трапеция 20"/>
          <p:cNvSpPr/>
          <p:nvPr/>
        </p:nvSpPr>
        <p:spPr>
          <a:xfrm rot="10800000">
            <a:off x="642910" y="3714752"/>
            <a:ext cx="1714512" cy="2143140"/>
          </a:xfrm>
          <a:prstGeom prst="trapezoid">
            <a:avLst/>
          </a:prstGeom>
          <a:solidFill>
            <a:schemeClr val="tx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 rot="10800000">
            <a:off x="6572264" y="3714752"/>
            <a:ext cx="1714512" cy="2143140"/>
          </a:xfrm>
          <a:prstGeom prst="trapezoid">
            <a:avLst/>
          </a:prstGeom>
          <a:solidFill>
            <a:schemeClr val="tx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 rot="10800000">
            <a:off x="3500430" y="3714752"/>
            <a:ext cx="1714512" cy="2143140"/>
          </a:xfrm>
          <a:prstGeom prst="trapezoid">
            <a:avLst/>
          </a:prstGeom>
          <a:solidFill>
            <a:schemeClr val="tx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ручное управление 24"/>
          <p:cNvSpPr/>
          <p:nvPr/>
        </p:nvSpPr>
        <p:spPr>
          <a:xfrm>
            <a:off x="785786" y="4500570"/>
            <a:ext cx="1428760" cy="1357322"/>
          </a:xfrm>
          <a:prstGeom prst="flowChartManualOperation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ручное управление 25"/>
          <p:cNvSpPr/>
          <p:nvPr/>
        </p:nvSpPr>
        <p:spPr>
          <a:xfrm>
            <a:off x="6715140" y="4500570"/>
            <a:ext cx="1428760" cy="135732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ручное управление 26"/>
          <p:cNvSpPr/>
          <p:nvPr/>
        </p:nvSpPr>
        <p:spPr>
          <a:xfrm>
            <a:off x="3643306" y="4500570"/>
            <a:ext cx="1428760" cy="1357322"/>
          </a:xfrm>
          <a:prstGeom prst="flowChartManualOpe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85720" y="6143644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Вам выданы три пробирки. Определите, где находится едкий натр.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62200" y="3276600"/>
            <a:ext cx="51022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Что такое основание?</a:t>
            </a:r>
            <a:endParaRPr lang="ru-RU" sz="3200" b="1" dirty="0">
              <a:solidFill>
                <a:srgbClr val="01897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85918" y="3143248"/>
            <a:ext cx="64008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Какими по растворимости бывают основания?</a:t>
            </a:r>
          </a:p>
          <a:p>
            <a:pPr marL="342900" indent="-342900" eaLnBrk="0" hangingPunct="0"/>
            <a:endParaRPr lang="ru-RU" b="1" dirty="0">
              <a:solidFill>
                <a:srgbClr val="018972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728" y="3357562"/>
            <a:ext cx="6553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Каким оксидам соответствуют основания?</a:t>
            </a:r>
            <a:endParaRPr lang="ru-RU" sz="3200" b="1" dirty="0">
              <a:solidFill>
                <a:srgbClr val="018972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85852" y="3286124"/>
            <a:ext cx="7262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ru-RU" sz="32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Составить основания и назвать:</a:t>
            </a:r>
          </a:p>
          <a:p>
            <a:pPr marL="342900" indent="-342900"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sz="3200" b="1" baseline="-8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BaO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</a:t>
            </a:r>
            <a:r>
              <a:rPr lang="ru-RU" sz="3200" b="1" baseline="-8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3200" b="1" baseline="-8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71604" y="3357562"/>
            <a:ext cx="67341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Составить оксиды и назвать:</a:t>
            </a:r>
            <a:r>
              <a:rPr lang="ru-RU" sz="3200" dirty="0">
                <a:solidFill>
                  <a:srgbClr val="01A18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1A18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LiOH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OH)</a:t>
            </a:r>
            <a:r>
              <a:rPr lang="ru-RU" sz="3200" b="1" baseline="-8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71480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ЗАКРЕПЛЕНИЕ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Рисунок 8" descr="slov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228710"/>
            <a:ext cx="2546124" cy="198597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ЗАДАНИЕ НА ДОМ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785926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Параграф 25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Упражнения №1,2,5 стр. 84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lovar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571480"/>
            <a:ext cx="1071570" cy="232173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ature 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42851"/>
            <a:ext cx="3286132" cy="43815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>
            <a:off x="5714975" y="1214422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3900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Цель урока:</a:t>
            </a:r>
            <a:endParaRPr lang="ru-RU" sz="5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8888" y="2492375"/>
            <a:ext cx="6977062" cy="3455988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Познакомить учащихся с новым классом неорганических соединений – основаниями.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Рассмотреть классификацию, состав и номенклатуру оснований.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A18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285992"/>
            <a:ext cx="707236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</a:pPr>
            <a:r>
              <a:rPr lang="en-US" sz="3600" b="1" dirty="0" smtClean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sz="3600" b="1" dirty="0" smtClean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Составьте формулы: </a:t>
            </a:r>
            <a:endParaRPr lang="en-US" sz="3600" b="1" dirty="0" smtClean="0">
              <a:solidFill>
                <a:srgbClr val="01897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оксида азота (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оксида азота(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оксида азота(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000372"/>
            <a:ext cx="781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</a:pPr>
            <a:r>
              <a:rPr lang="ru-RU" sz="3600" b="1" dirty="0" smtClean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1.Что такое бинарные соединения?</a:t>
            </a:r>
            <a:endParaRPr lang="ru-RU" sz="3600" dirty="0">
              <a:solidFill>
                <a:srgbClr val="01897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214414" y="3000372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</a:pPr>
            <a:r>
              <a:rPr lang="ru-RU" sz="36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Что такое оксиды?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000100" y="2500306"/>
            <a:ext cx="7391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</a:pPr>
            <a:r>
              <a:rPr lang="ru-RU" sz="32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В </a:t>
            </a:r>
            <a:r>
              <a:rPr lang="ru-RU" sz="3200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каких</a:t>
            </a:r>
            <a:r>
              <a:rPr lang="ru-RU" sz="32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агрегатных состояниях при н. у. встречаются оксиды?</a:t>
            </a:r>
          </a:p>
          <a:p>
            <a:pPr marL="342900" indent="-342900" eaLnBrk="0" hangingPunct="0"/>
            <a:endParaRPr lang="ru-RU" dirty="0">
              <a:solidFill>
                <a:srgbClr val="01897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85852" y="2571744"/>
            <a:ext cx="7010400" cy="160020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Ú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Приведите формулы: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1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воды, углекислого газа, негашеной извести, </a:t>
            </a:r>
            <a:r>
              <a:rPr kumimoji="0" lang="ru-RU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хлороводорода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614448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79"/>
            <a:ext cx="1857388" cy="1397301"/>
          </a:xfrm>
          <a:prstGeom prst="rect">
            <a:avLst/>
          </a:prstGeom>
        </p:spPr>
      </p:pic>
      <p:pic>
        <p:nvPicPr>
          <p:cNvPr id="9" name="Рисунок 8" descr="CRCTR0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429132"/>
            <a:ext cx="1666382" cy="2354270"/>
          </a:xfrm>
          <a:prstGeom prst="rect">
            <a:avLst/>
          </a:prstGeom>
        </p:spPr>
      </p:pic>
      <p:pic>
        <p:nvPicPr>
          <p:cNvPr id="11" name="Рисунок 10" descr="ar1288136990152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66"/>
            <a:ext cx="2951067" cy="292893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6" grpId="0" build="allAtOnce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424128_12688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84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0298" y="304800"/>
            <a:ext cx="6110302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Выпишите отдельно оксиды металлов и оксиды неметаллов и дайте им название.</a:t>
            </a:r>
            <a:endParaRPr kumimoji="0" lang="ru-RU" sz="28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92880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5400" b="1" baseline="-8000" dirty="0">
              <a:solidFill>
                <a:srgbClr val="01897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71736" y="1857364"/>
            <a:ext cx="3962400" cy="27432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18972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4400" b="1" i="0" u="none" strike="noStrike" kern="1200" cap="none" spc="0" normalizeH="0" baseline="-8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O,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4400" b="1" i="0" u="none" strike="noStrike" kern="1200" cap="none" spc="0" normalizeH="0" baseline="-8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O,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1897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CaCl</a:t>
            </a:r>
            <a:r>
              <a:rPr kumimoji="0" lang="en-US" sz="4400" b="1" i="0" u="none" strike="noStrike" kern="1200" cap="none" spc="0" normalizeH="0" baseline="-8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NO,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1897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1897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SO</a:t>
            </a:r>
            <a:r>
              <a:rPr kumimoji="0" lang="en-US" sz="4400" b="1" i="0" u="none" strike="noStrike" kern="1200" cap="none" spc="0" normalizeH="0" baseline="-8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LiOH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4612" y="2000240"/>
            <a:ext cx="4038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sz="44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sz="44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</a:t>
            </a:r>
            <a:r>
              <a:rPr lang="en-US" sz="44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CuO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sz="44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44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sz="44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4400" b="1" baseline="-8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 descr="ucos56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786322"/>
            <a:ext cx="1571629" cy="1751244"/>
          </a:xfrm>
          <a:prstGeom prst="rect">
            <a:avLst/>
          </a:prstGeom>
        </p:spPr>
      </p:pic>
      <p:pic>
        <p:nvPicPr>
          <p:cNvPr id="10" name="Рисунок 9" descr="green-chemist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65519" cy="2571744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424128_12688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9"/>
            <a:ext cx="9144000" cy="6847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ОСНОВАНИЯ -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1357298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</a:rPr>
              <a:t>СЛОЖНЫЕ СОЕДИНЕНИЯ, СОСТОЯЩИЕ ИЗ  АТОМОВ  МЕТАЛЛОВ, СОЕДИНЕННЫХ С ОДНОЙ ИЛИ НЕСКОЛЬКИМИ ГИДРОКСОГРУППАМИ (ОН-ГРУППАМИ)</a:t>
            </a:r>
            <a:endParaRPr lang="ru-RU" sz="3600" b="1" i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NaOH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LiOH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Ba</a:t>
            </a:r>
            <a:r>
              <a:rPr lang="en-US" sz="4800" b="1" dirty="0" smtClean="0"/>
              <a:t>(OH)</a:t>
            </a:r>
            <a:r>
              <a:rPr lang="en-US" sz="4800" b="1" baseline="-25000" dirty="0" smtClean="0"/>
              <a:t>2</a:t>
            </a:r>
            <a:endParaRPr lang="ru-RU" sz="4800" b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43636" y="214290"/>
            <a:ext cx="2592388" cy="1008063"/>
          </a:xfrm>
          <a:prstGeom prst="rect">
            <a:avLst/>
          </a:prstGeom>
          <a:gradFill rotWithShape="1">
            <a:gsLst>
              <a:gs pos="0">
                <a:srgbClr val="27774F">
                  <a:gamma/>
                  <a:tint val="48235"/>
                  <a:invGamma/>
                </a:srgbClr>
              </a:gs>
              <a:gs pos="50000">
                <a:srgbClr val="27774F"/>
              </a:gs>
              <a:gs pos="100000">
                <a:srgbClr val="27774F">
                  <a:gamma/>
                  <a:tint val="48235"/>
                  <a:invGamma/>
                </a:srgb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7" y="285728"/>
            <a:ext cx="2643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Рисунок 10" descr="J02876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681407"/>
            <a:ext cx="2687152" cy="21765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424128_12688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9"/>
            <a:ext cx="9144000" cy="684784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образования </a:t>
            </a:r>
            <a:r>
              <a:rPr kumimoji="0" lang="ru-RU" sz="44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гидроксида</a:t>
            </a:r>
            <a:r>
              <a:rPr kumimoji="0" lang="ru-RU" sz="4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натрия:</a:t>
            </a:r>
            <a:endParaRPr kumimoji="0" lang="ru-RU" sz="44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1989138"/>
            <a:ext cx="8569325" cy="4335462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структурная формула воды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(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Н – О – Н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ru-RU" sz="3200" b="1" dirty="0" smtClean="0">
              <a:cs typeface="Times New Roman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2Na + 2HOH = 2NaOH + H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214678" y="3071810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18972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571868" y="2857496"/>
            <a:ext cx="228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18972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57620" y="2714620"/>
            <a:ext cx="0" cy="15113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857620" y="3071810"/>
            <a:ext cx="92869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18972"/>
                </a:solidFill>
                <a:latin typeface="Arial"/>
                <a:cs typeface="Arial"/>
              </a:rPr>
              <a:t>ОН</a:t>
            </a:r>
            <a:r>
              <a:rPr lang="en-US" sz="3600" b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18972"/>
                </a:solidFill>
                <a:latin typeface="Arial"/>
                <a:cs typeface="Arial"/>
              </a:rPr>
              <a:t>-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18972"/>
              </a:solidFill>
              <a:latin typeface="Arial"/>
              <a:cs typeface="Arial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214810" y="4643446"/>
            <a:ext cx="590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18972"/>
                </a:solidFill>
                <a:latin typeface="Arial"/>
                <a:cs typeface="Arial"/>
              </a:rPr>
              <a:t>Na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18972"/>
              </a:solidFill>
              <a:latin typeface="Arial"/>
              <a:cs typeface="Arial"/>
            </a:endParaRP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4572000" y="3929066"/>
            <a:ext cx="266704" cy="385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18972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43571" y="4643446"/>
            <a:ext cx="35004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ГИДРОКСИД НАТРИЯ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0.00162 L 0.12482 0.00162 " pathEditMode="relative" ptsTypes="AA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2 0.00162 L 0.12482 0.21157 " pathEditMode="relative" ptsTypes="AA">
                                      <p:cBhvr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424128_126883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4" y="0"/>
            <a:ext cx="9150784" cy="685292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088" y="304800"/>
            <a:ext cx="8316912" cy="14319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Оксидам металла соответствуют основания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(ОСНОВНЫЕ ОКСИДЫ)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00240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28599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000240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571612"/>
            <a:ext cx="708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286256"/>
            <a:ext cx="117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500438"/>
            <a:ext cx="488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000240"/>
            <a:ext cx="89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737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000240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1785926"/>
            <a:ext cx="7649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2+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1785926"/>
            <a:ext cx="654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4286256"/>
            <a:ext cx="157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785926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214950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Составьте основания из оксидов: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ZnO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Li</a:t>
            </a:r>
            <a:r>
              <a:rPr lang="en-US" b="1" baseline="-1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MgO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78645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Попробуйте самостоятельно составить оксиды из оснований: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CuOH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Cu(OH)</a:t>
            </a:r>
            <a:r>
              <a:rPr lang="en-US" b="1" baseline="-1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b="1" baseline="-1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7269 L -0.03125 0.31412 " pathEditMode="relative" ptsTypes="AA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9977 L -0.01042 0.330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8959 L -0.02483 0.32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7899 0.4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9424128_12688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8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0232" y="357166"/>
            <a:ext cx="539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Название оснований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142984"/>
            <a:ext cx="3267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ГИДРОКСИД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1428736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10000"/>
                  </a:schemeClr>
                </a:solidFill>
              </a:rPr>
              <a:t>+</a:t>
            </a:r>
            <a:endParaRPr lang="ru-RU" sz="6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311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НАЗВАНИЕ МЕТАЛЛА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РОДИТЕЛЬНОМ ПАДЕЖЕ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2928934"/>
            <a:ext cx="6303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10000"/>
                  </a:schemeClr>
                </a:solidFill>
              </a:rPr>
              <a:t>+</a:t>
            </a:r>
            <a:endParaRPr lang="ru-RU" sz="6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85784" y="3786190"/>
            <a:ext cx="95950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ВАЛЕНТНОСТЬ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РИМСКИМИ ЦИФРАМИ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Рисунок 13" descr="book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072074"/>
            <a:ext cx="3714744" cy="155617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9424128_12688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9"/>
            <a:ext cx="9144000" cy="68478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42860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Назовите</a:t>
            </a:r>
            <a:r>
              <a:rPr lang="en-US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основания: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Ca(OH)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Fe(OH)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Fe(OH)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auto">
          <a:xfrm>
            <a:off x="2928926" y="3571876"/>
            <a:ext cx="2284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4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Al(OH)</a:t>
            </a:r>
            <a:r>
              <a:rPr lang="ru-RU" sz="4000" b="1" baseline="-8000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40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3571868" y="4143380"/>
            <a:ext cx="1766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400" b="1" dirty="0" err="1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CuOH</a:t>
            </a:r>
            <a:endParaRPr lang="ru-RU" sz="4400" dirty="0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2857488" y="4000504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4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Zn(OH)</a:t>
            </a:r>
            <a:r>
              <a:rPr lang="ru-RU" sz="4000" b="1" baseline="-8000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40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2786050" y="3714752"/>
            <a:ext cx="2392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400" b="1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Cu(OH)</a:t>
            </a:r>
            <a:r>
              <a:rPr lang="ru-RU" sz="4000" b="1" baseline="-8000" dirty="0">
                <a:solidFill>
                  <a:srgbClr val="01897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dirty="0"/>
              <a:t> </a:t>
            </a:r>
          </a:p>
        </p:txBody>
      </p:sp>
      <p:pic>
        <p:nvPicPr>
          <p:cNvPr id="13" name="Рисунок 12" descr="ucos7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929066"/>
            <a:ext cx="2500322" cy="250032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  <p:bldP spid="12" grpId="0"/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338</TotalTime>
  <Words>428</Words>
  <Application>Microsoft Office PowerPoint</Application>
  <PresentationFormat>Экран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ЗАДАНИЕ НА ДОМ</vt:lpstr>
    </vt:vector>
  </TitlesOfParts>
  <Company>BestDVD 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2010-12-27T18:54:25Z</dcterms:created>
  <dcterms:modified xsi:type="dcterms:W3CDTF">2011-03-30T20:29:14Z</dcterms:modified>
</cp:coreProperties>
</file>