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73" r:id="rId5"/>
    <p:sldId id="275" r:id="rId6"/>
    <p:sldId id="277" r:id="rId7"/>
    <p:sldId id="286" r:id="rId8"/>
    <p:sldId id="287" r:id="rId9"/>
    <p:sldId id="288" r:id="rId10"/>
    <p:sldId id="289" r:id="rId11"/>
    <p:sldId id="290" r:id="rId12"/>
    <p:sldId id="291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CC"/>
    <a:srgbClr val="CC33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563938" y="1916113"/>
            <a:ext cx="4968875" cy="129698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Турнир </a:t>
            </a:r>
            <a:b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Знатоков Химии</a:t>
            </a:r>
            <a:endParaRPr lang="es-ES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424862" cy="5016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Прославлен всеми именами 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Металл, испытанный огнём,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Манил к себе людей веками,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Алхимик жил мечтой о нём.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Но как герой он свергнут нами,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Уж блеск его нас не манит.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Ведь хорошо мы знаем с вами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Не всё, то ценно, что блестит.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95288" y="1844675"/>
            <a:ext cx="91821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400" b="1" dirty="0">
                <a:solidFill>
                  <a:srgbClr val="00FFFF"/>
                </a:solidFill>
                <a:latin typeface="Garamond" pitchFamily="18" charset="0"/>
              </a:rPr>
              <a:t>Я металл серебристый и лёгкий,</a:t>
            </a:r>
          </a:p>
          <a:p>
            <a:pPr eaLnBrk="1" hangingPunct="1"/>
            <a:r>
              <a:rPr lang="ru-RU" sz="4400" b="1" dirty="0">
                <a:solidFill>
                  <a:srgbClr val="00FFFF"/>
                </a:solidFill>
                <a:latin typeface="Garamond" pitchFamily="18" charset="0"/>
              </a:rPr>
              <a:t>Я зовусь самолётный металл,</a:t>
            </a:r>
          </a:p>
          <a:p>
            <a:pPr eaLnBrk="1" hangingPunct="1"/>
            <a:r>
              <a:rPr lang="ru-RU" sz="4400" b="1" dirty="0">
                <a:solidFill>
                  <a:srgbClr val="00FFFF"/>
                </a:solidFill>
                <a:latin typeface="Garamond" pitchFamily="18" charset="0"/>
              </a:rPr>
              <a:t>И покрыт я оксидною плёнкой,</a:t>
            </a:r>
          </a:p>
          <a:p>
            <a:pPr eaLnBrk="1" hangingPunct="1"/>
            <a:r>
              <a:rPr lang="ru-RU" sz="4400" b="1" dirty="0">
                <a:solidFill>
                  <a:srgbClr val="00FFFF"/>
                </a:solidFill>
                <a:latin typeface="Garamond" pitchFamily="18" charset="0"/>
              </a:rPr>
              <a:t>Чтоб меня кислород не достал.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9750" y="908050"/>
            <a:ext cx="8215313" cy="448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4800" b="1" dirty="0">
                <a:solidFill>
                  <a:srgbClr val="6600CC"/>
                </a:solidFill>
                <a:latin typeface="Garamond" pitchFamily="18" charset="0"/>
              </a:rPr>
              <a:t>Без него мы жить не можем-</a:t>
            </a:r>
          </a:p>
          <a:p>
            <a:pPr algn="ctr" eaLnBrk="1" hangingPunct="1"/>
            <a:r>
              <a:rPr lang="ru-RU" sz="4800" b="1" dirty="0">
                <a:solidFill>
                  <a:srgbClr val="6600CC"/>
                </a:solidFill>
                <a:latin typeface="Garamond" pitchFamily="18" charset="0"/>
              </a:rPr>
              <a:t>Он всегда нам всем поможет.</a:t>
            </a:r>
          </a:p>
          <a:p>
            <a:pPr algn="ctr" eaLnBrk="1" hangingPunct="1"/>
            <a:r>
              <a:rPr lang="ru-RU" sz="4800" b="1" dirty="0">
                <a:solidFill>
                  <a:srgbClr val="6600CC"/>
                </a:solidFill>
                <a:latin typeface="Garamond" pitchFamily="18" charset="0"/>
              </a:rPr>
              <a:t>Он находится везде –</a:t>
            </a:r>
          </a:p>
          <a:p>
            <a:pPr algn="ctr" eaLnBrk="1" hangingPunct="1"/>
            <a:r>
              <a:rPr lang="ru-RU" sz="4800" b="1" dirty="0">
                <a:solidFill>
                  <a:srgbClr val="6600CC"/>
                </a:solidFill>
                <a:latin typeface="Garamond" pitchFamily="18" charset="0"/>
              </a:rPr>
              <a:t>И на суше и в воде.</a:t>
            </a:r>
          </a:p>
          <a:p>
            <a:pPr algn="ctr" eaLnBrk="1" hangingPunct="1"/>
            <a:r>
              <a:rPr lang="ru-RU" sz="4800" b="1" dirty="0">
                <a:solidFill>
                  <a:srgbClr val="6600CC"/>
                </a:solidFill>
                <a:latin typeface="Garamond" pitchFamily="18" charset="0"/>
              </a:rPr>
              <a:t>Кто же скажет мне из вас,</a:t>
            </a:r>
          </a:p>
          <a:p>
            <a:pPr algn="ctr" eaLnBrk="1" hangingPunct="1"/>
            <a:r>
              <a:rPr lang="ru-RU" sz="4800" b="1" dirty="0">
                <a:solidFill>
                  <a:srgbClr val="6600CC"/>
                </a:solidFill>
                <a:latin typeface="Garamond" pitchFamily="18" charset="0"/>
              </a:rPr>
              <a:t>Как зовётся этот газ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697559"/>
          </a:xfrm>
        </p:spPr>
        <p:txBody>
          <a:bodyPr/>
          <a:lstStyle/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Мы начинаем наш турнир,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Для чего и зачем?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Чтоб лучше химию познать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И все ответы разгадать!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На ратный турнир собирается люд.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Тут и смех, и борьба, шутки, музыка тут.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Торопись не спеша, вдруг поймаешь «за хвост»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Ты удачу, утрешь всем соперникам нос.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       Ну, сразиться давно уж настала пора.</a:t>
            </a:r>
            <a:endParaRPr lang="ru-RU" sz="28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i="1" dirty="0" smtClean="0">
                <a:latin typeface="Georgia" pitchFamily="18" charset="0"/>
              </a:rPr>
              <a:t>Попрошу тишины, началась игра.</a:t>
            </a:r>
            <a:endParaRPr lang="ru-RU" sz="2800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Разминка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s-E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28737"/>
            <a:ext cx="8229600" cy="494190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Garamond" pitchFamily="18" charset="0"/>
              </a:rPr>
              <a:t>«Галерея химиков».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5" name="Picture 5" descr="{7DE44B20-1E4F-4E4E-8E0A-08893B5BE2E7}"/>
          <p:cNvPicPr>
            <a:picLocks noChangeAspect="1" noChangeArrowheads="1"/>
          </p:cNvPicPr>
          <p:nvPr/>
        </p:nvPicPr>
        <p:blipFill>
          <a:blip r:embed="rId2"/>
          <a:srcRect l="10289" t="12318" r="11154" b="7211"/>
          <a:stretch>
            <a:fillRect/>
          </a:stretch>
        </p:blipFill>
        <p:spPr bwMode="auto">
          <a:xfrm>
            <a:off x="6357950" y="1428736"/>
            <a:ext cx="2357454" cy="3214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{0DA2859F-8782-44DD-9073-498CDA37D8FE}"/>
          <p:cNvPicPr>
            <a:picLocks noChangeAspect="1" noChangeArrowheads="1"/>
          </p:cNvPicPr>
          <p:nvPr/>
        </p:nvPicPr>
        <p:blipFill>
          <a:blip r:embed="rId3"/>
          <a:srcRect l="7666" t="5888" r="9166" b="5888"/>
          <a:stretch>
            <a:fillRect/>
          </a:stretch>
        </p:blipFill>
        <p:spPr bwMode="auto">
          <a:xfrm>
            <a:off x="2143108" y="3286124"/>
            <a:ext cx="2449512" cy="3185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{168EFC68-38DD-49F7-978B-D7FF3DF7FE8C}"/>
          <p:cNvPicPr>
            <a:picLocks noChangeAspect="1" noChangeArrowheads="1"/>
          </p:cNvPicPr>
          <p:nvPr/>
        </p:nvPicPr>
        <p:blipFill>
          <a:blip r:embed="rId4"/>
          <a:srcRect l="8829" t="7216" r="10289" b="7213"/>
          <a:stretch>
            <a:fillRect/>
          </a:stretch>
        </p:blipFill>
        <p:spPr bwMode="auto">
          <a:xfrm>
            <a:off x="4572000" y="3286124"/>
            <a:ext cx="2286016" cy="3106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286512" y="5643578"/>
            <a:ext cx="5540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>
                <a:solidFill>
                  <a:srgbClr val="FF0066"/>
                </a:solidFill>
                <a:latin typeface="Garamond" pitchFamily="18" charset="0"/>
              </a:rPr>
              <a:t>4.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072462" y="3857628"/>
            <a:ext cx="55816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66"/>
                </a:solidFill>
                <a:latin typeface="Garamond" pitchFamily="18" charset="0"/>
              </a:rPr>
              <a:t>2.</a:t>
            </a:r>
            <a:endParaRPr lang="ru-RU" sz="4000" b="1" dirty="0">
              <a:solidFill>
                <a:srgbClr val="FF0066"/>
              </a:solidFill>
              <a:latin typeface="Garamond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28596" y="3571876"/>
            <a:ext cx="52129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66"/>
                </a:solidFill>
                <a:latin typeface="Garamond" pitchFamily="18" charset="0"/>
              </a:rPr>
              <a:t>1.</a:t>
            </a:r>
            <a:endParaRPr lang="ru-RU" sz="4000" b="1" dirty="0">
              <a:solidFill>
                <a:srgbClr val="FF0066"/>
              </a:solidFill>
              <a:latin typeface="Garamond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071670" y="5643578"/>
            <a:ext cx="55816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66"/>
                </a:solidFill>
                <a:latin typeface="Garamond" pitchFamily="18" charset="0"/>
              </a:rPr>
              <a:t>3.</a:t>
            </a:r>
            <a:endParaRPr lang="ru-RU" sz="4000" b="1" dirty="0">
              <a:solidFill>
                <a:srgbClr val="FF0066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214422"/>
            <a:ext cx="2643206" cy="3211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42910" y="571480"/>
            <a:ext cx="85010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Из вулканов появляюсь, </a:t>
            </a:r>
          </a:p>
          <a:p>
            <a:pPr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И в воде не растворяюсь,</a:t>
            </a:r>
          </a:p>
          <a:p>
            <a:pPr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В кислотном ряду командиром иду.</a:t>
            </a:r>
          </a:p>
          <a:p>
            <a:pPr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Очищаю нефть и масло,</a:t>
            </a:r>
          </a:p>
          <a:p>
            <a:pPr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Гербицид в полях прекрасный,</a:t>
            </a:r>
          </a:p>
          <a:p>
            <a:pPr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Кожу тела очищаю,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Даже в спичках я бываю.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08038" y="828675"/>
            <a:ext cx="7315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Хранят обычно в керосине,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И «бегает» он по воде,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В природе, помните отныне,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Свободным нет его нигде.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В солях открыть его возможно,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Желтеет пламя от него,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И получить из соли можно,</a:t>
            </a:r>
          </a:p>
          <a:p>
            <a:pPr algn="ctr" eaLnBrk="1" hangingPunct="1"/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Как </a:t>
            </a:r>
            <a:r>
              <a:rPr lang="ru-RU" sz="4000" b="1" dirty="0" err="1">
                <a:solidFill>
                  <a:srgbClr val="800000"/>
                </a:solidFill>
                <a:latin typeface="Garamond" pitchFamily="18" charset="0"/>
              </a:rPr>
              <a:t>Деви</a:t>
            </a:r>
            <a:r>
              <a:rPr lang="ru-RU" sz="4000" b="1" dirty="0">
                <a:solidFill>
                  <a:srgbClr val="800000"/>
                </a:solidFill>
                <a:latin typeface="Garamond" pitchFamily="18" charset="0"/>
              </a:rPr>
              <a:t> получил его.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58888" y="669925"/>
            <a:ext cx="7148512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Отгадаем без проблем,</a:t>
            </a:r>
          </a:p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Элемент известный всем.</a:t>
            </a:r>
          </a:p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Входит он в состав оксидов,</a:t>
            </a:r>
          </a:p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И в кислоты разных видов,</a:t>
            </a:r>
          </a:p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И в поваренную соль,</a:t>
            </a:r>
          </a:p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Вот какая это роль.</a:t>
            </a:r>
          </a:p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Газ зелёный, ядовитый</a:t>
            </a:r>
          </a:p>
          <a:p>
            <a:pPr algn="ctr" eaLnBrk="1" hangingPunct="1"/>
            <a:r>
              <a:rPr lang="ru-RU" sz="4000" b="1" dirty="0">
                <a:solidFill>
                  <a:srgbClr val="6600CC"/>
                </a:solidFill>
                <a:latin typeface="Garamond" pitchFamily="18" charset="0"/>
              </a:rPr>
              <a:t>Очень-очень знаменитый.</a:t>
            </a:r>
          </a:p>
          <a:p>
            <a:pPr eaLnBrk="1" hangingPunct="1"/>
            <a:endParaRPr lang="ru-RU" sz="4000" b="1" dirty="0">
              <a:solidFill>
                <a:srgbClr val="6600CC"/>
              </a:solidFill>
              <a:latin typeface="Garamond" pitchFamily="18" charset="0"/>
            </a:endParaRPr>
          </a:p>
          <a:p>
            <a:pPr eaLnBrk="1" hangingPunct="1"/>
            <a:endParaRPr lang="ru-RU" sz="4000" b="1" dirty="0">
              <a:solidFill>
                <a:srgbClr val="6600CC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Ребусы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29684" cy="5526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11188" y="1557338"/>
            <a:ext cx="8104187" cy="277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400" b="1" dirty="0">
                <a:solidFill>
                  <a:srgbClr val="0000FF"/>
                </a:solidFill>
                <a:latin typeface="Garamond" pitchFamily="18" charset="0"/>
              </a:rPr>
              <a:t>Из меня состоит всё живое.</a:t>
            </a:r>
          </a:p>
          <a:p>
            <a:pPr eaLnBrk="1" hangingPunct="1"/>
            <a:r>
              <a:rPr lang="ru-RU" sz="4400" b="1" dirty="0">
                <a:solidFill>
                  <a:srgbClr val="0000FF"/>
                </a:solidFill>
                <a:latin typeface="Garamond" pitchFamily="18" charset="0"/>
              </a:rPr>
              <a:t>Я графит, антрацит и алмаз.</a:t>
            </a:r>
          </a:p>
          <a:p>
            <a:pPr eaLnBrk="1" hangingPunct="1"/>
            <a:r>
              <a:rPr lang="ru-RU" sz="4400" b="1" dirty="0">
                <a:solidFill>
                  <a:srgbClr val="0000FF"/>
                </a:solidFill>
                <a:latin typeface="Garamond" pitchFamily="18" charset="0"/>
              </a:rPr>
              <a:t>Я на улице, в школе и в поле.</a:t>
            </a:r>
          </a:p>
          <a:p>
            <a:pPr eaLnBrk="1" hangingPunct="1"/>
            <a:r>
              <a:rPr lang="ru-RU" sz="4400" b="1" dirty="0">
                <a:solidFill>
                  <a:srgbClr val="0000FF"/>
                </a:solidFill>
                <a:latin typeface="Garamond" pitchFamily="18" charset="0"/>
              </a:rPr>
              <a:t>Я в деревьях и в каждом из вас.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68313" y="1773238"/>
            <a:ext cx="8180387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6000" b="1" dirty="0">
                <a:solidFill>
                  <a:srgbClr val="FFFF00"/>
                </a:solidFill>
                <a:latin typeface="Garamond" pitchFamily="18" charset="0"/>
              </a:rPr>
              <a:t>Не трудна загадка эта,</a:t>
            </a:r>
          </a:p>
          <a:p>
            <a:pPr eaLnBrk="1" hangingPunct="1"/>
            <a:r>
              <a:rPr lang="ru-RU" sz="6000" b="1" dirty="0">
                <a:solidFill>
                  <a:srgbClr val="FFFF00"/>
                </a:solidFill>
                <a:latin typeface="Garamond" pitchFamily="18" charset="0"/>
              </a:rPr>
              <a:t>Ведь металл - родня</a:t>
            </a:r>
            <a:r>
              <a:rPr lang="ru-RU" sz="6000" b="1" dirty="0">
                <a:solidFill>
                  <a:srgbClr val="9933FF"/>
                </a:solidFill>
                <a:latin typeface="Garamond" pitchFamily="18" charset="0"/>
              </a:rPr>
              <a:t> </a:t>
            </a:r>
          </a:p>
          <a:p>
            <a:pPr eaLnBrk="1" hangingPunct="1"/>
            <a:r>
              <a:rPr lang="ru-RU" sz="6000" b="1" dirty="0">
                <a:solidFill>
                  <a:srgbClr val="FFFF00"/>
                </a:solidFill>
                <a:latin typeface="Garamond" pitchFamily="18" charset="0"/>
              </a:rPr>
              <a:t>                           планете.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355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Diseño predeterminado</vt:lpstr>
      <vt:lpstr>Турнир  Знатоков Химии</vt:lpstr>
      <vt:lpstr>Слайд 2</vt:lpstr>
      <vt:lpstr>Разминка </vt:lpstr>
      <vt:lpstr>Слайд 4</vt:lpstr>
      <vt:lpstr>Слайд 5</vt:lpstr>
      <vt:lpstr>Слайд 6</vt:lpstr>
      <vt:lpstr>Ребусы </vt:lpstr>
      <vt:lpstr>Слайд 8</vt:lpstr>
      <vt:lpstr>Слайд 9</vt:lpstr>
      <vt:lpstr>Слайд 10</vt:lpstr>
      <vt:lpstr>Слайд 11</vt:lpstr>
      <vt:lpstr>Слайд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леночка</cp:lastModifiedBy>
  <cp:revision>47</cp:revision>
  <dcterms:created xsi:type="dcterms:W3CDTF">2009-10-07T17:55:06Z</dcterms:created>
  <dcterms:modified xsi:type="dcterms:W3CDTF">2012-03-25T23:09:28Z</dcterms:modified>
</cp:coreProperties>
</file>