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0" r:id="rId4"/>
    <p:sldId id="261" r:id="rId5"/>
    <p:sldId id="262" r:id="rId6"/>
    <p:sldId id="264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67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8" r:id="rId29"/>
    <p:sldId id="265" r:id="rId30"/>
    <p:sldId id="289" r:id="rId31"/>
    <p:sldId id="290" r:id="rId32"/>
    <p:sldId id="291" r:id="rId33"/>
    <p:sldId id="292" r:id="rId34"/>
    <p:sldId id="293" r:id="rId35"/>
    <p:sldId id="295" r:id="rId36"/>
    <p:sldId id="296" r:id="rId37"/>
    <p:sldId id="297" r:id="rId38"/>
    <p:sldId id="298" r:id="rId39"/>
    <p:sldId id="299" r:id="rId40"/>
    <p:sldId id="300" r:id="rId41"/>
    <p:sldId id="294" r:id="rId42"/>
    <p:sldId id="301" r:id="rId43"/>
    <p:sldId id="302" r:id="rId44"/>
    <p:sldId id="303" r:id="rId45"/>
    <p:sldId id="304" r:id="rId46"/>
    <p:sldId id="305" r:id="rId47"/>
    <p:sldId id="306" r:id="rId48"/>
    <p:sldId id="308" r:id="rId49"/>
    <p:sldId id="309" r:id="rId50"/>
    <p:sldId id="310" r:id="rId51"/>
    <p:sldId id="311" r:id="rId52"/>
    <p:sldId id="307" r:id="rId53"/>
    <p:sldId id="312" r:id="rId5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800000"/>
    <a:srgbClr val="CC3300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EA764-5677-4DC8-A332-66856BC8E6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DFE8F-FBFB-4227-8C43-C1A93C10EFD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AF5C7-EC13-45EA-8795-19DFD499566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AF4F8-9E57-4B4C-B3D9-FC3191B6016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4C3A1-92DB-48EA-B429-CBD80A2E8DA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6913F-0E1A-4AF9-97B8-DEFAF8DF4A2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8880D-297C-4DAD-B7B4-529352B6D6E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4531F-224A-4770-8EDE-FD28C2B1D6F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E5D2D-2D98-489E-8A89-6B920770781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60211-7805-4FA1-9C82-88FB54A0487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108F3-2A8C-42F9-85FB-BB7C9C39E99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A9224C-B3DC-42CE-965E-B90881FBA1F3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Rectangle 26"/>
          <p:cNvSpPr>
            <a:spLocks noGrp="1" noChangeArrowheads="1"/>
          </p:cNvSpPr>
          <p:nvPr>
            <p:ph type="ctrTitle"/>
          </p:nvPr>
        </p:nvSpPr>
        <p:spPr>
          <a:xfrm>
            <a:off x="3563938" y="1916113"/>
            <a:ext cx="4968875" cy="1296987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Турнир </a:t>
            </a:r>
            <a:b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Знатоков Химии</a:t>
            </a:r>
            <a:endParaRPr lang="es-ES" b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№ 3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Определите  химический  элемент  по  предложенным  данным: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1)  15р </a:t>
            </a:r>
            <a:r>
              <a:rPr lang="ru-RU" sz="36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,  16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,  15e   -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 (фосфор)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3600" baseline="30000" dirty="0" smtClean="0">
                <a:latin typeface="Times New Roman" pitchFamily="18" charset="0"/>
                <a:cs typeface="Times New Roman" pitchFamily="18" charset="0"/>
              </a:rPr>
              <a:t>39</a:t>
            </a:r>
            <a:r>
              <a:rPr lang="ru-RU" sz="3600" baseline="-25000" dirty="0" smtClean="0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Э  - </a:t>
            </a:r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(калий)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3)третий  период,  шестая  группа  -</a:t>
            </a:r>
          </a:p>
          <a:p>
            <a:pPr>
              <a:buNone/>
            </a:pPr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(</a:t>
            </a:r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сера)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4) 2е,  8е,  8е,  2е  - </a:t>
            </a:r>
            <a:r>
              <a:rPr lang="ru-RU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(кальций).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62610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№ 4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Символ  изотопа  элемента:  а)  </a:t>
            </a:r>
            <a:r>
              <a:rPr lang="ru-RU" sz="3600" baseline="30000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3600" baseline="-25000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Э;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б) </a:t>
            </a:r>
            <a:r>
              <a:rPr lang="ru-RU" sz="3600" baseline="30000" dirty="0" smtClean="0">
                <a:latin typeface="Times New Roman" pitchFamily="18" charset="0"/>
                <a:cs typeface="Times New Roman" pitchFamily="18" charset="0"/>
              </a:rPr>
              <a:t>87</a:t>
            </a:r>
            <a:r>
              <a:rPr lang="ru-RU" sz="3600" baseline="-25000" dirty="0" smtClean="0">
                <a:latin typeface="Times New Roman" pitchFamily="18" charset="0"/>
                <a:cs typeface="Times New Roman" pitchFamily="18" charset="0"/>
              </a:rPr>
              <a:t>37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Укажите:</a:t>
            </a:r>
          </a:p>
          <a:p>
            <a:pPr lvl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 название  элемента;</a:t>
            </a:r>
          </a:p>
          <a:p>
            <a:pPr lvl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число  протонов  и  нейтронов,    </a:t>
            </a:r>
          </a:p>
          <a:p>
            <a:pPr lvl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содержащихся  в  ядре  элемента;</a:t>
            </a:r>
          </a:p>
          <a:p>
            <a:pPr lvl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3. число  электронов  в  атоме.</a:t>
            </a:r>
          </a:p>
          <a:p>
            <a:pPr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Задание № 4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а)  </a:t>
            </a:r>
            <a:r>
              <a:rPr lang="ru-RU" sz="3600" baseline="30000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3600" baseline="-25000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</a:t>
            </a:r>
          </a:p>
          <a:p>
            <a:pPr marL="514350" indent="-514350">
              <a:buAutoNum type="arabicPeriod"/>
            </a:pPr>
            <a:r>
              <a:rPr lang="en-US" sz="36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ru-RU" sz="36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кремний</a:t>
            </a:r>
          </a:p>
          <a:p>
            <a:pPr marL="514350" indent="-514350">
              <a:buAutoNum type="arabicPeriod"/>
            </a:pPr>
            <a:r>
              <a:rPr lang="ru-RU" sz="36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14  протонов  и 16 нейтронов</a:t>
            </a:r>
          </a:p>
          <a:p>
            <a:pPr marL="514350" indent="-514350">
              <a:buAutoNum type="arabicPeriod"/>
            </a:pPr>
            <a:r>
              <a:rPr lang="ru-RU" sz="36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14  электронов  в  атоме</a:t>
            </a:r>
          </a:p>
          <a:p>
            <a:pPr marL="514350" indent="-514350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3600" baseline="30000" dirty="0" smtClean="0">
                <a:latin typeface="Times New Roman" pitchFamily="18" charset="0"/>
                <a:cs typeface="Times New Roman" pitchFamily="18" charset="0"/>
              </a:rPr>
              <a:t>87</a:t>
            </a:r>
            <a:r>
              <a:rPr lang="ru-RU" sz="3600" baseline="-25000" dirty="0" smtClean="0">
                <a:latin typeface="Times New Roman" pitchFamily="18" charset="0"/>
                <a:cs typeface="Times New Roman" pitchFamily="18" charset="0"/>
              </a:rPr>
              <a:t>37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          1. </a:t>
            </a:r>
            <a:r>
              <a:rPr lang="en-US" sz="36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Rb</a:t>
            </a:r>
            <a:r>
              <a:rPr lang="en-US" sz="36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рубидий;</a:t>
            </a:r>
          </a:p>
          <a:p>
            <a:pPr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37  протонов  и 50 нейтронов;</a:t>
            </a:r>
          </a:p>
          <a:p>
            <a:pPr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37  электронов  в  атоме</a:t>
            </a:r>
            <a:endParaRPr lang="ru-RU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642910" y="571480"/>
            <a:ext cx="850109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4000" b="1" dirty="0">
                <a:solidFill>
                  <a:srgbClr val="800000"/>
                </a:solidFill>
                <a:latin typeface="Garamond" pitchFamily="18" charset="0"/>
              </a:rPr>
              <a:t>Из вулканов появляюсь, </a:t>
            </a:r>
          </a:p>
          <a:p>
            <a:pPr eaLnBrk="1" hangingPunct="1"/>
            <a:r>
              <a:rPr lang="ru-RU" sz="4000" b="1" dirty="0">
                <a:solidFill>
                  <a:srgbClr val="800000"/>
                </a:solidFill>
                <a:latin typeface="Garamond" pitchFamily="18" charset="0"/>
              </a:rPr>
              <a:t>И в воде не растворяюсь,</a:t>
            </a:r>
          </a:p>
          <a:p>
            <a:pPr eaLnBrk="1" hangingPunct="1"/>
            <a:r>
              <a:rPr lang="ru-RU" sz="4000" b="1" dirty="0">
                <a:solidFill>
                  <a:srgbClr val="800000"/>
                </a:solidFill>
                <a:latin typeface="Garamond" pitchFamily="18" charset="0"/>
              </a:rPr>
              <a:t>В кислотном ряду командиром иду.</a:t>
            </a:r>
          </a:p>
          <a:p>
            <a:pPr eaLnBrk="1" hangingPunct="1"/>
            <a:r>
              <a:rPr lang="ru-RU" sz="4000" b="1" dirty="0">
                <a:solidFill>
                  <a:srgbClr val="800000"/>
                </a:solidFill>
                <a:latin typeface="Garamond" pitchFamily="18" charset="0"/>
              </a:rPr>
              <a:t>Очищаю нефть и масло,</a:t>
            </a:r>
          </a:p>
          <a:p>
            <a:pPr eaLnBrk="1" hangingPunct="1"/>
            <a:r>
              <a:rPr lang="ru-RU" sz="4000" b="1" dirty="0">
                <a:solidFill>
                  <a:srgbClr val="800000"/>
                </a:solidFill>
                <a:latin typeface="Garamond" pitchFamily="18" charset="0"/>
              </a:rPr>
              <a:t>Гербицид в полях прекрасный,</a:t>
            </a:r>
          </a:p>
          <a:p>
            <a:pPr eaLnBrk="1" hangingPunct="1"/>
            <a:r>
              <a:rPr lang="ru-RU" sz="4000" b="1" dirty="0">
                <a:solidFill>
                  <a:srgbClr val="800000"/>
                </a:solidFill>
                <a:latin typeface="Garamond" pitchFamily="18" charset="0"/>
              </a:rPr>
              <a:t>Кожу тела очищаю,</a:t>
            </a:r>
          </a:p>
          <a:p>
            <a:pPr algn="ctr" eaLnBrk="1" hangingPunct="1"/>
            <a:r>
              <a:rPr lang="ru-RU" sz="4000" b="1" dirty="0">
                <a:solidFill>
                  <a:srgbClr val="800000"/>
                </a:solidFill>
                <a:latin typeface="Garamond" pitchFamily="18" charset="0"/>
              </a:rPr>
              <a:t>Даже в спичках я бываю.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2128838"/>
          </a:xfrm>
        </p:spPr>
        <p:txBody>
          <a:bodyPr/>
          <a:lstStyle/>
          <a:p>
            <a:pPr eaLnBrk="1" hangingPunct="1">
              <a:defRPr/>
            </a:pPr>
            <a:r>
              <a:rPr lang="ru-RU" sz="9600" dirty="0" smtClean="0">
                <a:solidFill>
                  <a:srgbClr val="00FFFF"/>
                </a:solidFill>
                <a:latin typeface="Garamond" pitchFamily="18" charset="0"/>
              </a:rPr>
              <a:t> </a:t>
            </a:r>
            <a:r>
              <a:rPr lang="ru-RU" sz="9600" b="1" dirty="0" smtClean="0">
                <a:solidFill>
                  <a:srgbClr val="00FFFF"/>
                </a:solidFill>
                <a:latin typeface="Garamond" pitchFamily="18" charset="0"/>
              </a:rPr>
              <a:t>СЕРА</a:t>
            </a:r>
            <a:endParaRPr lang="ru-RU" sz="8000" b="1" dirty="0" smtClean="0">
              <a:solidFill>
                <a:srgbClr val="00FFFF"/>
              </a:solidFill>
              <a:latin typeface="Garamond" pitchFamily="18" charset="0"/>
            </a:endParaRPr>
          </a:p>
        </p:txBody>
      </p:sp>
      <p:pic>
        <p:nvPicPr>
          <p:cNvPr id="44036" name="Picture 4" descr="{0E5625E3-E48D-4B32-87B1-F6D6F4BAB019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69" y="2143116"/>
            <a:ext cx="6482853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808038" y="828675"/>
            <a:ext cx="73152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sz="4000" b="1" dirty="0">
                <a:solidFill>
                  <a:srgbClr val="800000"/>
                </a:solidFill>
                <a:latin typeface="Garamond" pitchFamily="18" charset="0"/>
              </a:rPr>
              <a:t>Хранят обычно в керосине,</a:t>
            </a:r>
          </a:p>
          <a:p>
            <a:pPr algn="ctr" eaLnBrk="1" hangingPunct="1"/>
            <a:r>
              <a:rPr lang="ru-RU" sz="4000" b="1" dirty="0">
                <a:solidFill>
                  <a:srgbClr val="800000"/>
                </a:solidFill>
                <a:latin typeface="Garamond" pitchFamily="18" charset="0"/>
              </a:rPr>
              <a:t>И «бегает» он по воде,</a:t>
            </a:r>
          </a:p>
          <a:p>
            <a:pPr algn="ctr" eaLnBrk="1" hangingPunct="1"/>
            <a:r>
              <a:rPr lang="ru-RU" sz="4000" b="1" dirty="0">
                <a:solidFill>
                  <a:srgbClr val="800000"/>
                </a:solidFill>
                <a:latin typeface="Garamond" pitchFamily="18" charset="0"/>
              </a:rPr>
              <a:t>В природе, помните отныне,</a:t>
            </a:r>
          </a:p>
          <a:p>
            <a:pPr algn="ctr" eaLnBrk="1" hangingPunct="1"/>
            <a:r>
              <a:rPr lang="ru-RU" sz="4000" b="1" dirty="0">
                <a:solidFill>
                  <a:srgbClr val="800000"/>
                </a:solidFill>
                <a:latin typeface="Garamond" pitchFamily="18" charset="0"/>
              </a:rPr>
              <a:t>Свободным нет его нигде.</a:t>
            </a:r>
          </a:p>
          <a:p>
            <a:pPr algn="ctr" eaLnBrk="1" hangingPunct="1"/>
            <a:r>
              <a:rPr lang="ru-RU" sz="4000" b="1" dirty="0">
                <a:solidFill>
                  <a:srgbClr val="800000"/>
                </a:solidFill>
                <a:latin typeface="Garamond" pitchFamily="18" charset="0"/>
              </a:rPr>
              <a:t>В солях открыть его возможно,</a:t>
            </a:r>
          </a:p>
          <a:p>
            <a:pPr algn="ctr" eaLnBrk="1" hangingPunct="1"/>
            <a:r>
              <a:rPr lang="ru-RU" sz="4000" b="1" dirty="0">
                <a:solidFill>
                  <a:srgbClr val="800000"/>
                </a:solidFill>
                <a:latin typeface="Garamond" pitchFamily="18" charset="0"/>
              </a:rPr>
              <a:t>Желтеет пламя от него,</a:t>
            </a:r>
          </a:p>
          <a:p>
            <a:pPr algn="ctr" eaLnBrk="1" hangingPunct="1"/>
            <a:r>
              <a:rPr lang="ru-RU" sz="4000" b="1" dirty="0">
                <a:solidFill>
                  <a:srgbClr val="800000"/>
                </a:solidFill>
                <a:latin typeface="Garamond" pitchFamily="18" charset="0"/>
              </a:rPr>
              <a:t>И получить из соли можно,</a:t>
            </a:r>
          </a:p>
          <a:p>
            <a:pPr algn="ctr" eaLnBrk="1" hangingPunct="1"/>
            <a:r>
              <a:rPr lang="ru-RU" sz="4000" b="1" dirty="0">
                <a:solidFill>
                  <a:srgbClr val="800000"/>
                </a:solidFill>
                <a:latin typeface="Garamond" pitchFamily="18" charset="0"/>
              </a:rPr>
              <a:t>Как </a:t>
            </a:r>
            <a:r>
              <a:rPr lang="ru-RU" sz="4000" b="1" dirty="0" err="1">
                <a:solidFill>
                  <a:srgbClr val="800000"/>
                </a:solidFill>
                <a:latin typeface="Garamond" pitchFamily="18" charset="0"/>
              </a:rPr>
              <a:t>Деви</a:t>
            </a:r>
            <a:r>
              <a:rPr lang="ru-RU" sz="4000" b="1" dirty="0">
                <a:solidFill>
                  <a:srgbClr val="800000"/>
                </a:solidFill>
                <a:latin typeface="Garamond" pitchFamily="18" charset="0"/>
              </a:rPr>
              <a:t> получил его.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692275" y="476250"/>
            <a:ext cx="57340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9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НАТРИЙ</a:t>
            </a:r>
          </a:p>
        </p:txBody>
      </p:sp>
      <p:pic>
        <p:nvPicPr>
          <p:cNvPr id="4104" name="Picture 8" descr="E:\Documents and Settings\леночка\Рабочий стол\мои картинки\картинки химия\HM2162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000240"/>
            <a:ext cx="4214842" cy="417248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258888" y="669925"/>
            <a:ext cx="7148512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4000" b="1" dirty="0">
                <a:solidFill>
                  <a:srgbClr val="6600CC"/>
                </a:solidFill>
                <a:latin typeface="Garamond" pitchFamily="18" charset="0"/>
              </a:rPr>
              <a:t>Отгадаем без проблем,</a:t>
            </a:r>
          </a:p>
          <a:p>
            <a:pPr algn="ctr" eaLnBrk="1" hangingPunct="1"/>
            <a:r>
              <a:rPr lang="ru-RU" sz="4000" b="1" dirty="0">
                <a:solidFill>
                  <a:srgbClr val="6600CC"/>
                </a:solidFill>
                <a:latin typeface="Garamond" pitchFamily="18" charset="0"/>
              </a:rPr>
              <a:t>Элемент известный всем.</a:t>
            </a:r>
          </a:p>
          <a:p>
            <a:pPr algn="ctr" eaLnBrk="1" hangingPunct="1"/>
            <a:r>
              <a:rPr lang="ru-RU" sz="4000" b="1" dirty="0">
                <a:solidFill>
                  <a:srgbClr val="6600CC"/>
                </a:solidFill>
                <a:latin typeface="Garamond" pitchFamily="18" charset="0"/>
              </a:rPr>
              <a:t>Входит он в состав оксидов,</a:t>
            </a:r>
          </a:p>
          <a:p>
            <a:pPr algn="ctr" eaLnBrk="1" hangingPunct="1"/>
            <a:r>
              <a:rPr lang="ru-RU" sz="4000" b="1" dirty="0">
                <a:solidFill>
                  <a:srgbClr val="6600CC"/>
                </a:solidFill>
                <a:latin typeface="Garamond" pitchFamily="18" charset="0"/>
              </a:rPr>
              <a:t>И в кислоты разных видов,</a:t>
            </a:r>
          </a:p>
          <a:p>
            <a:pPr algn="ctr" eaLnBrk="1" hangingPunct="1"/>
            <a:r>
              <a:rPr lang="ru-RU" sz="4000" b="1" dirty="0">
                <a:solidFill>
                  <a:srgbClr val="6600CC"/>
                </a:solidFill>
                <a:latin typeface="Garamond" pitchFamily="18" charset="0"/>
              </a:rPr>
              <a:t>И в поваренную соль,</a:t>
            </a:r>
          </a:p>
          <a:p>
            <a:pPr algn="ctr" eaLnBrk="1" hangingPunct="1"/>
            <a:r>
              <a:rPr lang="ru-RU" sz="4000" b="1" dirty="0">
                <a:solidFill>
                  <a:srgbClr val="6600CC"/>
                </a:solidFill>
                <a:latin typeface="Garamond" pitchFamily="18" charset="0"/>
              </a:rPr>
              <a:t>Вот какая это роль.</a:t>
            </a:r>
          </a:p>
          <a:p>
            <a:pPr algn="ctr" eaLnBrk="1" hangingPunct="1"/>
            <a:r>
              <a:rPr lang="ru-RU" sz="4000" b="1" dirty="0">
                <a:solidFill>
                  <a:srgbClr val="6600CC"/>
                </a:solidFill>
                <a:latin typeface="Garamond" pitchFamily="18" charset="0"/>
              </a:rPr>
              <a:t>Газ зелёный, ядовитый</a:t>
            </a:r>
          </a:p>
          <a:p>
            <a:pPr algn="ctr" eaLnBrk="1" hangingPunct="1"/>
            <a:r>
              <a:rPr lang="ru-RU" sz="4000" b="1" dirty="0">
                <a:solidFill>
                  <a:srgbClr val="6600CC"/>
                </a:solidFill>
                <a:latin typeface="Garamond" pitchFamily="18" charset="0"/>
              </a:rPr>
              <a:t>Очень-очень знаменитый.</a:t>
            </a:r>
          </a:p>
          <a:p>
            <a:pPr eaLnBrk="1" hangingPunct="1"/>
            <a:endParaRPr lang="ru-RU" sz="4000" b="1" dirty="0">
              <a:solidFill>
                <a:srgbClr val="6600CC"/>
              </a:solidFill>
              <a:latin typeface="Garamond" pitchFamily="18" charset="0"/>
            </a:endParaRPr>
          </a:p>
          <a:p>
            <a:pPr eaLnBrk="1" hangingPunct="1"/>
            <a:endParaRPr lang="ru-RU" sz="4000" b="1" dirty="0">
              <a:solidFill>
                <a:srgbClr val="6600CC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4291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9600" b="1" dirty="0" smtClean="0">
                <a:solidFill>
                  <a:srgbClr val="007A00"/>
                </a:solidFill>
                <a:latin typeface="Garamond" pitchFamily="18" charset="0"/>
              </a:rPr>
              <a:t>       ХЛОР</a:t>
            </a:r>
          </a:p>
        </p:txBody>
      </p:sp>
      <p:pic>
        <p:nvPicPr>
          <p:cNvPr id="51204" name="Picture 4" descr="j0278998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2714644" cy="30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E:\Documents and Settings\леночка\Рабочий стол\мои картинки\анимашки\химия\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142984"/>
            <a:ext cx="2714644" cy="510943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Georgia" pitchFamily="18" charset="0"/>
              </a:rPr>
              <a:t>Блок №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572560" cy="4983179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«Простые  и  сложные  вещества.  Структура  Периодической системы  химических  элементов  Д. И. Менделеева.»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№ 1</a:t>
            </a:r>
          </a:p>
          <a:p>
            <a:pPr>
              <a:buNone/>
            </a:pPr>
            <a:r>
              <a:rPr lang="ru-RU" sz="28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Выписать из предложенного списка веществ в один столбик простые, а в другой  сложные  вещества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/>
          </a:p>
          <a:p>
            <a:pPr>
              <a:spcBef>
                <a:spcPts val="0"/>
              </a:spcBef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Сажа, золото, вода, оксид натрия, цинк,     </a:t>
            </a:r>
          </a:p>
          <a:p>
            <a:pPr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сероводород, сульфид железа, оксид ртути,    </a:t>
            </a:r>
          </a:p>
          <a:p>
            <a:pPr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медь, сахар, соль, хлор, углерод, ртуть, сера, </a:t>
            </a:r>
          </a:p>
          <a:p>
            <a:pPr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магний,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хлороводород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оксид алюминия, </a:t>
            </a:r>
          </a:p>
          <a:p>
            <a:pPr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хлорид кальция, азот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329642" cy="5697559"/>
          </a:xfrm>
        </p:spPr>
        <p:txBody>
          <a:bodyPr/>
          <a:lstStyle/>
          <a:p>
            <a:pPr algn="ctr">
              <a:buNone/>
            </a:pPr>
            <a:r>
              <a:rPr lang="ru-RU" sz="2800" i="1" dirty="0" smtClean="0">
                <a:latin typeface="Georgia" pitchFamily="18" charset="0"/>
              </a:rPr>
              <a:t>Мы начинаем наш турнир,</a:t>
            </a:r>
            <a:endParaRPr lang="ru-RU" sz="2800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2800" i="1" dirty="0" smtClean="0">
                <a:latin typeface="Georgia" pitchFamily="18" charset="0"/>
              </a:rPr>
              <a:t>Для чего и зачем?</a:t>
            </a:r>
            <a:endParaRPr lang="ru-RU" sz="2800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2800" i="1" dirty="0" smtClean="0">
                <a:latin typeface="Georgia" pitchFamily="18" charset="0"/>
              </a:rPr>
              <a:t>Чтоб лучше химию познать</a:t>
            </a:r>
            <a:endParaRPr lang="ru-RU" sz="2800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2800" i="1" dirty="0" smtClean="0">
                <a:latin typeface="Georgia" pitchFamily="18" charset="0"/>
              </a:rPr>
              <a:t>И все ответы разгадать!</a:t>
            </a:r>
            <a:endParaRPr lang="ru-RU" sz="2800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2800" i="1" dirty="0" smtClean="0">
                <a:latin typeface="Georgia" pitchFamily="18" charset="0"/>
              </a:rPr>
              <a:t>На ратный турнир собирается люд.</a:t>
            </a:r>
            <a:endParaRPr lang="ru-RU" sz="2800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2800" i="1" dirty="0" smtClean="0">
                <a:latin typeface="Georgia" pitchFamily="18" charset="0"/>
              </a:rPr>
              <a:t>Тут и смех, и борьба, шутки, музыка тут.</a:t>
            </a:r>
            <a:endParaRPr lang="ru-RU" sz="2800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2800" i="1" dirty="0" smtClean="0">
                <a:latin typeface="Georgia" pitchFamily="18" charset="0"/>
              </a:rPr>
              <a:t>Торопись не спеша, вдруг поймаешь «за хвост»</a:t>
            </a:r>
            <a:endParaRPr lang="ru-RU" sz="2800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2800" i="1" dirty="0" smtClean="0">
                <a:latin typeface="Georgia" pitchFamily="18" charset="0"/>
              </a:rPr>
              <a:t>Ты удачу, утрешь всем соперникам нос.</a:t>
            </a:r>
            <a:endParaRPr lang="ru-RU" sz="2800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2800" i="1" dirty="0" smtClean="0">
                <a:latin typeface="Georgia" pitchFamily="18" charset="0"/>
              </a:rPr>
              <a:t>       Ну, сразиться давно уж настала пора.</a:t>
            </a:r>
            <a:endParaRPr lang="ru-RU" sz="2800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2800" i="1" dirty="0" smtClean="0">
                <a:latin typeface="Georgia" pitchFamily="18" charset="0"/>
              </a:rPr>
              <a:t>Попрошу тишины, началась игра.</a:t>
            </a:r>
            <a:endParaRPr lang="ru-RU" sz="2800" dirty="0" smtClean="0">
              <a:latin typeface="Georgia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298"/>
          </a:xfrm>
        </p:spPr>
        <p:txBody>
          <a:bodyPr/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00232" y="928670"/>
          <a:ext cx="6215106" cy="5504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0"/>
                <a:gridCol w="3357586"/>
              </a:tblGrid>
              <a:tr h="536718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Простые вещества</a:t>
                      </a:r>
                      <a:endParaRPr lang="ru-RU" sz="24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Сложные  вещества.</a:t>
                      </a:r>
                      <a:endParaRPr lang="ru-RU" sz="24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78256">
                <a:tc>
                  <a:txBody>
                    <a:bodyPr/>
                    <a:lstStyle/>
                    <a:p>
                      <a:r>
                        <a:rPr lang="ru-RU" sz="32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Сажа </a:t>
                      </a:r>
                      <a:endParaRPr lang="ru-RU" sz="3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32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Золото</a:t>
                      </a:r>
                      <a:endParaRPr lang="ru-RU" sz="3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32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Цинк</a:t>
                      </a:r>
                      <a:endParaRPr lang="ru-RU" sz="3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32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Медь</a:t>
                      </a:r>
                      <a:endParaRPr lang="ru-RU" sz="3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32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Хлор</a:t>
                      </a:r>
                      <a:endParaRPr lang="ru-RU" sz="3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32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Углерод</a:t>
                      </a:r>
                      <a:endParaRPr lang="ru-RU" sz="3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32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Ртуть</a:t>
                      </a:r>
                      <a:endParaRPr lang="ru-RU" sz="3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32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Сера</a:t>
                      </a:r>
                      <a:endParaRPr lang="ru-RU" sz="3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32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Магний</a:t>
                      </a:r>
                      <a:endParaRPr lang="ru-RU" sz="3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32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Азот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Вода</a:t>
                      </a:r>
                      <a:endParaRPr lang="ru-RU" sz="3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32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Оксид натрия</a:t>
                      </a:r>
                      <a:endParaRPr lang="ru-RU" sz="3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32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Сероводород</a:t>
                      </a:r>
                      <a:endParaRPr lang="ru-RU" sz="3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32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Сульфид железа</a:t>
                      </a:r>
                      <a:endParaRPr lang="ru-RU" sz="3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32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Оксид ртути</a:t>
                      </a:r>
                      <a:endParaRPr lang="ru-RU" sz="3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32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Сахар</a:t>
                      </a:r>
                      <a:endParaRPr lang="ru-RU" sz="3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32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Соль</a:t>
                      </a:r>
                      <a:endParaRPr lang="ru-RU" sz="3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3200" b="1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Хлороводород</a:t>
                      </a:r>
                      <a:r>
                        <a:rPr lang="ru-RU" sz="32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3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32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Оксид алюминия</a:t>
                      </a:r>
                      <a:endParaRPr lang="ru-RU" sz="3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32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Хлорид кальция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№ 2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Определить  период,  группу  и  подгруппу,  в  которых  находятся  элементы  с  порядковыми  номерами   37  и  17.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Дать  название  этих  элементов.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Каковы  их  относительные  атомные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массы?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3.Определить  тип  химической  связи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между  этими  элементами.</a:t>
            </a:r>
          </a:p>
          <a:p>
            <a:pPr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  элемент с № 37 -  рубидий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Rb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,  </a:t>
            </a:r>
          </a:p>
          <a:p>
            <a:pPr>
              <a:buNone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Rb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)  =  85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  элемент  с  №  17  -  хлор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,  </a:t>
            </a:r>
          </a:p>
          <a:p>
            <a:pPr lvl="0">
              <a:buNone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) =  35,5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         тип  химической  связи –             </a:t>
            </a:r>
          </a:p>
          <a:p>
            <a:pPr lvl="0">
              <a:buNone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ионная.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Задание № 3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572560" cy="4983179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Наиболее  ярко  выраженные  неметаллические  свойства  имеет: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а)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б)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в)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г)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>
              <a:spcBef>
                <a:spcPts val="0"/>
              </a:spcBef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Назовите  химический  элемент,  укажите  положение  атома  в Периодической  системе  химических  элементов Д. И. Менделеева.  Дайте  характеристику  атома  этого  элемента  по  </a:t>
            </a:r>
          </a:p>
          <a:p>
            <a:pPr>
              <a:spcBef>
                <a:spcPts val="0"/>
              </a:spcBef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      плану: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заряд   ядра  атома  и  число  протонов  в  ядре  атома;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число  нейтронов  в  ядре  атома;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-  общее  число  электронов;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-  схему  строения  атома.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 algn="ctr">
              <a:buNone/>
            </a:pP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Аргон, 3 период, 8 группа, главная (А) подгруппа.</a:t>
            </a: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         +18, 18р, </a:t>
            </a: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             18е  (2е, 8е, 8е)</a:t>
            </a: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Задание № 4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 каком  ряду  химические  элементы  расположены  в  порядке  возрастания  их  атомных  радиусов:</a:t>
            </a:r>
          </a:p>
          <a:p>
            <a:pPr lvl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Na,  Mg,  Al,  Si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Li,  Na,  K,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Rb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As,  Se, Br,  Kr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 Ca,  Mg.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Укажите  в  этом  ряду  элемент  с   </a:t>
            </a:r>
          </a:p>
          <a:p>
            <a:pPr>
              <a:spcBef>
                <a:spcPts val="0"/>
              </a:spcBef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    наиболее  ярко  выраженными  </a:t>
            </a:r>
          </a:p>
          <a:p>
            <a:pPr>
              <a:spcBef>
                <a:spcPts val="0"/>
              </a:spcBef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     металлическими  свойствами</a:t>
            </a:r>
            <a:r>
              <a:rPr lang="ru-RU" i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ru-RU" sz="4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smtClean="0"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ru-RU" sz="4800" b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u="sng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4800" b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u="sng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4800" b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Rb</a:t>
            </a:r>
            <a:r>
              <a:rPr lang="ru-RU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Наиболее  ярко  выражены металлические  свойства  у  рубидия.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Ребусы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8429684" cy="55261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475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950913" y="176213"/>
            <a:ext cx="13970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800" b="1">
                <a:solidFill>
                  <a:srgbClr val="FF0066"/>
                </a:solidFill>
                <a:latin typeface="Garamond" pitchFamily="18" charset="0"/>
              </a:rPr>
              <a:t>Никель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616325" y="176213"/>
            <a:ext cx="8509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800" b="1">
                <a:solidFill>
                  <a:srgbClr val="FF0066"/>
                </a:solidFill>
                <a:latin typeface="Garamond" pitchFamily="18" charset="0"/>
              </a:rPr>
              <a:t>Иод</a:t>
            </a: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6227763" y="188913"/>
            <a:ext cx="20161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800" b="1">
                <a:solidFill>
                  <a:srgbClr val="FF0066"/>
                </a:solidFill>
                <a:latin typeface="Garamond" pitchFamily="18" charset="0"/>
              </a:rPr>
              <a:t>Азот</a:t>
            </a:r>
          </a:p>
        </p:txBody>
      </p:sp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950913" y="1760538"/>
            <a:ext cx="80803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800" b="1">
                <a:solidFill>
                  <a:srgbClr val="FF0066"/>
                </a:solidFill>
                <a:latin typeface="Garamond" pitchFamily="18" charset="0"/>
              </a:rPr>
              <a:t>Бор</a:t>
            </a:r>
          </a:p>
        </p:txBody>
      </p:sp>
      <p:sp>
        <p:nvSpPr>
          <p:cNvPr id="28679" name="Text Box 8"/>
          <p:cNvSpPr txBox="1">
            <a:spLocks noChangeArrowheads="1"/>
          </p:cNvSpPr>
          <p:nvPr/>
        </p:nvSpPr>
        <p:spPr bwMode="auto">
          <a:xfrm>
            <a:off x="3635375" y="1773238"/>
            <a:ext cx="17732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800" b="1">
                <a:solidFill>
                  <a:srgbClr val="FF0066"/>
                </a:solidFill>
                <a:latin typeface="Garamond" pitchFamily="18" charset="0"/>
              </a:rPr>
              <a:t>Марганец</a:t>
            </a:r>
          </a:p>
        </p:txBody>
      </p:sp>
      <p:sp>
        <p:nvSpPr>
          <p:cNvPr id="28680" name="Text Box 9"/>
          <p:cNvSpPr txBox="1">
            <a:spLocks noChangeArrowheads="1"/>
          </p:cNvSpPr>
          <p:nvPr/>
        </p:nvSpPr>
        <p:spPr bwMode="auto">
          <a:xfrm>
            <a:off x="6280150" y="1760538"/>
            <a:ext cx="16414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800" b="1">
                <a:solidFill>
                  <a:srgbClr val="FF0066"/>
                </a:solidFill>
                <a:latin typeface="Garamond" pitchFamily="18" charset="0"/>
              </a:rPr>
              <a:t>Кремний</a:t>
            </a:r>
          </a:p>
        </p:txBody>
      </p:sp>
      <p:sp>
        <p:nvSpPr>
          <p:cNvPr id="28681" name="Text Box 10"/>
          <p:cNvSpPr txBox="1">
            <a:spLocks noChangeArrowheads="1"/>
          </p:cNvSpPr>
          <p:nvPr/>
        </p:nvSpPr>
        <p:spPr bwMode="auto">
          <a:xfrm>
            <a:off x="971550" y="3357563"/>
            <a:ext cx="16700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800" b="1" dirty="0">
                <a:solidFill>
                  <a:srgbClr val="FF0066"/>
                </a:solidFill>
                <a:latin typeface="Garamond" pitchFamily="18" charset="0"/>
              </a:rPr>
              <a:t>Мышьяк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3708400" y="3357563"/>
            <a:ext cx="145256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800" b="1">
                <a:solidFill>
                  <a:srgbClr val="FF0066"/>
                </a:solidFill>
                <a:latin typeface="Garamond" pitchFamily="18" charset="0"/>
              </a:rPr>
              <a:t>Углерод</a:t>
            </a:r>
          </a:p>
        </p:txBody>
      </p:sp>
      <p:sp>
        <p:nvSpPr>
          <p:cNvPr id="28683" name="Text Box 12"/>
          <p:cNvSpPr txBox="1">
            <a:spLocks noChangeArrowheads="1"/>
          </p:cNvSpPr>
          <p:nvPr/>
        </p:nvSpPr>
        <p:spPr bwMode="auto">
          <a:xfrm>
            <a:off x="6715140" y="3357562"/>
            <a:ext cx="18891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800" b="1" dirty="0">
                <a:solidFill>
                  <a:srgbClr val="FF0066"/>
                </a:solidFill>
                <a:latin typeface="Garamond" pitchFamily="18" charset="0"/>
              </a:rPr>
              <a:t>Цирконий</a:t>
            </a:r>
          </a:p>
        </p:txBody>
      </p:sp>
      <p:sp>
        <p:nvSpPr>
          <p:cNvPr id="28684" name="Text Box 13"/>
          <p:cNvSpPr txBox="1">
            <a:spLocks noChangeArrowheads="1"/>
          </p:cNvSpPr>
          <p:nvPr/>
        </p:nvSpPr>
        <p:spPr bwMode="auto">
          <a:xfrm>
            <a:off x="971550" y="4927600"/>
            <a:ext cx="12795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800" b="1">
                <a:solidFill>
                  <a:srgbClr val="FF0066"/>
                </a:solidFill>
                <a:latin typeface="Garamond" pitchFamily="18" charset="0"/>
              </a:rPr>
              <a:t>Аргон</a:t>
            </a:r>
          </a:p>
        </p:txBody>
      </p:sp>
      <p:sp>
        <p:nvSpPr>
          <p:cNvPr id="28685" name="Text Box 14"/>
          <p:cNvSpPr txBox="1">
            <a:spLocks noChangeArrowheads="1"/>
          </p:cNvSpPr>
          <p:nvPr/>
        </p:nvSpPr>
        <p:spPr bwMode="auto">
          <a:xfrm>
            <a:off x="3708400" y="4941888"/>
            <a:ext cx="10795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800" b="1">
                <a:solidFill>
                  <a:srgbClr val="FF0066"/>
                </a:solidFill>
                <a:latin typeface="Garamond" pitchFamily="18" charset="0"/>
              </a:rPr>
              <a:t>Медь</a:t>
            </a:r>
          </a:p>
        </p:txBody>
      </p:sp>
      <p:sp>
        <p:nvSpPr>
          <p:cNvPr id="28686" name="Text Box 16"/>
          <p:cNvSpPr txBox="1">
            <a:spLocks noChangeArrowheads="1"/>
          </p:cNvSpPr>
          <p:nvPr/>
        </p:nvSpPr>
        <p:spPr bwMode="auto">
          <a:xfrm>
            <a:off x="6948488" y="5084763"/>
            <a:ext cx="1841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800" b="1">
              <a:solidFill>
                <a:srgbClr val="9933FF"/>
              </a:solidFill>
              <a:latin typeface="Garamond" pitchFamily="18" charset="0"/>
            </a:endParaRPr>
          </a:p>
        </p:txBody>
      </p:sp>
      <p:sp>
        <p:nvSpPr>
          <p:cNvPr id="28687" name="Text Box 17"/>
          <p:cNvSpPr txBox="1">
            <a:spLocks noChangeArrowheads="1"/>
          </p:cNvSpPr>
          <p:nvPr/>
        </p:nvSpPr>
        <p:spPr bwMode="auto">
          <a:xfrm>
            <a:off x="6715140" y="4929198"/>
            <a:ext cx="171291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 b="1" dirty="0" smtClean="0">
                <a:solidFill>
                  <a:srgbClr val="FF0066"/>
                </a:solidFill>
                <a:latin typeface="Garamond" pitchFamily="18" charset="0"/>
              </a:rPr>
              <a:t> Криптон</a:t>
            </a:r>
            <a:endParaRPr lang="ru-RU" sz="2800" b="1" dirty="0">
              <a:solidFill>
                <a:srgbClr val="FF0066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Georgia" pitchFamily="18" charset="0"/>
              </a:rPr>
              <a:t>Блок № </a:t>
            </a:r>
            <a:r>
              <a:rPr lang="ru-RU" b="1" dirty="0" smtClean="0">
                <a:latin typeface="Georgia" pitchFamily="18" charset="0"/>
              </a:rPr>
              <a:t>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Georgia" pitchFamily="18" charset="0"/>
              </a:rPr>
              <a:t>Классификация сложных неорганических соединений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4" name="Picture 12" descr="опять ты известкин класс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643050"/>
            <a:ext cx="6786610" cy="4572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8000" b="1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Разминка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s-E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28737"/>
            <a:ext cx="8229600" cy="494190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Garamond" pitchFamily="18" charset="0"/>
              </a:rPr>
              <a:t>«Галерея химиков».</a:t>
            </a:r>
          </a:p>
          <a:p>
            <a:pPr algn="ctr">
              <a:buNone/>
            </a:pPr>
            <a:endParaRPr lang="es-ES" dirty="0"/>
          </a:p>
        </p:txBody>
      </p:sp>
      <p:pic>
        <p:nvPicPr>
          <p:cNvPr id="5" name="Picture 5" descr="{7DE44B20-1E4F-4E4E-8E0A-08893B5BE2E7}"/>
          <p:cNvPicPr>
            <a:picLocks noChangeAspect="1" noChangeArrowheads="1"/>
          </p:cNvPicPr>
          <p:nvPr/>
        </p:nvPicPr>
        <p:blipFill>
          <a:blip r:embed="rId2"/>
          <a:srcRect l="10289" t="12318" r="11154" b="7211"/>
          <a:stretch>
            <a:fillRect/>
          </a:stretch>
        </p:blipFill>
        <p:spPr bwMode="auto">
          <a:xfrm>
            <a:off x="6357950" y="1428736"/>
            <a:ext cx="2357454" cy="3214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9" descr="{0DA2859F-8782-44DD-9073-498CDA37D8FE}"/>
          <p:cNvPicPr>
            <a:picLocks noChangeAspect="1" noChangeArrowheads="1"/>
          </p:cNvPicPr>
          <p:nvPr/>
        </p:nvPicPr>
        <p:blipFill>
          <a:blip r:embed="rId3"/>
          <a:srcRect l="7666" t="5888" r="9166" b="5888"/>
          <a:stretch>
            <a:fillRect/>
          </a:stretch>
        </p:blipFill>
        <p:spPr bwMode="auto">
          <a:xfrm>
            <a:off x="2143108" y="3286124"/>
            <a:ext cx="2449512" cy="3185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{168EFC68-38DD-49F7-978B-D7FF3DF7FE8C}"/>
          <p:cNvPicPr>
            <a:picLocks noChangeAspect="1" noChangeArrowheads="1"/>
          </p:cNvPicPr>
          <p:nvPr/>
        </p:nvPicPr>
        <p:blipFill>
          <a:blip r:embed="rId4"/>
          <a:srcRect l="8829" t="7216" r="10289" b="7213"/>
          <a:stretch>
            <a:fillRect/>
          </a:stretch>
        </p:blipFill>
        <p:spPr bwMode="auto">
          <a:xfrm>
            <a:off x="4572000" y="3286124"/>
            <a:ext cx="2286016" cy="31066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6286512" y="5643578"/>
            <a:ext cx="55403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4000" b="1" dirty="0">
                <a:solidFill>
                  <a:srgbClr val="FF0066"/>
                </a:solidFill>
                <a:latin typeface="Garamond" pitchFamily="18" charset="0"/>
              </a:rPr>
              <a:t>4.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8072462" y="3857628"/>
            <a:ext cx="558166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4000" b="1" dirty="0" smtClean="0">
                <a:solidFill>
                  <a:srgbClr val="FF0066"/>
                </a:solidFill>
                <a:latin typeface="Garamond" pitchFamily="18" charset="0"/>
              </a:rPr>
              <a:t>2.</a:t>
            </a:r>
            <a:endParaRPr lang="ru-RU" sz="4000" b="1" dirty="0">
              <a:solidFill>
                <a:srgbClr val="FF0066"/>
              </a:solidFill>
              <a:latin typeface="Garamond" pitchFamily="18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428596" y="3571876"/>
            <a:ext cx="521297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4000" b="1" dirty="0" smtClean="0">
                <a:solidFill>
                  <a:srgbClr val="FF0066"/>
                </a:solidFill>
                <a:latin typeface="Garamond" pitchFamily="18" charset="0"/>
              </a:rPr>
              <a:t>1.</a:t>
            </a:r>
            <a:endParaRPr lang="ru-RU" sz="4000" b="1" dirty="0">
              <a:solidFill>
                <a:srgbClr val="FF0066"/>
              </a:solidFill>
              <a:latin typeface="Garamond" pitchFamily="18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071670" y="5643578"/>
            <a:ext cx="558166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4000" b="1" dirty="0" smtClean="0">
                <a:solidFill>
                  <a:srgbClr val="FF0066"/>
                </a:solidFill>
                <a:latin typeface="Garamond" pitchFamily="18" charset="0"/>
              </a:rPr>
              <a:t>3.</a:t>
            </a:r>
            <a:endParaRPr lang="ru-RU" sz="4000" b="1" dirty="0">
              <a:solidFill>
                <a:srgbClr val="FF0066"/>
              </a:solidFill>
              <a:latin typeface="Garamon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214422"/>
            <a:ext cx="2643206" cy="32114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715436" cy="5697559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Задание № 1</a:t>
            </a:r>
          </a:p>
          <a:p>
            <a:pPr algn="ctr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Пред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вами названия веществ поставьте в соответствие с ними их формулы.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43042" y="1928804"/>
          <a:ext cx="7000924" cy="4357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0462"/>
                <a:gridCol w="3500462"/>
              </a:tblGrid>
              <a:tr h="484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Угольная кислота</a:t>
                      </a:r>
                      <a:endParaRPr lang="ru-RU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CaCO</a:t>
                      </a:r>
                      <a:r>
                        <a:rPr lang="en-US" sz="2400" b="1" baseline="-25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4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Гидроксид калия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SO</a:t>
                      </a:r>
                      <a:r>
                        <a:rPr lang="en-US" sz="2400" b="1" baseline="-25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4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Сульфат бария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HCl</a:t>
                      </a:r>
                      <a:endParaRPr lang="ru-RU" sz="2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4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Гидроксид кальция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KOH</a:t>
                      </a:r>
                      <a:endParaRPr lang="ru-RU" sz="2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4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Оксид серы (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VI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Cu(OH)</a:t>
                      </a:r>
                      <a:r>
                        <a:rPr lang="en-US" sz="2400" b="1" baseline="-25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4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Гидроксид меди (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CuSO</a:t>
                      </a:r>
                      <a:r>
                        <a:rPr lang="en-US" sz="2400" b="1" baseline="-25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4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Соляная кислота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400" b="1" baseline="-25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</a:t>
                      </a:r>
                      <a:r>
                        <a:rPr lang="en-US" sz="2400" b="1" baseline="-25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4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Карбонат кальция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Ca(OH)</a:t>
                      </a:r>
                      <a:r>
                        <a:rPr lang="en-US" sz="2400" b="1" baseline="-25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4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Сульфат меди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BaSO</a:t>
                      </a:r>
                      <a:r>
                        <a:rPr lang="en-US" sz="2400" b="1" baseline="-25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00125"/>
          <a:ext cx="8229600" cy="5638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Угольная кислота</a:t>
                      </a:r>
                      <a:endParaRPr lang="ru-RU" sz="3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800" b="1" baseline="-25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</a:t>
                      </a:r>
                      <a:r>
                        <a:rPr lang="en-US" sz="2800" b="1" baseline="-25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Гидроксид калия</a:t>
                      </a:r>
                      <a:endParaRPr lang="ru-RU" sz="3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KOH </a:t>
                      </a:r>
                      <a:endParaRPr lang="ru-RU" sz="28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Сульфат бария</a:t>
                      </a:r>
                      <a:endParaRPr lang="ru-RU" sz="3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BaSO</a:t>
                      </a:r>
                      <a:r>
                        <a:rPr lang="en-US" sz="2800" b="1" baseline="-25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8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Гидроксид кальция</a:t>
                      </a:r>
                      <a:endParaRPr lang="ru-RU" sz="3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Ca(OH)</a:t>
                      </a:r>
                      <a:r>
                        <a:rPr lang="en-US" sz="2800" b="1" baseline="-25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8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Оксид серы (</a:t>
                      </a:r>
                      <a:r>
                        <a:rPr lang="en-US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VI</a:t>
                      </a:r>
                      <a:r>
                        <a:rPr lang="ru-RU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3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SO</a:t>
                      </a:r>
                      <a:r>
                        <a:rPr lang="en-US" sz="2800" b="1" baseline="-25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8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Гидроксид меди (</a:t>
                      </a:r>
                      <a:r>
                        <a:rPr lang="en-US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3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Cu(OH)</a:t>
                      </a:r>
                      <a:r>
                        <a:rPr lang="en-US" sz="2800" b="1" baseline="-25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Соляная кислота</a:t>
                      </a:r>
                      <a:endParaRPr lang="ru-RU" sz="3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HCl</a:t>
                      </a:r>
                      <a:endParaRPr lang="ru-RU" sz="28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Карбонат кальция</a:t>
                      </a:r>
                      <a:endParaRPr lang="ru-RU" sz="3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CaCO</a:t>
                      </a:r>
                      <a:r>
                        <a:rPr lang="en-US" sz="2800" b="1" baseline="-25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8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Сульфат меди</a:t>
                      </a:r>
                      <a:endParaRPr lang="ru-RU" sz="3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CuSO</a:t>
                      </a:r>
                      <a:r>
                        <a:rPr lang="en-US" sz="2800" b="1" baseline="-25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Задание № 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Составить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формулы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веществ по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названию</a:t>
            </a:r>
          </a:p>
          <a:p>
            <a:pPr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14480" y="1285860"/>
          <a:ext cx="6929486" cy="506216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773482"/>
                <a:gridCol w="3156004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latin typeface="Times New Roman" pitchFamily="18" charset="0"/>
                          <a:cs typeface="Times New Roman" pitchFamily="18" charset="0"/>
                        </a:rPr>
                        <a:t>Плавиковая кислота</a:t>
                      </a:r>
                      <a:endParaRPr lang="ru-RU" sz="2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HF</a:t>
                      </a:r>
                      <a:endParaRPr lang="ru-RU" sz="26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 err="1">
                          <a:latin typeface="Times New Roman" pitchFamily="18" charset="0"/>
                          <a:cs typeface="Times New Roman" pitchFamily="18" charset="0"/>
                        </a:rPr>
                        <a:t>Дигидрофосфат</a:t>
                      </a:r>
                      <a:r>
                        <a:rPr lang="ru-RU" sz="2600" dirty="0">
                          <a:latin typeface="Times New Roman" pitchFamily="18" charset="0"/>
                          <a:cs typeface="Times New Roman" pitchFamily="18" charset="0"/>
                        </a:rPr>
                        <a:t> натрия</a:t>
                      </a:r>
                      <a:endParaRPr lang="ru-RU" sz="2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NaH</a:t>
                      </a:r>
                      <a:r>
                        <a:rPr lang="en-US" sz="2600" b="1" baseline="-250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</a:t>
                      </a:r>
                      <a:r>
                        <a:rPr lang="en-US" sz="2600" b="1" baseline="-250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6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 err="1">
                          <a:latin typeface="Times New Roman" pitchFamily="18" charset="0"/>
                          <a:cs typeface="Times New Roman" pitchFamily="18" charset="0"/>
                        </a:rPr>
                        <a:t>Метакремневая</a:t>
                      </a:r>
                      <a:r>
                        <a:rPr lang="ru-RU" sz="2600" dirty="0">
                          <a:latin typeface="Times New Roman" pitchFamily="18" charset="0"/>
                          <a:cs typeface="Times New Roman" pitchFamily="18" charset="0"/>
                        </a:rPr>
                        <a:t> кислота</a:t>
                      </a:r>
                      <a:endParaRPr lang="ru-RU" sz="2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600" b="1" baseline="-250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SiO</a:t>
                      </a:r>
                      <a:r>
                        <a:rPr lang="en-US" sz="2600" b="1" baseline="-250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6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 pitchFamily="18" charset="0"/>
                          <a:cs typeface="Times New Roman" pitchFamily="18" charset="0"/>
                        </a:rPr>
                        <a:t>Гидрокарбонат кальция</a:t>
                      </a:r>
                      <a:endParaRPr lang="ru-RU" sz="2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Ca(HCO</a:t>
                      </a:r>
                      <a:r>
                        <a:rPr lang="en-US" sz="2600" b="1" baseline="-250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sz="2600" b="1" baseline="-250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6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 pitchFamily="18" charset="0"/>
                          <a:cs typeface="Times New Roman" pitchFamily="18" charset="0"/>
                        </a:rPr>
                        <a:t>Оксид фосфора (</a:t>
                      </a:r>
                      <a:r>
                        <a:rPr lang="en-US" sz="2600" dirty="0">
                          <a:latin typeface="Times New Roman" pitchFamily="18" charset="0"/>
                          <a:cs typeface="Times New Roman" pitchFamily="18" charset="0"/>
                        </a:rPr>
                        <a:t>V)</a:t>
                      </a:r>
                      <a:endParaRPr lang="ru-RU" sz="2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2600" b="1" baseline="-250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2600" b="1" baseline="-250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6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 pitchFamily="18" charset="0"/>
                          <a:cs typeface="Times New Roman" pitchFamily="18" charset="0"/>
                        </a:rPr>
                        <a:t>Гидроксид меди (</a:t>
                      </a:r>
                      <a:r>
                        <a:rPr lang="en-US" sz="2600" dirty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ru-RU" sz="26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Cu(OH)</a:t>
                      </a:r>
                      <a:r>
                        <a:rPr lang="en-US" sz="2600" b="1" baseline="-250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6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 pitchFamily="18" charset="0"/>
                          <a:cs typeface="Times New Roman" pitchFamily="18" charset="0"/>
                        </a:rPr>
                        <a:t>Оксид алюминия</a:t>
                      </a:r>
                      <a:endParaRPr lang="ru-RU" sz="2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</a:t>
                      </a:r>
                      <a:r>
                        <a:rPr lang="en-US" sz="2600" b="1" baseline="-250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2600" b="1" baseline="-250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6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 pitchFamily="18" charset="0"/>
                          <a:cs typeface="Times New Roman" pitchFamily="18" charset="0"/>
                        </a:rPr>
                        <a:t>Азотистая кислота</a:t>
                      </a:r>
                      <a:endParaRPr lang="ru-RU" sz="2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HNO</a:t>
                      </a:r>
                      <a:r>
                        <a:rPr lang="en-US" sz="2600" b="1" baseline="-250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6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 pitchFamily="18" charset="0"/>
                          <a:cs typeface="Times New Roman" pitchFamily="18" charset="0"/>
                        </a:rPr>
                        <a:t>Сульфид железа(</a:t>
                      </a:r>
                      <a:r>
                        <a:rPr lang="en-US" sz="2600" dirty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ru-RU" sz="26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FeS</a:t>
                      </a:r>
                      <a:endParaRPr lang="ru-RU" sz="26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 pitchFamily="18" charset="0"/>
                          <a:cs typeface="Times New Roman" pitchFamily="18" charset="0"/>
                        </a:rPr>
                        <a:t>Оксид калия</a:t>
                      </a:r>
                      <a:endParaRPr lang="ru-RU" sz="2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en-US" sz="2600" b="1" baseline="-250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ru-RU" sz="26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 pitchFamily="18" charset="0"/>
                          <a:cs typeface="Times New Roman" pitchFamily="18" charset="0"/>
                        </a:rPr>
                        <a:t>Гидроксид железа(</a:t>
                      </a:r>
                      <a:r>
                        <a:rPr lang="en-US" sz="2600" dirty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lang="ru-RU" sz="26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Fe(OH)</a:t>
                      </a:r>
                      <a:r>
                        <a:rPr lang="en-US" sz="2600" b="1" baseline="-250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6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 pitchFamily="18" charset="0"/>
                          <a:cs typeface="Times New Roman" pitchFamily="18" charset="0"/>
                        </a:rPr>
                        <a:t>Силикат кальция</a:t>
                      </a:r>
                      <a:endParaRPr lang="ru-RU" sz="2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CaSiO</a:t>
                      </a:r>
                      <a:r>
                        <a:rPr lang="en-US" sz="2600" b="1" baseline="-250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6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Задание № 3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«Третий лишний».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329642" cy="5126055"/>
          </a:xfrm>
        </p:spPr>
        <p:txBody>
          <a:bodyPr/>
          <a:lstStyle/>
          <a:p>
            <a:pPr algn="ctr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Вычеркнуть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формулу вещества в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каждом горизонтальном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ряду,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которое принадлежит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 другому классу неорганических соединений.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71604" y="2500306"/>
          <a:ext cx="7000923" cy="301682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333641"/>
                <a:gridCol w="2333641"/>
                <a:gridCol w="2333641"/>
              </a:tblGrid>
              <a:tr h="758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r>
                        <a:rPr lang="en-US" sz="4000" b="1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4000" b="1" dirty="0">
                          <a:latin typeface="Times New Roman" pitchFamily="18" charset="0"/>
                          <a:cs typeface="Times New Roman" pitchFamily="18" charset="0"/>
                        </a:rPr>
                        <a:t>SiO</a:t>
                      </a:r>
                      <a:r>
                        <a:rPr lang="en-US" sz="4000" b="1" baseline="-25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4000" b="1" dirty="0">
                        <a:solidFill>
                          <a:srgbClr val="8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latin typeface="Times New Roman" pitchFamily="18" charset="0"/>
                          <a:cs typeface="Times New Roman" pitchFamily="18" charset="0"/>
                        </a:rPr>
                        <a:t>Fe</a:t>
                      </a:r>
                      <a:r>
                        <a:rPr lang="en-US" sz="4000" b="1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4000" b="1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4000" b="1" baseline="-25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4000" b="1" dirty="0">
                        <a:solidFill>
                          <a:srgbClr val="8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latin typeface="Times New Roman" pitchFamily="18" charset="0"/>
                          <a:cs typeface="Times New Roman" pitchFamily="18" charset="0"/>
                        </a:rPr>
                        <a:t>SiO</a:t>
                      </a:r>
                      <a:r>
                        <a:rPr lang="en-US" sz="4000" b="1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4000" b="1" dirty="0">
                        <a:solidFill>
                          <a:srgbClr val="8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41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4000" b="1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4000" b="1" dirty="0"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  <a:r>
                        <a:rPr lang="en-US" sz="4000" b="1" baseline="-25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4000" b="1" dirty="0">
                        <a:solidFill>
                          <a:srgbClr val="8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latin typeface="Times New Roman" pitchFamily="18" charset="0"/>
                          <a:cs typeface="Times New Roman" pitchFamily="18" charset="0"/>
                        </a:rPr>
                        <a:t>NaHCO</a:t>
                      </a:r>
                      <a:r>
                        <a:rPr lang="en-US" sz="4000" b="1" baseline="-25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4000" b="1" dirty="0">
                        <a:solidFill>
                          <a:srgbClr val="8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4000" b="1" baseline="-250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4000" b="1">
                          <a:latin typeface="Times New Roman" pitchFamily="18" charset="0"/>
                          <a:cs typeface="Times New Roman" pitchFamily="18" charset="0"/>
                        </a:rPr>
                        <a:t>BO</a:t>
                      </a:r>
                      <a:r>
                        <a:rPr lang="en-US" sz="4000" b="1" baseline="-250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4000" b="1">
                        <a:solidFill>
                          <a:srgbClr val="8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58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>
                          <a:latin typeface="Times New Roman" pitchFamily="18" charset="0"/>
                          <a:cs typeface="Times New Roman" pitchFamily="18" charset="0"/>
                        </a:rPr>
                        <a:t>Cr(OH)</a:t>
                      </a:r>
                      <a:r>
                        <a:rPr lang="en-US" sz="4000" b="1" baseline="-250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4000" b="1">
                        <a:solidFill>
                          <a:srgbClr val="8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>
                          <a:latin typeface="Times New Roman" pitchFamily="18" charset="0"/>
                          <a:cs typeface="Times New Roman" pitchFamily="18" charset="0"/>
                        </a:rPr>
                        <a:t>KClO</a:t>
                      </a:r>
                      <a:r>
                        <a:rPr lang="en-US" sz="4000" b="1" baseline="-250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4000" b="1">
                        <a:solidFill>
                          <a:srgbClr val="8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>
                          <a:latin typeface="Times New Roman" pitchFamily="18" charset="0"/>
                          <a:cs typeface="Times New Roman" pitchFamily="18" charset="0"/>
                        </a:rPr>
                        <a:t>KOH</a:t>
                      </a:r>
                      <a:endParaRPr lang="ru-RU" sz="4000" b="1">
                        <a:solidFill>
                          <a:srgbClr val="8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58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en-US" sz="4000" b="1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4000" b="1" dirty="0">
                          <a:latin typeface="Times New Roman" pitchFamily="18" charset="0"/>
                          <a:cs typeface="Times New Roman" pitchFamily="18" charset="0"/>
                        </a:rPr>
                        <a:t>ZnO</a:t>
                      </a:r>
                      <a:r>
                        <a:rPr lang="en-US" sz="4000" b="1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4000" b="1" dirty="0">
                        <a:solidFill>
                          <a:srgbClr val="8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latin typeface="Times New Roman" pitchFamily="18" charset="0"/>
                          <a:cs typeface="Times New Roman" pitchFamily="18" charset="0"/>
                        </a:rPr>
                        <a:t>KHS</a:t>
                      </a:r>
                      <a:endParaRPr lang="ru-RU" sz="4000" b="1" dirty="0">
                        <a:solidFill>
                          <a:srgbClr val="8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 err="1">
                          <a:latin typeface="Times New Roman" pitchFamily="18" charset="0"/>
                          <a:cs typeface="Times New Roman" pitchFamily="18" charset="0"/>
                        </a:rPr>
                        <a:t>HBr</a:t>
                      </a:r>
                      <a:endParaRPr lang="ru-RU" sz="4000" b="1" dirty="0">
                        <a:solidFill>
                          <a:srgbClr val="8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1538" y="1214422"/>
          <a:ext cx="7572429" cy="464347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524143"/>
                <a:gridCol w="2524143"/>
                <a:gridCol w="2524143"/>
              </a:tblGrid>
              <a:tr h="1167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 strike="sngStrike" dirty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r>
                        <a:rPr lang="en-US" sz="4000" b="1" strike="sngStrike" baseline="-25000" dirty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4000" b="1" strike="sngStrike" dirty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SiO</a:t>
                      </a:r>
                      <a:r>
                        <a:rPr lang="en-US" sz="4000" b="1" strike="sngStrike" baseline="-25000" dirty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4000" b="1" strike="sngStrike" dirty="0">
                        <a:solidFill>
                          <a:srgbClr val="8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latin typeface="Times New Roman" pitchFamily="18" charset="0"/>
                          <a:cs typeface="Times New Roman" pitchFamily="18" charset="0"/>
                        </a:rPr>
                        <a:t>Fe</a:t>
                      </a:r>
                      <a:r>
                        <a:rPr lang="en-US" sz="4000" b="1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4000" b="1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4000" b="1" baseline="-25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4000" b="1" dirty="0">
                        <a:solidFill>
                          <a:srgbClr val="8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latin typeface="Times New Roman" pitchFamily="18" charset="0"/>
                          <a:cs typeface="Times New Roman" pitchFamily="18" charset="0"/>
                        </a:rPr>
                        <a:t>SiO</a:t>
                      </a:r>
                      <a:r>
                        <a:rPr lang="en-US" sz="4000" b="1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4000" b="1" dirty="0">
                        <a:solidFill>
                          <a:srgbClr val="8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141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 strike="noStrike" dirty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4000" b="1" strike="noStrike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4000" b="1" strike="noStrike" dirty="0"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  <a:r>
                        <a:rPr lang="en-US" sz="4000" b="1" strike="noStrike" baseline="-25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4000" b="1" strike="noStrike" dirty="0">
                        <a:solidFill>
                          <a:srgbClr val="8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 strike="sngStrike" dirty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NaHCO</a:t>
                      </a:r>
                      <a:r>
                        <a:rPr lang="en-US" sz="4000" b="1" strike="sngStrike" baseline="-25000" dirty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4000" b="1" strike="sngStrike" dirty="0">
                        <a:solidFill>
                          <a:srgbClr val="8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4000" b="1" baseline="-250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4000" b="1">
                          <a:latin typeface="Times New Roman" pitchFamily="18" charset="0"/>
                          <a:cs typeface="Times New Roman" pitchFamily="18" charset="0"/>
                        </a:rPr>
                        <a:t>BO</a:t>
                      </a:r>
                      <a:r>
                        <a:rPr lang="en-US" sz="4000" b="1" baseline="-250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4000" b="1">
                        <a:solidFill>
                          <a:srgbClr val="8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167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>
                          <a:latin typeface="Times New Roman" pitchFamily="18" charset="0"/>
                          <a:cs typeface="Times New Roman" pitchFamily="18" charset="0"/>
                        </a:rPr>
                        <a:t>Cr(OH)</a:t>
                      </a:r>
                      <a:r>
                        <a:rPr lang="en-US" sz="4000" b="1" baseline="-250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4000" b="1">
                        <a:solidFill>
                          <a:srgbClr val="8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 strike="sngStrike" dirty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KClO</a:t>
                      </a:r>
                      <a:r>
                        <a:rPr lang="en-US" sz="4000" b="1" strike="sngStrike" baseline="-25000" dirty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4000" b="1" strike="sngStrike" dirty="0">
                        <a:solidFill>
                          <a:srgbClr val="8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>
                          <a:latin typeface="Times New Roman" pitchFamily="18" charset="0"/>
                          <a:cs typeface="Times New Roman" pitchFamily="18" charset="0"/>
                        </a:rPr>
                        <a:t>KOH</a:t>
                      </a:r>
                      <a:endParaRPr lang="ru-RU" sz="4000" b="1">
                        <a:solidFill>
                          <a:srgbClr val="8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167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en-US" sz="4000" b="1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4000" b="1" dirty="0">
                          <a:latin typeface="Times New Roman" pitchFamily="18" charset="0"/>
                          <a:cs typeface="Times New Roman" pitchFamily="18" charset="0"/>
                        </a:rPr>
                        <a:t>ZnO</a:t>
                      </a:r>
                      <a:r>
                        <a:rPr lang="en-US" sz="4000" b="1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4000" b="1" dirty="0">
                        <a:solidFill>
                          <a:srgbClr val="8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latin typeface="Times New Roman" pitchFamily="18" charset="0"/>
                          <a:cs typeface="Times New Roman" pitchFamily="18" charset="0"/>
                        </a:rPr>
                        <a:t>KHS</a:t>
                      </a:r>
                      <a:endParaRPr lang="ru-RU" sz="4000" b="1" dirty="0">
                        <a:solidFill>
                          <a:srgbClr val="8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 strike="sngStrike" dirty="0" err="1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HBr</a:t>
                      </a:r>
                      <a:endParaRPr lang="ru-RU" sz="4000" b="1" strike="sngStrike" dirty="0">
                        <a:solidFill>
                          <a:srgbClr val="8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611188" y="1557338"/>
            <a:ext cx="8104187" cy="2771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4400" b="1" dirty="0">
                <a:solidFill>
                  <a:srgbClr val="0000FF"/>
                </a:solidFill>
                <a:latin typeface="Garamond" pitchFamily="18" charset="0"/>
              </a:rPr>
              <a:t>Из меня состоит всё живое.</a:t>
            </a:r>
          </a:p>
          <a:p>
            <a:pPr eaLnBrk="1" hangingPunct="1"/>
            <a:r>
              <a:rPr lang="ru-RU" sz="4400" b="1" dirty="0">
                <a:solidFill>
                  <a:srgbClr val="0000FF"/>
                </a:solidFill>
                <a:latin typeface="Garamond" pitchFamily="18" charset="0"/>
              </a:rPr>
              <a:t>Я графит, антрацит и алмаз.</a:t>
            </a:r>
          </a:p>
          <a:p>
            <a:pPr eaLnBrk="1" hangingPunct="1"/>
            <a:r>
              <a:rPr lang="ru-RU" sz="4400" b="1" dirty="0">
                <a:solidFill>
                  <a:srgbClr val="0000FF"/>
                </a:solidFill>
                <a:latin typeface="Garamond" pitchFamily="18" charset="0"/>
              </a:rPr>
              <a:t>Я на улице, в школе и в поле.</a:t>
            </a:r>
          </a:p>
          <a:p>
            <a:pPr eaLnBrk="1" hangingPunct="1"/>
            <a:r>
              <a:rPr lang="ru-RU" sz="4400" b="1" dirty="0">
                <a:solidFill>
                  <a:srgbClr val="0000FF"/>
                </a:solidFill>
                <a:latin typeface="Garamond" pitchFamily="18" charset="0"/>
              </a:rPr>
              <a:t>Я в деревьях и в каждом из вас.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/>
          <a:lstStyle/>
          <a:p>
            <a:pPr eaLnBrk="1" hangingPunct="1">
              <a:defRPr/>
            </a:pPr>
            <a:r>
              <a:rPr lang="ru-RU" sz="9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    </a:t>
            </a:r>
            <a:r>
              <a:rPr lang="ru-RU" sz="9600" b="1" dirty="0" smtClean="0">
                <a:solidFill>
                  <a:srgbClr val="000000"/>
                </a:solidFill>
                <a:effectLst/>
                <a:latin typeface="Garamond" pitchFamily="18" charset="0"/>
              </a:rPr>
              <a:t>УГЛЕРОД</a:t>
            </a:r>
          </a:p>
        </p:txBody>
      </p:sp>
      <p:pic>
        <p:nvPicPr>
          <p:cNvPr id="60421" name="Picture 5" descr="{6A3A8C9F-3CD1-4C20-ABF9-5FCA06D6F5C6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276475"/>
            <a:ext cx="4032250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6" descr="{6C9EEC53-34E2-4C35-8B01-11D408398DE2}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2276475"/>
            <a:ext cx="3960812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468313" y="1773238"/>
            <a:ext cx="8180387" cy="2835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6000" b="1" dirty="0">
                <a:solidFill>
                  <a:srgbClr val="800000"/>
                </a:solidFill>
                <a:latin typeface="Garamond" pitchFamily="18" charset="0"/>
              </a:rPr>
              <a:t>Не трудна загадка эта,</a:t>
            </a:r>
          </a:p>
          <a:p>
            <a:pPr eaLnBrk="1" hangingPunct="1"/>
            <a:r>
              <a:rPr lang="ru-RU" sz="6000" b="1" dirty="0">
                <a:solidFill>
                  <a:srgbClr val="800000"/>
                </a:solidFill>
                <a:latin typeface="Garamond" pitchFamily="18" charset="0"/>
              </a:rPr>
              <a:t>Ведь металл - родня </a:t>
            </a:r>
          </a:p>
          <a:p>
            <a:pPr eaLnBrk="1" hangingPunct="1"/>
            <a:r>
              <a:rPr lang="ru-RU" sz="6000" b="1" dirty="0">
                <a:solidFill>
                  <a:srgbClr val="800000"/>
                </a:solidFill>
                <a:latin typeface="Garamond" pitchFamily="18" charset="0"/>
              </a:rPr>
              <a:t>                           планете.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210" y="1643050"/>
            <a:ext cx="9173210" cy="521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43050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9600" dirty="0" smtClean="0">
                <a:effectLst>
                  <a:outerShdw blurRad="38100" dist="38100" dir="2700000" algn="tl">
                    <a:srgbClr val="010199"/>
                  </a:outerShdw>
                </a:effectLst>
                <a:latin typeface="Garamond" pitchFamily="18" charset="0"/>
              </a:rPr>
              <a:t> </a:t>
            </a:r>
            <a:r>
              <a:rPr lang="ru-RU" sz="9600" dirty="0" smtClean="0">
                <a:effectLst>
                  <a:outerShdw blurRad="38100" dist="38100" dir="2700000" algn="tl">
                    <a:srgbClr val="010199"/>
                  </a:outerShdw>
                </a:effectLst>
                <a:latin typeface="Garamond" pitchFamily="18" charset="0"/>
              </a:rPr>
              <a:t> </a:t>
            </a:r>
            <a:r>
              <a:rPr lang="ru-RU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Garamond" pitchFamily="18" charset="0"/>
              </a:rPr>
              <a:t>УРАН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468313" y="549275"/>
            <a:ext cx="8424862" cy="50167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4000" b="1" dirty="0">
                <a:solidFill>
                  <a:srgbClr val="0000CC"/>
                </a:solidFill>
                <a:latin typeface="Garamond" pitchFamily="18" charset="0"/>
              </a:rPr>
              <a:t>Прославлен всеми именами </a:t>
            </a:r>
          </a:p>
          <a:p>
            <a:pPr algn="ctr" eaLnBrk="1" hangingPunct="1"/>
            <a:r>
              <a:rPr lang="ru-RU" sz="4000" b="1" dirty="0">
                <a:solidFill>
                  <a:srgbClr val="0000CC"/>
                </a:solidFill>
                <a:latin typeface="Garamond" pitchFamily="18" charset="0"/>
              </a:rPr>
              <a:t>Металл, испытанный огнём,</a:t>
            </a:r>
          </a:p>
          <a:p>
            <a:pPr algn="ctr" eaLnBrk="1" hangingPunct="1"/>
            <a:r>
              <a:rPr lang="ru-RU" sz="4000" b="1" dirty="0">
                <a:solidFill>
                  <a:srgbClr val="0000CC"/>
                </a:solidFill>
                <a:latin typeface="Garamond" pitchFamily="18" charset="0"/>
              </a:rPr>
              <a:t>Манил к себе людей веками,</a:t>
            </a:r>
          </a:p>
          <a:p>
            <a:pPr algn="ctr" eaLnBrk="1" hangingPunct="1"/>
            <a:r>
              <a:rPr lang="ru-RU" sz="4000" b="1" dirty="0">
                <a:solidFill>
                  <a:srgbClr val="0000CC"/>
                </a:solidFill>
                <a:latin typeface="Garamond" pitchFamily="18" charset="0"/>
              </a:rPr>
              <a:t>Алхимик жил мечтой о нём.</a:t>
            </a:r>
          </a:p>
          <a:p>
            <a:pPr algn="ctr" eaLnBrk="1" hangingPunct="1"/>
            <a:r>
              <a:rPr lang="ru-RU" sz="4000" b="1" dirty="0">
                <a:solidFill>
                  <a:srgbClr val="0000CC"/>
                </a:solidFill>
                <a:latin typeface="Garamond" pitchFamily="18" charset="0"/>
              </a:rPr>
              <a:t>Но как герой он свергнут нами,</a:t>
            </a:r>
          </a:p>
          <a:p>
            <a:pPr algn="ctr" eaLnBrk="1" hangingPunct="1"/>
            <a:r>
              <a:rPr lang="ru-RU" sz="4000" b="1" dirty="0">
                <a:solidFill>
                  <a:srgbClr val="0000CC"/>
                </a:solidFill>
                <a:latin typeface="Garamond" pitchFamily="18" charset="0"/>
              </a:rPr>
              <a:t>Уж блеск его нас не манит.</a:t>
            </a:r>
          </a:p>
          <a:p>
            <a:pPr algn="ctr" eaLnBrk="1" hangingPunct="1"/>
            <a:r>
              <a:rPr lang="ru-RU" sz="4000" b="1" dirty="0">
                <a:solidFill>
                  <a:srgbClr val="0000CC"/>
                </a:solidFill>
                <a:latin typeface="Garamond" pitchFamily="18" charset="0"/>
              </a:rPr>
              <a:t>Ведь хорошо мы знаем с вами</a:t>
            </a:r>
          </a:p>
          <a:p>
            <a:pPr algn="ctr" eaLnBrk="1" hangingPunct="1"/>
            <a:r>
              <a:rPr lang="ru-RU" sz="4000" b="1" dirty="0">
                <a:solidFill>
                  <a:srgbClr val="0000CC"/>
                </a:solidFill>
                <a:latin typeface="Garamond" pitchFamily="18" charset="0"/>
              </a:rPr>
              <a:t>Не всё, то ценно, что блестит.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/>
          <a:lstStyle/>
          <a:p>
            <a:r>
              <a:rPr lang="ru-RU" sz="6000" b="1" dirty="0" smtClean="0">
                <a:solidFill>
                  <a:srgbClr val="0000CC"/>
                </a:solidFill>
                <a:latin typeface="Garamond" pitchFamily="18" charset="0"/>
              </a:rPr>
              <a:t/>
            </a:r>
            <a:br>
              <a:rPr lang="ru-RU" sz="6000" b="1" dirty="0" smtClean="0">
                <a:solidFill>
                  <a:srgbClr val="0000CC"/>
                </a:solidFill>
                <a:latin typeface="Garamond" pitchFamily="18" charset="0"/>
              </a:rPr>
            </a:br>
            <a:r>
              <a:rPr lang="ru-RU" sz="6000" b="1" dirty="0" smtClean="0">
                <a:solidFill>
                  <a:srgbClr val="0000CC"/>
                </a:solidFill>
                <a:latin typeface="Garamond" pitchFamily="18" charset="0"/>
              </a:rPr>
              <a:t> «Галерея химиков». Ответ:</a:t>
            </a:r>
            <a:br>
              <a:rPr lang="ru-RU" sz="6000" b="1" dirty="0" smtClean="0">
                <a:solidFill>
                  <a:srgbClr val="0000CC"/>
                </a:solidFill>
                <a:latin typeface="Garamond" pitchFamily="18" charset="0"/>
              </a:rPr>
            </a:br>
            <a:endParaRPr lang="ru-RU" sz="6000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/>
          <a:lstStyle/>
          <a:p>
            <a:pPr marL="514350" indent="-514350">
              <a:buNone/>
            </a:pPr>
            <a:r>
              <a:rPr lang="ru-RU" sz="4000" b="1" i="1" dirty="0" smtClean="0">
                <a:latin typeface="Georgia" pitchFamily="18" charset="0"/>
              </a:rPr>
              <a:t>1) </a:t>
            </a:r>
            <a:r>
              <a:rPr lang="ru-RU" sz="4000" b="1" i="1" dirty="0" err="1" smtClean="0">
                <a:latin typeface="Georgia" pitchFamily="18" charset="0"/>
              </a:rPr>
              <a:t>Йёнс</a:t>
            </a:r>
            <a:r>
              <a:rPr lang="ru-RU" sz="4000" b="1" i="1" dirty="0" smtClean="0">
                <a:latin typeface="Georgia" pitchFamily="18" charset="0"/>
              </a:rPr>
              <a:t> </a:t>
            </a:r>
            <a:r>
              <a:rPr lang="ru-RU" sz="4000" b="1" i="1" dirty="0" err="1" smtClean="0">
                <a:latin typeface="Georgia" pitchFamily="18" charset="0"/>
              </a:rPr>
              <a:t>Якоб</a:t>
            </a:r>
            <a:r>
              <a:rPr lang="ru-RU" sz="4000" b="1" i="1" dirty="0" smtClean="0">
                <a:latin typeface="Georgia" pitchFamily="18" charset="0"/>
              </a:rPr>
              <a:t> Берцелиус</a:t>
            </a:r>
          </a:p>
          <a:p>
            <a:pPr>
              <a:buNone/>
            </a:pPr>
            <a:r>
              <a:rPr lang="ru-RU" sz="4000" b="1" i="1" dirty="0" smtClean="0">
                <a:latin typeface="Georgia" pitchFamily="18" charset="0"/>
              </a:rPr>
              <a:t>2) Михайло Ломоносов</a:t>
            </a:r>
            <a:endParaRPr lang="ru-RU" sz="4000" b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4000" b="1" i="1" dirty="0" smtClean="0">
                <a:latin typeface="Georgia" pitchFamily="18" charset="0"/>
              </a:rPr>
              <a:t> 3) Дмитрий Менделеев</a:t>
            </a:r>
            <a:endParaRPr lang="ru-RU" sz="4000" b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4000" b="1" i="1" dirty="0" smtClean="0">
                <a:latin typeface="Georgia" pitchFamily="18" charset="0"/>
              </a:rPr>
              <a:t>        4) </a:t>
            </a:r>
            <a:r>
              <a:rPr lang="vi-VN" sz="4000" b="1" i="1" dirty="0" smtClean="0">
                <a:latin typeface="Georgia" pitchFamily="18" charset="0"/>
              </a:rPr>
              <a:t>Мари́я Склодо́вская-</a:t>
            </a:r>
            <a:r>
              <a:rPr lang="ru-RU" sz="4000" b="1" i="1" dirty="0" smtClean="0">
                <a:latin typeface="Georgia" pitchFamily="18" charset="0"/>
              </a:rPr>
              <a:t>  </a:t>
            </a:r>
          </a:p>
          <a:p>
            <a:pPr>
              <a:buNone/>
            </a:pPr>
            <a:r>
              <a:rPr lang="ru-RU" sz="4000" b="1" i="1" dirty="0" smtClean="0">
                <a:latin typeface="Georgia" pitchFamily="18" charset="0"/>
              </a:rPr>
              <a:t>                                            </a:t>
            </a:r>
            <a:r>
              <a:rPr lang="vi-VN" sz="4000" b="1" i="1" dirty="0" smtClean="0">
                <a:latin typeface="Georgia" pitchFamily="18" charset="0"/>
              </a:rPr>
              <a:t>Кюри́ </a:t>
            </a:r>
            <a:endParaRPr lang="ru-RU" sz="4000" b="1" dirty="0" smtClean="0">
              <a:latin typeface="Georgia" pitchFamily="18" charset="0"/>
            </a:endParaRPr>
          </a:p>
          <a:p>
            <a:pPr marL="514350" indent="-514350">
              <a:buAutoNum type="arabicPeriod"/>
            </a:pP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ru-RU" sz="9600" smtClean="0">
                <a:solidFill>
                  <a:srgbClr val="FFFF00"/>
                </a:solidFill>
                <a:latin typeface="Garamond" pitchFamily="18" charset="0"/>
              </a:rPr>
              <a:t>     </a:t>
            </a:r>
            <a:r>
              <a:rPr lang="ru-RU" sz="9600" b="1" smtClean="0">
                <a:solidFill>
                  <a:srgbClr val="FFFF00"/>
                </a:solidFill>
                <a:latin typeface="Garamond" pitchFamily="18" charset="0"/>
              </a:rPr>
              <a:t>ЗОЛОТО</a:t>
            </a:r>
            <a:r>
              <a:rPr lang="ru-RU" sz="9600" smtClean="0">
                <a:latin typeface="Garamond" pitchFamily="18" charset="0"/>
              </a:rPr>
              <a:t>      </a:t>
            </a:r>
          </a:p>
        </p:txBody>
      </p:sp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643050"/>
            <a:ext cx="6553200" cy="4392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Блок  №  4.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«Химические реакции (типы реакций, составление уравнений реакций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/>
          <a:lstStyle/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Расставить коэффициенты и указать тип реакции.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MnO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Al → Al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Mn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→ 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 + 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↑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 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→ AlCl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↑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 + 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 →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NaOH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Na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→ Ag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↓ + NaNO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→ FeCl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MnO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 → 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замещения</a:t>
            </a:r>
          </a:p>
          <a:p>
            <a:pPr>
              <a:buNone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→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 + 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↑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разложения</a:t>
            </a:r>
          </a:p>
          <a:p>
            <a:pPr>
              <a:buNone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 + 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→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AlCl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↑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замещения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 + 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 → 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соединения</a:t>
            </a:r>
          </a:p>
          <a:p>
            <a:pPr>
              <a:buNone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Na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→ Ag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↓ + 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NaNO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r>
              <a:rPr lang="ru-RU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обмена</a:t>
            </a:r>
            <a:endParaRPr lang="ru-RU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FeCl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lang="ru-RU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обмена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Задание № 2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Дописать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уравнение химической реакции.</a:t>
            </a:r>
          </a:p>
          <a:p>
            <a:pPr>
              <a:buNone/>
            </a:pPr>
            <a:r>
              <a:rPr lang="ru-RU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сера</a:t>
            </a:r>
            <a:r>
              <a:rPr 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+ …. = </a:t>
            </a:r>
            <a:r>
              <a:rPr lang="ru-RU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оксид серы (</a:t>
            </a:r>
            <a:r>
              <a:rPr 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ru-RU" sz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нитрат серебра + соляная  кислота = ….. + азотная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кислота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хлорид </a:t>
            </a:r>
            <a:r>
              <a:rPr lang="ru-RU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бария + сульфат натрия = </a:t>
            </a:r>
            <a:endParaRPr lang="ru-RU" sz="40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= сульфат </a:t>
            </a:r>
            <a:r>
              <a:rPr lang="ru-RU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бария + ……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472518" cy="4983179"/>
          </a:xfrm>
        </p:spPr>
        <p:txBody>
          <a:bodyPr/>
          <a:lstStyle/>
          <a:p>
            <a:pPr>
              <a:buNone/>
            </a:pP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S + O</a:t>
            </a:r>
            <a:r>
              <a:rPr lang="en-US" sz="4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4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b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en-US" sz="48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AgCl↓ +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HNO</a:t>
            </a:r>
            <a:r>
              <a:rPr lang="en-US" sz="48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b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BaCl</a:t>
            </a:r>
            <a:r>
              <a:rPr lang="en-US" sz="4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4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48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BaSO</a:t>
            </a:r>
            <a:r>
              <a:rPr lang="en-US" sz="48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↓ +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                                  +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2NaCl</a:t>
            </a: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7" name="Picture 3" descr="E:\Documents and Settings\леночка\Рабочий стол\мои картинки\анимашки\люди\yo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357166"/>
            <a:ext cx="2571768" cy="2127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Задание № 3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Дописать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уравнения реакций ионного обмена с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учетом признаков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реакций, расставить коэффициенты. Для реакций ионного обмена составить полное и сокращенное ионное уравнение реакции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Сульфат алюминия + гидроксид калия =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…..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…..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Оксид бария + хлорная кислота =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……..+…….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Магний + серная кислота =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…….+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водород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↑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Хлорид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магния +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……..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=  гидроксид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магния+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+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хлорид натрия.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572560" cy="4911741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(SO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KOH =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Al(OH)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+ 3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3+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+ 3SO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+6K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+ 6OH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Al(OH)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↓+ 6 K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+ 3SO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2-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3+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+ 6OH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Al(OH)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↓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*******************************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2HCl = BaCl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2H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+ 2Cl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Ba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+ 2Cl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2H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Ba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 algn="ctr">
              <a:buNone/>
            </a:pPr>
            <a:r>
              <a:rPr lang="en-US" sz="3600" strike="sngStrike" dirty="0" smtClean="0"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en-US" sz="3600" strike="sngStrike" dirty="0" smtClean="0">
                <a:latin typeface="Times New Roman" pitchFamily="18" charset="0"/>
                <a:cs typeface="Times New Roman" pitchFamily="18" charset="0"/>
              </a:rPr>
              <a:t>+ H</a:t>
            </a:r>
            <a:r>
              <a:rPr lang="en-US" sz="3600" strike="sngStrike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strike="sngStrike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600" strike="sngStrike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strike="sngStrik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strike="sngStrike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strike="sngStrike" dirty="0" smtClean="0">
                <a:latin typeface="Times New Roman" pitchFamily="18" charset="0"/>
                <a:cs typeface="Times New Roman" pitchFamily="18" charset="0"/>
              </a:rPr>
              <a:t>MgSO</a:t>
            </a:r>
            <a:r>
              <a:rPr lang="en-US" sz="3600" strike="sngStrike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strike="sngStrike" dirty="0" smtClean="0"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sz="3600" strike="sngStrike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strike="sngStrike" dirty="0" smtClean="0">
                <a:latin typeface="Times New Roman" pitchFamily="18" charset="0"/>
                <a:cs typeface="Times New Roman" pitchFamily="18" charset="0"/>
              </a:rPr>
              <a:t>↑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 реакция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ионного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обмена</a:t>
            </a:r>
          </a:p>
          <a:p>
            <a:pPr algn="ctr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*********************</a:t>
            </a:r>
          </a:p>
          <a:p>
            <a:pPr algn="ctr"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MgCl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+ 2NaOH = Mg(OH)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↓ + 2NaCl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+ 2Cl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+ 2Na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+ 2OH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 Mg(OH)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↓ + 2Na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+ 2Cl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+ 2OH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= Mg(OH)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↓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95288" y="1214423"/>
            <a:ext cx="91821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4400" b="1" dirty="0">
                <a:solidFill>
                  <a:schemeClr val="bg2">
                    <a:lumMod val="50000"/>
                  </a:schemeClr>
                </a:solidFill>
                <a:latin typeface="Garamond" pitchFamily="18" charset="0"/>
              </a:rPr>
              <a:t>Я металл серебристый и лёгкий,</a:t>
            </a:r>
          </a:p>
          <a:p>
            <a:pPr eaLnBrk="1" hangingPunct="1"/>
            <a:r>
              <a:rPr lang="ru-RU" sz="4400" b="1" dirty="0">
                <a:solidFill>
                  <a:schemeClr val="bg2">
                    <a:lumMod val="50000"/>
                  </a:schemeClr>
                </a:solidFill>
                <a:latin typeface="Garamond" pitchFamily="18" charset="0"/>
              </a:rPr>
              <a:t>Я зовусь самолётный металл,</a:t>
            </a:r>
          </a:p>
          <a:p>
            <a:pPr eaLnBrk="1" hangingPunct="1"/>
            <a:r>
              <a:rPr lang="ru-RU" sz="4400" b="1" dirty="0">
                <a:solidFill>
                  <a:schemeClr val="bg2">
                    <a:lumMod val="50000"/>
                  </a:schemeClr>
                </a:solidFill>
                <a:latin typeface="Garamond" pitchFamily="18" charset="0"/>
              </a:rPr>
              <a:t>И покрыт я оксидною плёнкой,</a:t>
            </a:r>
          </a:p>
          <a:p>
            <a:pPr eaLnBrk="1" hangingPunct="1"/>
            <a:r>
              <a:rPr lang="ru-RU" sz="4400" b="1" dirty="0">
                <a:solidFill>
                  <a:schemeClr val="bg2">
                    <a:lumMod val="50000"/>
                  </a:schemeClr>
                </a:solidFill>
                <a:latin typeface="Garamond" pitchFamily="18" charset="0"/>
              </a:rPr>
              <a:t>Чтоб меня кислород не достал.</a:t>
            </a:r>
          </a:p>
        </p:txBody>
      </p:sp>
      <p:pic>
        <p:nvPicPr>
          <p:cNvPr id="2050" name="Picture 2" descr="E:\Documents and Settings\леночка\Рабочий стол\мои картинки\анимашки\Книги\knigi-3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395342"/>
            <a:ext cx="3162604" cy="301055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8000" b="1" dirty="0" smtClean="0">
                <a:solidFill>
                  <a:srgbClr val="66FFCC"/>
                </a:solidFill>
                <a:latin typeface="Garamond" pitchFamily="18" charset="0"/>
              </a:rPr>
              <a:t>   </a:t>
            </a:r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АЛЮМИНИЙ</a:t>
            </a:r>
          </a:p>
        </p:txBody>
      </p:sp>
      <p:pic>
        <p:nvPicPr>
          <p:cNvPr id="48134" name="Picture 6" descr="j032095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714489"/>
            <a:ext cx="6369750" cy="40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  <p:bldP spid="4813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Georgia" pitchFamily="18" charset="0"/>
              </a:rPr>
              <a:t>Блок № 1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Georgia" pitchFamily="18" charset="0"/>
              </a:rPr>
              <a:t>«Атомы химических элементов, строение атома»</a:t>
            </a:r>
          </a:p>
          <a:p>
            <a:pPr algn="ctr">
              <a:buNone/>
            </a:pPr>
            <a:r>
              <a:rPr lang="ru-RU" b="1" dirty="0" smtClean="0">
                <a:latin typeface="Georgia" pitchFamily="18" charset="0"/>
              </a:rPr>
              <a:t>Задание № 1</a:t>
            </a:r>
          </a:p>
          <a:p>
            <a:pPr lvl="0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1.Оксид  меди  -  это  </a:t>
            </a:r>
            <a:r>
              <a:rPr lang="ru-RU" sz="4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сложное вещество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 так  как  состоит  из  разных  </a:t>
            </a:r>
            <a:r>
              <a:rPr lang="ru-RU" sz="4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химических элементов  </a:t>
            </a:r>
          </a:p>
          <a:p>
            <a:pPr lvl="0">
              <a:buNone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-  меди  и  кислорода.</a:t>
            </a:r>
          </a:p>
          <a:p>
            <a:pPr algn="ctr">
              <a:buNone/>
            </a:pPr>
            <a:endParaRPr lang="ru-RU" b="1" dirty="0" smtClean="0">
              <a:latin typeface="Georgia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539750" y="908050"/>
            <a:ext cx="8215313" cy="4483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sz="4800" b="1" dirty="0">
                <a:solidFill>
                  <a:srgbClr val="6600CC"/>
                </a:solidFill>
                <a:latin typeface="Garamond" pitchFamily="18" charset="0"/>
              </a:rPr>
              <a:t>Без него мы жить не можем-</a:t>
            </a:r>
          </a:p>
          <a:p>
            <a:pPr algn="ctr" eaLnBrk="1" hangingPunct="1"/>
            <a:r>
              <a:rPr lang="ru-RU" sz="4800" b="1" dirty="0">
                <a:solidFill>
                  <a:srgbClr val="6600CC"/>
                </a:solidFill>
                <a:latin typeface="Garamond" pitchFamily="18" charset="0"/>
              </a:rPr>
              <a:t>Он всегда нам всем поможет.</a:t>
            </a:r>
          </a:p>
          <a:p>
            <a:pPr algn="ctr" eaLnBrk="1" hangingPunct="1"/>
            <a:r>
              <a:rPr lang="ru-RU" sz="4800" b="1" dirty="0">
                <a:solidFill>
                  <a:srgbClr val="6600CC"/>
                </a:solidFill>
                <a:latin typeface="Garamond" pitchFamily="18" charset="0"/>
              </a:rPr>
              <a:t>Он находится везде –</a:t>
            </a:r>
          </a:p>
          <a:p>
            <a:pPr algn="ctr" eaLnBrk="1" hangingPunct="1"/>
            <a:r>
              <a:rPr lang="ru-RU" sz="4800" b="1" dirty="0">
                <a:solidFill>
                  <a:srgbClr val="6600CC"/>
                </a:solidFill>
                <a:latin typeface="Garamond" pitchFamily="18" charset="0"/>
              </a:rPr>
              <a:t>И на суше и в воде.</a:t>
            </a:r>
          </a:p>
          <a:p>
            <a:pPr algn="ctr" eaLnBrk="1" hangingPunct="1"/>
            <a:r>
              <a:rPr lang="ru-RU" sz="4800" b="1" dirty="0">
                <a:solidFill>
                  <a:srgbClr val="6600CC"/>
                </a:solidFill>
                <a:latin typeface="Garamond" pitchFamily="18" charset="0"/>
              </a:rPr>
              <a:t>Кто же скажет мне из вас,</a:t>
            </a:r>
          </a:p>
          <a:p>
            <a:pPr algn="ctr" eaLnBrk="1" hangingPunct="1"/>
            <a:r>
              <a:rPr lang="ru-RU" sz="4800" b="1" dirty="0">
                <a:solidFill>
                  <a:srgbClr val="6600CC"/>
                </a:solidFill>
                <a:latin typeface="Garamond" pitchFamily="18" charset="0"/>
              </a:rPr>
              <a:t>Как зовётся этот газ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dirty="0" smtClean="0">
                <a:solidFill>
                  <a:srgbClr val="0066FF"/>
                </a:solidFill>
                <a:latin typeface="Garamond" pitchFamily="18" charset="0"/>
              </a:rPr>
              <a:t>  </a:t>
            </a:r>
            <a:r>
              <a:rPr lang="ru-RU" sz="6000" b="1" dirty="0" smtClean="0">
                <a:solidFill>
                  <a:srgbClr val="FF0000"/>
                </a:solidFill>
                <a:latin typeface="Garamond" pitchFamily="18" charset="0"/>
              </a:rPr>
              <a:t>КИСЛОРОД</a:t>
            </a:r>
            <a:endParaRPr lang="ru-RU" sz="6000" b="1" dirty="0" smtClean="0">
              <a:solidFill>
                <a:srgbClr val="FF0000"/>
              </a:solidFill>
              <a:latin typeface="Garamond" pitchFamily="18" charset="0"/>
            </a:endParaRPr>
          </a:p>
        </p:txBody>
      </p:sp>
      <p:pic>
        <p:nvPicPr>
          <p:cNvPr id="65541" name="Picture 5" descr="j0310038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428736"/>
            <a:ext cx="3714776" cy="3355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E:\Documents and Settings\леночка\Рабочий стол\мои картинки\анимашки\интернет\baby1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9837" y="4143380"/>
            <a:ext cx="2374907" cy="242888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2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на смекалку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Составьте как можно больше формул веществ, используя следующие символы: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/>
              <a:t>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O    N      Na    S     H    Cu    C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E:\Documents and Settings\леночка\Рабочий стол\мои картинки\анимашки\разное\zvezdia-6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932518"/>
            <a:ext cx="2643206" cy="22968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{1E5EE465-3807-41F3-BB76-52DE8125C2F7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67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WordArt 5"/>
          <p:cNvSpPr>
            <a:spLocks noChangeArrowheads="1" noChangeShapeType="1" noTextEdit="1"/>
          </p:cNvSpPr>
          <p:nvPr/>
        </p:nvSpPr>
        <p:spPr bwMode="auto">
          <a:xfrm>
            <a:off x="0" y="4292600"/>
            <a:ext cx="9134475" cy="208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245"/>
              </a:avLst>
            </a:prstTxWarp>
          </a:bodyPr>
          <a:lstStyle/>
          <a:p>
            <a:pPr algn="ctr"/>
            <a:r>
              <a:rPr lang="ru-RU" sz="4400" b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Garamond"/>
              </a:rPr>
              <a:t> На этом </a:t>
            </a:r>
            <a:r>
              <a:rPr lang="ru-RU" sz="4400" b="1" kern="10" dirty="0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Garamond"/>
              </a:rPr>
              <a:t>наш турнир закончен.</a:t>
            </a:r>
            <a:endParaRPr lang="ru-RU" sz="4400" b="1" kern="10" dirty="0">
              <a:ln w="9525">
                <a:solidFill>
                  <a:srgbClr val="800080"/>
                </a:solidFill>
                <a:round/>
                <a:headEnd/>
                <a:tailEnd/>
              </a:ln>
              <a:solidFill>
                <a:srgbClr val="FF0066"/>
              </a:solidFill>
              <a:latin typeface="Garamond"/>
            </a:endParaRPr>
          </a:p>
          <a:p>
            <a:pPr algn="ctr"/>
            <a:r>
              <a:rPr lang="ru-RU" sz="4400" b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Garamond"/>
              </a:rPr>
              <a:t>До новых встреч!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643998" cy="5697559"/>
          </a:xfrm>
        </p:spPr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При  разложении  воды  электрическим  током,  образуются  два  </a:t>
            </a:r>
            <a:r>
              <a:rPr lang="ru-RU" sz="44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простых вещества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  -  водород  и  кислород.</a:t>
            </a:r>
          </a:p>
          <a:p>
            <a:pPr lvl="0">
              <a:spcBef>
                <a:spcPts val="0"/>
              </a:spcBef>
              <a:buNone/>
            </a:pP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44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Сложное вещество  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сульфид   </a:t>
            </a:r>
          </a:p>
          <a:p>
            <a:pPr lvl="0">
              <a:spcBef>
                <a:spcPts val="0"/>
              </a:spcBef>
              <a:buNone/>
            </a:pP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              железа  содержит два    </a:t>
            </a:r>
          </a:p>
          <a:p>
            <a:pPr lvl="0">
              <a:spcBef>
                <a:spcPts val="0"/>
              </a:spcBef>
              <a:buNone/>
            </a:pPr>
            <a:r>
              <a:rPr lang="ru-RU" sz="4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44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химических элемента</a:t>
            </a:r>
          </a:p>
          <a:p>
            <a:pPr>
              <a:spcBef>
                <a:spcPts val="0"/>
              </a:spcBef>
              <a:buNone/>
            </a:pP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                 железо  и  серу.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 lvl="0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/>
              <a:t>. </a:t>
            </a:r>
            <a:r>
              <a:rPr lang="ru-RU" sz="4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Простое вещество -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азот   называют  безжизненным,  но  в  то  же  время  без  </a:t>
            </a:r>
            <a:r>
              <a:rPr lang="ru-RU" sz="4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химического элемента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азота  не  может  быть  жизни,  так  как  жизнь  есть  форма  существования  </a:t>
            </a:r>
          </a:p>
          <a:p>
            <a:pPr lvl="0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белковых   тел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№ 2</a:t>
            </a:r>
          </a:p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В  каком  ряду  формулы  веществ  записаны  в  порядке  возрастания  их </a:t>
            </a:r>
            <a:r>
              <a:rPr lang="ru-RU" sz="3600" i="1" u="sng" dirty="0" smtClean="0">
                <a:latin typeface="Times New Roman" pitchFamily="18" charset="0"/>
                <a:cs typeface="Times New Roman" pitchFamily="18" charset="0"/>
              </a:rPr>
              <a:t> молярной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i="1" u="sng" dirty="0" smtClean="0">
                <a:latin typeface="Times New Roman" pitchFamily="18" charset="0"/>
                <a:cs typeface="Times New Roman" pitchFamily="18" charset="0"/>
              </a:rPr>
              <a:t>массы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(указать  молярные  массы  данных  веществ):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1)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 MgCl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 Cu(OH)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 MgCl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 Cu(OH)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3)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 MgCl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 Cu(OH)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4)  Cu(OH)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 MgCl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/>
          <a:lstStyle/>
          <a:p>
            <a:r>
              <a:rPr lang="ru-RU" b="1" dirty="0" smtClean="0">
                <a:latin typeface="Georgia" pitchFamily="18" charset="0"/>
              </a:rPr>
              <a:t>Ответ: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/>
          <a:lstStyle/>
          <a:p>
            <a:pPr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1)  </a:t>
            </a:r>
            <a:r>
              <a:rPr lang="en-US" sz="4000" b="1" u="sng" dirty="0" err="1" smtClean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4000" b="1" u="sng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,  MgCl</a:t>
            </a:r>
            <a:r>
              <a:rPr lang="en-US" sz="4000" b="1" u="sng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,  Cu(OH)</a:t>
            </a:r>
            <a:r>
              <a:rPr lang="en-US" sz="4000" b="1" u="sng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               М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)  =  40 г/ моль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               М (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)  =  56 г/моль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               М  (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MgCl</a:t>
            </a:r>
            <a:r>
              <a:rPr lang="ru-RU" sz="4000" b="1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)  =  95 г/ моль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               М  (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000" b="1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)  =  98 г/моль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Picture 2" descr="E:\Documents and Settings\леночка\Рабочий стол\мои картинки\анимашки\Книги\knigi-17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500042"/>
            <a:ext cx="13620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1788</Words>
  <Application>Microsoft Office PowerPoint</Application>
  <PresentationFormat>Экран (4:3)</PresentationFormat>
  <Paragraphs>369</Paragraphs>
  <Slides>53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Diseño predeterminado</vt:lpstr>
      <vt:lpstr>Турнир  Знатоков Химии</vt:lpstr>
      <vt:lpstr>Слайд 2</vt:lpstr>
      <vt:lpstr>Разминка </vt:lpstr>
      <vt:lpstr>  «Галерея химиков». Ответ: </vt:lpstr>
      <vt:lpstr>Блок № 1</vt:lpstr>
      <vt:lpstr>Слайд 6</vt:lpstr>
      <vt:lpstr>Слайд 7</vt:lpstr>
      <vt:lpstr>Слайд 8</vt:lpstr>
      <vt:lpstr>Ответ:</vt:lpstr>
      <vt:lpstr>Слайд 10</vt:lpstr>
      <vt:lpstr>Слайд 11</vt:lpstr>
      <vt:lpstr>Слайд 12</vt:lpstr>
      <vt:lpstr>Слайд 13</vt:lpstr>
      <vt:lpstr> СЕРА</vt:lpstr>
      <vt:lpstr>Слайд 15</vt:lpstr>
      <vt:lpstr>Слайд 16</vt:lpstr>
      <vt:lpstr>Слайд 17</vt:lpstr>
      <vt:lpstr>       ХЛОР</vt:lpstr>
      <vt:lpstr>Блок № 2</vt:lpstr>
      <vt:lpstr>Ответ: </vt:lpstr>
      <vt:lpstr>Слайд 21</vt:lpstr>
      <vt:lpstr>Ответ:</vt:lpstr>
      <vt:lpstr>Задание № 3</vt:lpstr>
      <vt:lpstr>Ответ: </vt:lpstr>
      <vt:lpstr>Задание № 4</vt:lpstr>
      <vt:lpstr>Ответ:</vt:lpstr>
      <vt:lpstr>Ребусы </vt:lpstr>
      <vt:lpstr>Слайд 28</vt:lpstr>
      <vt:lpstr>Блок № 3</vt:lpstr>
      <vt:lpstr>Слайд 30</vt:lpstr>
      <vt:lpstr>Ответ:</vt:lpstr>
      <vt:lpstr>Задание № 2</vt:lpstr>
      <vt:lpstr>Задание № 3 «Третий лишний». </vt:lpstr>
      <vt:lpstr>Ответ:</vt:lpstr>
      <vt:lpstr>Слайд 35</vt:lpstr>
      <vt:lpstr>    УГЛЕРОД</vt:lpstr>
      <vt:lpstr>Слайд 37</vt:lpstr>
      <vt:lpstr>  УРАН</vt:lpstr>
      <vt:lpstr>Слайд 39</vt:lpstr>
      <vt:lpstr>     ЗОЛОТО      </vt:lpstr>
      <vt:lpstr>Блок  №  4. «Химические реакции (типы реакций, составление уравнений реакций)»</vt:lpstr>
      <vt:lpstr>Ответ:</vt:lpstr>
      <vt:lpstr>Задание № 2</vt:lpstr>
      <vt:lpstr>Ответ:</vt:lpstr>
      <vt:lpstr>Задание № 3</vt:lpstr>
      <vt:lpstr>Ответ:</vt:lpstr>
      <vt:lpstr>Слайд 47</vt:lpstr>
      <vt:lpstr>Слайд 48</vt:lpstr>
      <vt:lpstr>   АЛЮМИНИЙ</vt:lpstr>
      <vt:lpstr>Слайд 50</vt:lpstr>
      <vt:lpstr>  КИСЛОРОД</vt:lpstr>
      <vt:lpstr>Задание на смекалку</vt:lpstr>
      <vt:lpstr>Слайд 53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леночка</cp:lastModifiedBy>
  <cp:revision>52</cp:revision>
  <dcterms:created xsi:type="dcterms:W3CDTF">2009-10-07T17:55:06Z</dcterms:created>
  <dcterms:modified xsi:type="dcterms:W3CDTF">2012-03-26T00:06:46Z</dcterms:modified>
</cp:coreProperties>
</file>