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2" r:id="rId14"/>
    <p:sldId id="273" r:id="rId15"/>
    <p:sldId id="275" r:id="rId16"/>
    <p:sldId id="276" r:id="rId17"/>
    <p:sldId id="277" r:id="rId18"/>
    <p:sldId id="281" r:id="rId19"/>
    <p:sldId id="266" r:id="rId20"/>
    <p:sldId id="279" r:id="rId21"/>
    <p:sldId id="278" r:id="rId22"/>
    <p:sldId id="282" r:id="rId23"/>
    <p:sldId id="257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5DE25A-F118-4B42-B211-2CCE7CB75002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358661-DDAB-492A-A104-4C54BAA2F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ru/1/1e/Anschluss_(Hitler)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commons.wikimedia.org/wiki/File:Suworow_Wiktor.jpg?uselang=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ru/0/08/Franco_193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30" y="642918"/>
            <a:ext cx="8215370" cy="285752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Международные отношения и внешняя политика СССР в 1930е гг.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286808" cy="487375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 smtClean="0">
                <a:solidFill>
                  <a:srgbClr val="C00000"/>
                </a:solidFill>
              </a:rPr>
              <a:t> 1936 – 1937 гг. –</a:t>
            </a:r>
            <a:r>
              <a:rPr lang="ru-RU" sz="3600" b="1" dirty="0" smtClean="0">
                <a:solidFill>
                  <a:srgbClr val="000066"/>
                </a:solidFill>
              </a:rPr>
              <a:t> Антикоминтерновский пакт Германии, Японии и Италии</a:t>
            </a:r>
          </a:p>
          <a:p>
            <a:pPr>
              <a:buClr>
                <a:srgbClr val="C00000"/>
              </a:buClr>
            </a:pPr>
            <a:r>
              <a:rPr lang="ru-RU" sz="3600" b="1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1938 г.</a:t>
            </a:r>
            <a:r>
              <a:rPr lang="ru-RU" sz="3600" b="1" dirty="0" smtClean="0">
                <a:solidFill>
                  <a:srgbClr val="000066"/>
                </a:solidFill>
              </a:rPr>
              <a:t> – аншлюс Австрии</a:t>
            </a:r>
          </a:p>
          <a:p>
            <a:pPr>
              <a:buNone/>
            </a:pPr>
            <a:endParaRPr lang="ru-RU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айл:Anschluss (Hitler)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Гитлер сообщает депутатам Рейхстага о захвате Австрии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Участники мюнхенского сговора: Геринг, Чемберлен, Муссолини, Гитлер, Даладье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erspektivy.info/images/munhen/3914-munhen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8576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Гитлер и Чемберлен в Мюнхене в 1938 году.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714488"/>
            <a:ext cx="3643338" cy="4759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66"/>
                </a:solidFill>
              </a:rPr>
              <a:t>1938г.  - </a:t>
            </a:r>
            <a:r>
              <a:rPr lang="ru-RU" sz="3600" b="1" dirty="0" smtClean="0">
                <a:solidFill>
                  <a:srgbClr val="C00000"/>
                </a:solidFill>
              </a:rPr>
              <a:t>«Мюнхенский сговор»</a:t>
            </a:r>
            <a:endParaRPr lang="ru-RU" sz="3600" dirty="0"/>
          </a:p>
        </p:txBody>
      </p:sp>
      <p:pic>
        <p:nvPicPr>
          <p:cNvPr id="4" name="Рисунок 3" descr="http://www.perspektivy.info/images/munhen/3914-munhen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4291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Чемберлен, вернувшись из Мюнхена, заявил: «Я привез мир нашему поколению». 1938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erspektivy.info/images/munhen/3914-munhen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7867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429684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600" b="1" dirty="0" smtClean="0">
                <a:solidFill>
                  <a:srgbClr val="C00000"/>
                </a:solidFill>
              </a:rPr>
              <a:t>У.  Черчилль: </a:t>
            </a:r>
            <a:r>
              <a:rPr lang="ru-RU" sz="3600" b="1" dirty="0" smtClean="0">
                <a:solidFill>
                  <a:srgbClr val="000066"/>
                </a:solidFill>
              </a:rPr>
              <a:t>«Советские предложения, — писал он, — фактически игнорировались... К ним отнеслись с равнодушием, чтобы не сказать с презрением... События шли своим чередом, так, как будто Советской России не существовало. Впоследствии мы дорого поплатились за это».</a:t>
            </a:r>
            <a:r>
              <a:rPr lang="ru-RU" b="1" dirty="0" smtClean="0">
                <a:solidFill>
                  <a:srgbClr val="000066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857232"/>
            <a:ext cx="8429684" cy="1923696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Внешняя политика СССР в 30-е гг.</a:t>
            </a: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sm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</a:t>
            </a: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Определить главную цель внешней политики СССР  и позицию мировых держав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«Изменение ориентиров внешней политики СССР в конце 30-х годов»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286808" cy="487375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Задача: </a:t>
            </a:r>
            <a:r>
              <a:rPr lang="ru-RU" sz="3600" b="1" dirty="0" smtClean="0">
                <a:solidFill>
                  <a:srgbClr val="000066"/>
                </a:solidFill>
              </a:rPr>
              <a:t>Как и почему изменились ориентиры? 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6237312"/>
            <a:ext cx="2880320" cy="45427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Кукрыниксы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perspektivy.info/images/munhen/3914-munhen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8680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Халхин-Гол. Командование советской военной группировки в Монголии во главе с Г.К. Жуковым (второй справа), 1939 г.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Командование советской военной группировки в Монголии во главе с  Г.К. Жуковым (второй справа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Виктор Суворов «Ледокол»: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Suworow Wik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286016" cy="3200422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2857488" y="785794"/>
            <a:ext cx="5857916" cy="568815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4000" b="1" dirty="0" smtClean="0"/>
              <a:t>«Вторая мировая война – это термин, который коммунисты приучили нас писать с маленькой буквы. А я пишу этот термин с большой буквы и доказываю, что </a:t>
            </a:r>
            <a:r>
              <a:rPr lang="ru-RU" sz="4000" b="1" i="1" dirty="0" smtClean="0"/>
              <a:t>Советский Союз – главный её виновник и главный зачинщик».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285860"/>
            <a:ext cx="619355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3357554" y="2143116"/>
            <a:ext cx="1785950" cy="2143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6215063" y="1857375"/>
            <a:ext cx="257175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Лето 1939г</a:t>
            </a:r>
            <a:r>
              <a:rPr lang="ru-RU" dirty="0" smtClean="0"/>
              <a:t>. бои </a:t>
            </a:r>
            <a:r>
              <a:rPr lang="ru-RU" dirty="0"/>
              <a:t>между СССР и Японией на р.Халхин-Гол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286500" y="3786188"/>
            <a:ext cx="2500313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Договор Англии с Японией о взаимном уважении интересов</a:t>
            </a:r>
          </a:p>
        </p:txBody>
      </p:sp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0" y="35716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600" b="1" dirty="0" smtClean="0">
                <a:solidFill>
                  <a:srgbClr val="000066"/>
                </a:solidFill>
              </a:rPr>
              <a:t>Как </a:t>
            </a:r>
            <a:r>
              <a:rPr lang="ru-RU" sz="3600" b="1" dirty="0">
                <a:solidFill>
                  <a:srgbClr val="000066"/>
                </a:solidFill>
              </a:rPr>
              <a:t>и почему изменились ориентиры?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858312" cy="141763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0066"/>
                </a:solidFill>
              </a:rPr>
              <a:t>В.М. Молотов подписывает договор о дружбе и границе между СССР и Германией.  Стоят (слева направо): И. Риббентроп, И.В. Сталин, В.Н. Павлов, Ф. Гаусс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.М. Молотов подписывает договор о дружбе и границе между СССР и Германией. Стоят (слева направо): И. Риббентроп, И.В. Сталин, В.Н. Павлов, Ф. Гаус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02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23 августа 1939 г. - советско-германский пакт о ненападении (пакт Молотова-Риббентропа)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901014" cy="1471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66"/>
                </a:solidFill>
              </a:rPr>
              <a:t>Какие выгоды, подписав пакт, получили Германия и СССР?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714620"/>
          <a:ext cx="8001056" cy="28889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0528"/>
                <a:gridCol w="4000528"/>
              </a:tblGrid>
              <a:tr h="140899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0066"/>
                          </a:solidFill>
                        </a:rPr>
                        <a:t>ГЕРМАНИЯ </a:t>
                      </a:r>
                      <a:endParaRPr lang="ru-RU" sz="4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0066"/>
                          </a:solidFill>
                        </a:rPr>
                        <a:t>СССР </a:t>
                      </a:r>
                      <a:endParaRPr lang="ru-RU" sz="4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1479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428603"/>
          <a:ext cx="8001056" cy="59324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0528"/>
                <a:gridCol w="4000528"/>
              </a:tblGrid>
              <a:tr h="140899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0066"/>
                          </a:solidFill>
                        </a:rPr>
                        <a:t>ГЕРМАНИЯ </a:t>
                      </a:r>
                      <a:endParaRPr lang="ru-RU" sz="4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0066"/>
                          </a:solidFill>
                        </a:rPr>
                        <a:t>СССР </a:t>
                      </a:r>
                      <a:endParaRPr lang="ru-RU" sz="48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1479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Возможность начать захват первого бастиона в Европе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Выигрыш во времени для укрепления обороноспособности</a:t>
                      </a:r>
                      <a:endParaRPr lang="ru-RU" sz="2800" dirty="0"/>
                    </a:p>
                  </a:txBody>
                  <a:tcPr/>
                </a:tc>
              </a:tr>
              <a:tr h="1096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Ликвидация угрозы войны  на два фронта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Ликвидация угрозы войны на два фронта</a:t>
                      </a:r>
                      <a:endParaRPr lang="ru-RU" sz="2800" dirty="0"/>
                    </a:p>
                  </a:txBody>
                  <a:tcPr/>
                </a:tc>
              </a:tr>
              <a:tr h="1658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Внесение разлада в отношения между Германией и Японией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УРОК!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Цели и задачи: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Цель: </a:t>
            </a:r>
            <a:r>
              <a:rPr lang="ru-RU" sz="3200" b="1" dirty="0" smtClean="0">
                <a:solidFill>
                  <a:srgbClr val="002060"/>
                </a:solidFill>
              </a:rPr>
              <a:t>Установить виновников  и зачинщиков  Второй мировой войны;</a:t>
            </a:r>
          </a:p>
          <a:p>
            <a:pPr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</a:t>
            </a:r>
          </a:p>
          <a:p>
            <a:pPr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Определить главную цель советской внешней политики в 30-е гг.;</a:t>
            </a:r>
          </a:p>
          <a:p>
            <a:pPr eaLnBrk="1" hangingPunct="1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Уяснить позиции ведущих мировых держав накануне Второй мировой войны.</a:t>
            </a:r>
          </a:p>
        </p:txBody>
      </p:sp>
      <p:sp>
        <p:nvSpPr>
          <p:cNvPr id="5" name="Овал 4"/>
          <p:cNvSpPr/>
          <p:nvPr/>
        </p:nvSpPr>
        <p:spPr>
          <a:xfrm>
            <a:off x="571472" y="2928934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3929066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571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Европа накануне Второй мировой войны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26563" y="642918"/>
            <a:ext cx="6731585" cy="5987299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818487">
            <a:off x="4390212" y="3735983"/>
            <a:ext cx="1502294" cy="2068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951292">
            <a:off x="5790451" y="6031981"/>
            <a:ext cx="1502294" cy="1820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803492">
            <a:off x="4250061" y="2811139"/>
            <a:ext cx="763473" cy="3457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110736">
            <a:off x="3073714" y="2525747"/>
            <a:ext cx="763473" cy="1995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329642" cy="5714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Азия накануне Второй мировой войны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429552" cy="60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9270331">
            <a:off x="6168856" y="2655916"/>
            <a:ext cx="760660" cy="1662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361444">
            <a:off x="5202092" y="3282699"/>
            <a:ext cx="1375610" cy="1507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1584510">
            <a:off x="4714614" y="2317366"/>
            <a:ext cx="2200671" cy="24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785938"/>
            <a:ext cx="4929188" cy="4857750"/>
          </a:xfrm>
          <a:noFill/>
          <a:ln w="28575">
            <a:solidFill>
              <a:srgbClr val="002060"/>
            </a:solidFill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38"/>
            <a:ext cx="4357687" cy="48577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2643188" y="2786063"/>
            <a:ext cx="214312" cy="1143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857375" y="2928938"/>
            <a:ext cx="714375" cy="21431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7429500" y="3500438"/>
            <a:ext cx="857250" cy="14287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7643813" y="3286125"/>
            <a:ext cx="642937" cy="7143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Заголовок 14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Возникновение очагов агрессии</a:t>
            </a:r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2643174" y="4572008"/>
            <a:ext cx="714375" cy="21431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14398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Внешняя политика СССР в 30-е гг.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Задача:</a:t>
            </a:r>
            <a:r>
              <a:rPr lang="ru-RU" b="1" dirty="0" smtClean="0">
                <a:solidFill>
                  <a:srgbClr val="002060"/>
                </a:solidFill>
              </a:rPr>
              <a:t> Определить главную цель внешней политики СССР  и позицию мировых держав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358246" cy="461658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1934</a:t>
            </a:r>
            <a:r>
              <a:rPr lang="ru-RU" sz="3600" b="1" dirty="0" smtClean="0">
                <a:solidFill>
                  <a:srgbClr val="000066"/>
                </a:solidFill>
              </a:rPr>
              <a:t> – СССР            Лига Наций </a:t>
            </a:r>
          </a:p>
          <a:p>
            <a:pPr>
              <a:buClr>
                <a:srgbClr val="C00000"/>
              </a:buClr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0066"/>
                </a:solidFill>
              </a:rPr>
              <a:t>И.В.Сталин : «…Среди буржуазных государств есть неагрессивные…»</a:t>
            </a:r>
          </a:p>
          <a:p>
            <a:pPr>
              <a:buClr>
                <a:srgbClr val="C00000"/>
              </a:buClr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0066"/>
                </a:solidFill>
              </a:rPr>
              <a:t>М.М. Литвинов - </a:t>
            </a:r>
            <a:r>
              <a:rPr lang="ru-RU" sz="3600" dirty="0" smtClean="0">
                <a:solidFill>
                  <a:srgbClr val="C00000"/>
                </a:solidFill>
              </a:rPr>
              <a:t>Система коллективной безопасности</a:t>
            </a:r>
          </a:p>
          <a:p>
            <a:pPr>
              <a:buClr>
                <a:srgbClr val="C00000"/>
              </a:buClr>
            </a:pPr>
            <a:r>
              <a:rPr lang="ru-RU" sz="3600" b="1" dirty="0" smtClean="0">
                <a:solidFill>
                  <a:srgbClr val="C00000"/>
                </a:solidFill>
              </a:rPr>
              <a:t> 1935 - </a:t>
            </a:r>
            <a:r>
              <a:rPr lang="ru-RU" sz="3600" b="1" dirty="0" smtClean="0">
                <a:solidFill>
                  <a:srgbClr val="000066"/>
                </a:solidFill>
              </a:rPr>
              <a:t>договор о взаимопомощи СССР, Франции и Чехословакии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86182" y="2214554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572140"/>
            <a:ext cx="4143404" cy="5715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Франсиско Франко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28676" name="Picture 4" descr="Файл:Franco 19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66"/>
            <a:ext cx="4500594" cy="51119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1936 – 1939 гг.</a:t>
            </a:r>
            <a:r>
              <a:rPr lang="ru-RU" sz="3600" b="1" dirty="0" smtClean="0">
                <a:solidFill>
                  <a:srgbClr val="000066"/>
                </a:solidFill>
              </a:rPr>
              <a:t> Испанская Гражданская война  </a:t>
            </a:r>
            <a:r>
              <a:rPr lang="ru-RU" sz="3600" b="1" i="1" dirty="0" smtClean="0">
                <a:solidFill>
                  <a:srgbClr val="000066"/>
                </a:solidFill>
              </a:rPr>
              <a:t>(приход к власти в Испании фашистов)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Прибытие советских танкистов в Испанию, 1937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ибытие советских танкистов  в Испани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286808" cy="543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473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Международные отношения и внешняя политика СССР в 1930е гг.</vt:lpstr>
      <vt:lpstr>Виктор Суворов «Ледокол»:</vt:lpstr>
      <vt:lpstr>Цели и задачи:</vt:lpstr>
      <vt:lpstr>Европа накануне Второй мировой войны</vt:lpstr>
      <vt:lpstr>Слайд 5</vt:lpstr>
      <vt:lpstr>Возникновение очагов агрессии</vt:lpstr>
      <vt:lpstr>II. Внешняя политика СССР в 30-е гг. Задача: Определить главную цель внешней политики СССР  и позицию мировых держав</vt:lpstr>
      <vt:lpstr>Франсиско Франко</vt:lpstr>
      <vt:lpstr>Прибытие советских танкистов в Испанию, 1937 </vt:lpstr>
      <vt:lpstr>Слайд 10</vt:lpstr>
      <vt:lpstr>Слайд 11</vt:lpstr>
      <vt:lpstr>Участники мюнхенского сговора: Геринг, Чемберлен, Муссолини, Гитлер, Даладье</vt:lpstr>
      <vt:lpstr>Гитлер и Чемберлен в Мюнхене в 1938 году.</vt:lpstr>
      <vt:lpstr>Чемберлен, вернувшись из Мюнхена, заявил: «Я привез мир нашему поколению». 1938 г</vt:lpstr>
      <vt:lpstr>Слайд 15</vt:lpstr>
      <vt:lpstr>Слайд 16</vt:lpstr>
      <vt:lpstr>III. «Изменение ориентиров внешней политики СССР в конце 30-х годов»</vt:lpstr>
      <vt:lpstr>Кукрыниксы</vt:lpstr>
      <vt:lpstr>Халхин-Гол. Командование советской военной группировки в Монголии во главе с Г.К. Жуковым (второй справа), 1939 г. </vt:lpstr>
      <vt:lpstr>Слайд 20</vt:lpstr>
      <vt:lpstr>В.М. Молотов подписывает договор о дружбе и границе между СССР и Германией.  Стоят (слева направо): И. Риббентроп, И.В. Сталин, В.Н. Павлов, Ф. Гаусс</vt:lpstr>
      <vt:lpstr>23 августа 1939 г. - советско-германский пакт о ненападении (пакт Молотова-Риббентропа)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39</cp:revision>
  <dcterms:created xsi:type="dcterms:W3CDTF">2012-12-03T19:48:21Z</dcterms:created>
  <dcterms:modified xsi:type="dcterms:W3CDTF">2013-09-08T10:29:45Z</dcterms:modified>
</cp:coreProperties>
</file>