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256" r:id="rId2"/>
    <p:sldId id="257" r:id="rId3"/>
    <p:sldId id="280" r:id="rId4"/>
    <p:sldId id="303" r:id="rId5"/>
    <p:sldId id="304" r:id="rId6"/>
    <p:sldId id="305" r:id="rId7"/>
    <p:sldId id="306" r:id="rId8"/>
    <p:sldId id="281" r:id="rId9"/>
    <p:sldId id="307" r:id="rId10"/>
    <p:sldId id="282" r:id="rId11"/>
    <p:sldId id="289" r:id="rId12"/>
    <p:sldId id="308" r:id="rId13"/>
    <p:sldId id="283" r:id="rId14"/>
    <p:sldId id="309" r:id="rId15"/>
    <p:sldId id="284" r:id="rId16"/>
    <p:sldId id="301" r:id="rId17"/>
    <p:sldId id="310" r:id="rId18"/>
    <p:sldId id="311" r:id="rId19"/>
    <p:sldId id="312" r:id="rId20"/>
    <p:sldId id="300" r:id="rId21"/>
    <p:sldId id="315" r:id="rId22"/>
    <p:sldId id="316" r:id="rId23"/>
    <p:sldId id="317" r:id="rId24"/>
    <p:sldId id="290" r:id="rId25"/>
    <p:sldId id="319" r:id="rId26"/>
    <p:sldId id="320" r:id="rId27"/>
    <p:sldId id="321" r:id="rId28"/>
    <p:sldId id="285" r:id="rId29"/>
    <p:sldId id="322" r:id="rId30"/>
    <p:sldId id="323" r:id="rId31"/>
    <p:sldId id="324" r:id="rId32"/>
    <p:sldId id="325" r:id="rId33"/>
    <p:sldId id="286" r:id="rId34"/>
    <p:sldId id="327" r:id="rId35"/>
    <p:sldId id="302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40" autoAdjust="0"/>
  </p:normalViewPr>
  <p:slideViewPr>
    <p:cSldViewPr>
      <p:cViewPr>
        <p:scale>
          <a:sx n="63" d="100"/>
          <a:sy n="63" d="100"/>
        </p:scale>
        <p:origin x="-71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57218-90C2-4778-AF96-62FD212F8F2C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48E44-B2FE-43AE-963F-03B169A8D9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8E44-B2FE-43AE-963F-03B169A8D94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8E44-B2FE-43AE-963F-03B169A8D947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FAE40-F76B-4BC4-B9F7-F099C2BB4529}" type="slidenum">
              <a:rPr lang="ru-RU"/>
              <a:pPr/>
              <a:t>35</a:t>
            </a:fld>
            <a:endParaRPr lang="ru-RU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3AE4F8-573B-4B59-A8C6-8E4081A6CF52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119170-4FBF-4ABC-ABD9-9D6F59ADD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E70D4-1277-40D9-80B0-385A3F9CDF9E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BF86-0029-4816-A972-D1815CD64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A72DF-54FD-4D9D-A429-580FE466E0E4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ABE5-2161-4BB0-95ED-7A17996DC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52E5-3C30-4679-AAA0-384DAE99066C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9EE3-26A5-4F0B-BD55-75573DADA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622EC6-191A-4916-92C4-2AC9BEBF2D6C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67CE94-D45B-4244-8D38-466C544F0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84B2-6431-4778-BE12-48CC46DD161B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DFFB-911A-43F8-B7ED-8CD821D69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2DDE88-A8EF-4D27-BF87-03CB89508046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8189C5-45DA-43D8-8F62-E0B586DF3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95F6-8A1F-46D1-AB17-8630CE5F93A7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55889-2913-4EEA-BAE2-D0F067132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78B130-04ED-4ACB-BF9F-9F6D52C10804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85F2AE-CB55-4E94-9DD0-9D766E286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AC62B6-CF22-4DD2-AE30-8D6768A458DA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941CA9-28A9-43D8-B9B2-E147EA333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12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 pitchFamily="34" charset="0"/>
              </a:endParaRPr>
            </a:p>
          </p:txBody>
        </p:sp>
      </p:grpSp>
      <p:sp>
        <p:nvSpPr>
          <p:cNvPr id="8" name="Блок-схема: процесс 7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Блок-схема: процесс 8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A41FAA-3D4D-4A93-AA9B-ABBEBD910D73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EE212-BB9E-453B-9B02-90AE297B8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83B75F0-F2EB-4F22-851D-73412B66F16B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1B7F826-FA21-41EE-9F94-350A79B01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1" r:id="rId1"/>
    <p:sldLayoutId id="2147485140" r:id="rId2"/>
    <p:sldLayoutId id="2147485142" r:id="rId3"/>
    <p:sldLayoutId id="2147485139" r:id="rId4"/>
    <p:sldLayoutId id="2147485143" r:id="rId5"/>
    <p:sldLayoutId id="2147485138" r:id="rId6"/>
    <p:sldLayoutId id="2147485144" r:id="rId7"/>
    <p:sldLayoutId id="2147485145" r:id="rId8"/>
    <p:sldLayoutId id="2147485146" r:id="rId9"/>
    <p:sldLayoutId id="2147485137" r:id="rId10"/>
    <p:sldLayoutId id="21474851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estsharpei.org.ua/index/svitok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14290"/>
            <a:ext cx="8725287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«Семь грецких орехов»</a:t>
            </a:r>
            <a:endParaRPr lang="ru-RU" sz="6600" b="1" cap="none" spc="50" dirty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5500702"/>
            <a:ext cx="4901919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Предметный вечер химии,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биологии, географии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4000"/>
            <a:lum/>
          </a:blip>
          <a:srcRect/>
          <a:stretch>
            <a:fillRect l="-15000" t="-5000" r="-2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14612" y="214290"/>
            <a:ext cx="6143668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latin typeface="Georgia" pitchFamily="18" charset="0"/>
              </a:rPr>
              <a:t>3 конкурс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0000FF"/>
                </a:solidFill>
                <a:latin typeface="Georgia" pitchFamily="18" charset="0"/>
              </a:rPr>
              <a:t>«Я рисую натюрморт»</a:t>
            </a:r>
            <a:endParaRPr lang="ru-RU" sz="3600" b="1" cap="none" spc="50" dirty="0">
              <a:ln w="11430"/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7166"/>
            <a:ext cx="777969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Above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</a:t>
            </a:r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конкурс болельщиков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D00964_.WM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14290"/>
            <a:ext cx="7643866" cy="6509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5000"/>
            <a:lum/>
          </a:blip>
          <a:srcRect/>
          <a:stretch>
            <a:fillRect l="-15000" t="-5000" r="-2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57686" y="214290"/>
            <a:ext cx="4500594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latin typeface="Georgia" pitchFamily="18" charset="0"/>
              </a:rPr>
              <a:t>4 конкурс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0000FF"/>
                </a:solidFill>
                <a:latin typeface="Georgia" pitchFamily="18" charset="0"/>
              </a:rPr>
              <a:t>«</a:t>
            </a:r>
            <a:r>
              <a:rPr lang="ru-RU" sz="3600" b="1" spc="50" dirty="0" smtClean="0">
                <a:ln w="11430"/>
                <a:solidFill>
                  <a:srgbClr val="0000FF"/>
                </a:solidFill>
                <a:latin typeface="Georgia" pitchFamily="18" charset="0"/>
              </a:rPr>
              <a:t>С</a:t>
            </a:r>
            <a:r>
              <a:rPr lang="ru-RU" sz="3600" b="1" cap="none" spc="50" dirty="0" smtClean="0">
                <a:ln w="11430"/>
                <a:solidFill>
                  <a:srgbClr val="0000FF"/>
                </a:solidFill>
                <a:latin typeface="Georgia" pitchFamily="18" charset="0"/>
              </a:rPr>
              <a:t>топ кадр»</a:t>
            </a:r>
            <a:endParaRPr lang="ru-RU" sz="3600" b="1" cap="none" spc="50" dirty="0">
              <a:ln w="11430"/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ьные работы\ВСЁ ДЛЯ БИОЛОГИИ\внеклассные мероприятия по биологии\внеклассное мероприятие СЕМЬ ГРЕЦКИХ ОРЕХОВ\стоп кадр\1    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2579706" cy="1857388"/>
          </a:xfrm>
          <a:prstGeom prst="rect">
            <a:avLst/>
          </a:prstGeom>
          <a:noFill/>
        </p:spPr>
      </p:pic>
      <p:pic>
        <p:nvPicPr>
          <p:cNvPr id="2051" name="Picture 3" descr="D:\школьные работы\ВСЁ ДЛЯ БИОЛОГИИ\внеклассные мероприятия по биологии\внеклассное мероприятие СЕМЬ ГРЕЦКИХ ОРЕХОВ\стоп кадр\5e648150dac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6468" y="214290"/>
            <a:ext cx="2435144" cy="1928826"/>
          </a:xfrm>
          <a:prstGeom prst="rect">
            <a:avLst/>
          </a:prstGeom>
          <a:noFill/>
        </p:spPr>
      </p:pic>
      <p:pic>
        <p:nvPicPr>
          <p:cNvPr id="2052" name="Picture 4" descr="D:\школьные работы\ВСЁ ДЛЯ БИОЛОГИИ\внеклассные мероприятия по биологии\внеклассное мероприятие СЕМЬ ГРЕЦКИХ ОРЕХОВ\стоп кадр\003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716540"/>
            <a:ext cx="2428892" cy="1979547"/>
          </a:xfrm>
          <a:prstGeom prst="rect">
            <a:avLst/>
          </a:prstGeom>
          <a:noFill/>
        </p:spPr>
      </p:pic>
      <p:pic>
        <p:nvPicPr>
          <p:cNvPr id="2053" name="Picture 5" descr="D:\школьные работы\ВСЁ ДЛЯ БИОЛОГИИ\внеклассные мероприятия по биологии\внеклассное мероприятие СЕМЬ ГРЕЦКИХ ОРЕХОВ\стоп кадр\18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00042"/>
            <a:ext cx="2000264" cy="1898061"/>
          </a:xfrm>
          <a:prstGeom prst="rect">
            <a:avLst/>
          </a:prstGeom>
          <a:noFill/>
        </p:spPr>
      </p:pic>
      <p:pic>
        <p:nvPicPr>
          <p:cNvPr id="2054" name="Picture 6" descr="D:\школьные работы\ВСЁ ДЛЯ БИОЛОГИИ\внеклассные мероприятия по биологии\внеклассное мероприятие СЕМЬ ГРЕЦКИХ ОРЕХОВ\стоп кадр\162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2428868"/>
            <a:ext cx="2071702" cy="2071702"/>
          </a:xfrm>
          <a:prstGeom prst="rect">
            <a:avLst/>
          </a:prstGeom>
          <a:noFill/>
        </p:spPr>
      </p:pic>
      <p:pic>
        <p:nvPicPr>
          <p:cNvPr id="2055" name="Picture 7" descr="D:\школьные работы\ВСЁ ДЛЯ БИОЛОГИИ\внеклассные мероприятия по биологии\внеклассное мероприятие СЕМЬ ГРЕЦКИХ ОРЕХОВ\стоп кадр\chemistr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4572008"/>
            <a:ext cx="1619249" cy="2047874"/>
          </a:xfrm>
          <a:prstGeom prst="rect">
            <a:avLst/>
          </a:prstGeom>
          <a:noFill/>
        </p:spPr>
      </p:pic>
      <p:pic>
        <p:nvPicPr>
          <p:cNvPr id="2056" name="Picture 8" descr="D:\школьные работы\ВСЁ ДЛЯ БИОЛОГИИ\внеклассные мероприятия по биологии\внеклассное мероприятие СЕМЬ ГРЕЦКИХ ОРЕХОВ\стоп кадр\J009573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2643182"/>
            <a:ext cx="2869885" cy="1643064"/>
          </a:xfrm>
          <a:prstGeom prst="rect">
            <a:avLst/>
          </a:prstGeom>
          <a:noFill/>
        </p:spPr>
      </p:pic>
      <p:pic>
        <p:nvPicPr>
          <p:cNvPr id="2057" name="Picture 9" descr="D:\школьные работы\ВСЁ ДЛЯ БИОЛОГИИ\внеклассные мероприятия по биологии\внеклассное мероприятие СЕМЬ ГРЕЦКИХ ОРЕХОВ\стоп кадр\j0404087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4429132"/>
            <a:ext cx="1990727" cy="2164962"/>
          </a:xfrm>
          <a:prstGeom prst="rect">
            <a:avLst/>
          </a:prstGeom>
          <a:noFill/>
        </p:spPr>
      </p:pic>
      <p:pic>
        <p:nvPicPr>
          <p:cNvPr id="2058" name="Picture 10" descr="D:\школьные работы\ВСЁ ДЛЯ БИОЛОГИИ\внеклассные мероприятия по биологии\внеклассное мероприятие СЕМЬ ГРЕЦКИХ ОРЕХОВ\стоп кадр\opr02D55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44" y="2714620"/>
            <a:ext cx="1928821" cy="1928821"/>
          </a:xfrm>
          <a:prstGeom prst="rect">
            <a:avLst/>
          </a:prstGeom>
          <a:noFill/>
        </p:spPr>
      </p:pic>
      <p:pic>
        <p:nvPicPr>
          <p:cNvPr id="2059" name="Picture 11" descr="D:\школьные работы\ВСЁ ДЛЯ БИОЛОГИИ\внеклассные мероприятия по биологии\внеклассное мероприятие СЕМЬ ГРЕЦКИХ ОРЕХОВ\стоп кадр\клуб2.b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3174" y="500042"/>
            <a:ext cx="1848458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5000"/>
            <a:lum/>
          </a:blip>
          <a:srcRect/>
          <a:stretch>
            <a:fillRect l="-15000" t="-5000" r="-2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57686" y="214290"/>
            <a:ext cx="4500594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latin typeface="Georgia" pitchFamily="18" charset="0"/>
              </a:rPr>
              <a:t>5 конкурс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0000FF"/>
                </a:solidFill>
                <a:latin typeface="Georgia" pitchFamily="18" charset="0"/>
              </a:rPr>
              <a:t>«Загадки»</a:t>
            </a:r>
            <a:endParaRPr lang="ru-RU" sz="3600" b="1" cap="none" spc="50" dirty="0">
              <a:ln w="11430"/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28794" y="1428736"/>
            <a:ext cx="6286500" cy="1285884"/>
          </a:xfrm>
        </p:spPr>
        <p:txBody>
          <a:bodyPr rtlCol="0">
            <a:noAutofit/>
          </a:bodyPr>
          <a:lstStyle/>
          <a:p>
            <a:pPr lvl="0">
              <a:buNone/>
            </a:pPr>
            <a:r>
              <a:rPr lang="ru-RU" dirty="0" smtClean="0">
                <a:latin typeface="Georgia" pitchFamily="18" charset="0"/>
              </a:rPr>
              <a:t>Изба белена, </a:t>
            </a:r>
            <a:endParaRPr lang="ru-RU" dirty="0" smtClean="0">
              <a:latin typeface="Georgia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Georgia" pitchFamily="18" charset="0"/>
              </a:rPr>
              <a:t>А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маковка зелена.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5072066" y="2500306"/>
            <a:ext cx="354330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Берёза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школьные работы\ВСЁ ДЛЯ БИОЛОГИИ\внеклассные мероприятия по биологии\внеклассное мероприятие СЕМЬ ГРЕЦКИХ ОРЕХОВ\NA0088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2500847"/>
            <a:ext cx="4143405" cy="43571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728" y="1500174"/>
            <a:ext cx="4214842" cy="1214446"/>
          </a:xfrm>
        </p:spPr>
        <p:txBody>
          <a:bodyPr rtlCol="0">
            <a:noAutofit/>
          </a:bodyPr>
          <a:lstStyle/>
          <a:p>
            <a:pPr lvl="0">
              <a:buNone/>
            </a:pPr>
            <a:r>
              <a:rPr lang="ru-RU" dirty="0" smtClean="0">
                <a:latin typeface="Georgia" pitchFamily="18" charset="0"/>
              </a:rPr>
              <a:t>Вьётся верёвка, </a:t>
            </a:r>
            <a:endParaRPr lang="ru-RU" dirty="0" smtClean="0">
              <a:latin typeface="Georgia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Georgia" pitchFamily="18" charset="0"/>
              </a:rPr>
              <a:t>Н</a:t>
            </a:r>
            <a:r>
              <a:rPr lang="ru-RU" dirty="0" smtClean="0">
                <a:latin typeface="Georgia" pitchFamily="18" charset="0"/>
              </a:rPr>
              <a:t>а </a:t>
            </a:r>
            <a:r>
              <a:rPr lang="ru-RU" dirty="0" smtClean="0">
                <a:latin typeface="Georgia" pitchFamily="18" charset="0"/>
              </a:rPr>
              <a:t>конце - головка. 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5000628" y="2643182"/>
            <a:ext cx="354330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Змея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школьные работы\ВСЁ ДЛЯ БИОЛОГИИ\внеклассные мероприятия по биологии\внеклассное мероприятие СЕМЬ ГРЕЦКИХ ОРЕХОВ\NA0088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2500847"/>
            <a:ext cx="4143405" cy="43571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1428736"/>
            <a:ext cx="4786346" cy="1571636"/>
          </a:xfrm>
        </p:spPr>
        <p:txBody>
          <a:bodyPr rtlCol="0">
            <a:noAutofit/>
          </a:bodyPr>
          <a:lstStyle/>
          <a:p>
            <a:pPr marL="88900" lvl="0" indent="-6350">
              <a:buNone/>
            </a:pPr>
            <a:r>
              <a:rPr lang="ru-RU" dirty="0" smtClean="0">
                <a:latin typeface="Georgia" pitchFamily="18" charset="0"/>
              </a:rPr>
              <a:t>Рот есть - не говорю, </a:t>
            </a:r>
            <a:endParaRPr lang="ru-RU" dirty="0" smtClean="0">
              <a:latin typeface="Georgia" pitchFamily="18" charset="0"/>
            </a:endParaRPr>
          </a:p>
          <a:p>
            <a:pPr marL="88900" lvl="0" indent="-6350">
              <a:buNone/>
            </a:pPr>
            <a:r>
              <a:rPr lang="ru-RU" dirty="0" smtClean="0">
                <a:latin typeface="Georgia" pitchFamily="18" charset="0"/>
              </a:rPr>
              <a:t>Г</a:t>
            </a:r>
            <a:r>
              <a:rPr lang="ru-RU" dirty="0" smtClean="0">
                <a:latin typeface="Georgia" pitchFamily="18" charset="0"/>
              </a:rPr>
              <a:t>лаза </a:t>
            </a:r>
            <a:r>
              <a:rPr lang="ru-RU" dirty="0" smtClean="0">
                <a:latin typeface="Georgia" pitchFamily="18" charset="0"/>
              </a:rPr>
              <a:t>есть - не мигаю. 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4857752" y="2857496"/>
            <a:ext cx="354330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Рыба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школьные работы\ВСЁ ДЛЯ БИОЛОГИИ\внеклассные мероприятия по биологии\внеклассное мероприятие СЕМЬ ГРЕЦКИХ ОРЕХОВ\NA0088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2500847"/>
            <a:ext cx="4143405" cy="43571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85852" y="1428736"/>
            <a:ext cx="7429508" cy="1285884"/>
          </a:xfrm>
        </p:spPr>
        <p:txBody>
          <a:bodyPr rtlCol="0">
            <a:noAutofit/>
          </a:bodyPr>
          <a:lstStyle/>
          <a:p>
            <a:pPr marL="88900" lvl="0" indent="-6350">
              <a:buNone/>
            </a:pPr>
            <a:r>
              <a:rPr lang="ru-RU" dirty="0" smtClean="0">
                <a:latin typeface="Georgia" pitchFamily="18" charset="0"/>
              </a:rPr>
              <a:t>На ветках - плотные комочки в них дремлют клейкие листочки. 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5000628" y="2714620"/>
            <a:ext cx="354330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Почки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школьные работы\ВСЁ ДЛЯ БИОЛОГИИ\внеклассные мероприятия по биологии\внеклассное мероприятие СЕМЬ ГРЕЦКИХ ОРЕХОВ\NA0088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2500847"/>
            <a:ext cx="4143405" cy="43571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071538" y="357166"/>
            <a:ext cx="7862912" cy="1766886"/>
          </a:xfrm>
        </p:spPr>
        <p:txBody>
          <a:bodyPr/>
          <a:lstStyle/>
          <a:p>
            <a:pPr marL="92075" indent="-9525" eaLnBrk="1" hangingPunct="1">
              <a:buFont typeface="Wingdings 2" pitchFamily="18" charset="2"/>
              <a:buNone/>
            </a:pPr>
            <a:r>
              <a:rPr lang="ru-RU" sz="3600" b="1" dirty="0" smtClean="0">
                <a:latin typeface="Monotype Corsiva" pitchFamily="66" charset="0"/>
              </a:rPr>
              <a:t>«</a:t>
            </a:r>
            <a:r>
              <a:rPr lang="ru-RU" sz="3600" b="1" dirty="0" smtClean="0">
                <a:latin typeface="Monotype Corsiva" pitchFamily="66" charset="0"/>
              </a:rPr>
              <a:t>Чтобы добраться до ядра грецкого ореха,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b="1" dirty="0" smtClean="0">
                <a:latin typeface="Monotype Corsiva" pitchFamily="66" charset="0"/>
              </a:rPr>
              <a:t>нужно   расколоть его скорлупу</a:t>
            </a:r>
            <a:r>
              <a:rPr lang="ru-RU" sz="3600" b="1" dirty="0" smtClean="0">
                <a:latin typeface="Monotype Corsiva" pitchFamily="66" charset="0"/>
              </a:rPr>
              <a:t>!»</a:t>
            </a:r>
            <a:endParaRPr lang="ru-RU" sz="3600" b="1" dirty="0" smtClean="0">
              <a:latin typeface="Monotype Corsiva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3600" i="1" dirty="0" smtClean="0">
                <a:latin typeface="Monotype Corsiva" pitchFamily="66" charset="0"/>
              </a:rPr>
              <a:t>                       </a:t>
            </a:r>
            <a:r>
              <a:rPr lang="ru-RU" sz="3600" i="1" dirty="0" smtClean="0">
                <a:latin typeface="Monotype Corsiva" pitchFamily="66" charset="0"/>
              </a:rPr>
              <a:t>              восточная </a:t>
            </a:r>
            <a:r>
              <a:rPr lang="ru-RU" sz="3600" i="1" dirty="0" smtClean="0">
                <a:latin typeface="Monotype Corsiva" pitchFamily="66" charset="0"/>
              </a:rPr>
              <a:t>мудрость</a:t>
            </a:r>
            <a:endParaRPr lang="ru-RU" sz="3600" dirty="0" smtClean="0">
              <a:latin typeface="Monotype Corsiva" pitchFamily="66" charset="0"/>
            </a:endParaRPr>
          </a:p>
          <a:p>
            <a:pPr eaLnBrk="1" hangingPunct="1"/>
            <a:endParaRPr lang="ru-RU" sz="3600" dirty="0" smtClean="0">
              <a:latin typeface="Monotype Corsiva" pitchFamily="66" charset="0"/>
            </a:endParaRPr>
          </a:p>
        </p:txBody>
      </p:sp>
      <p:pic>
        <p:nvPicPr>
          <p:cNvPr id="39939" name="Picture 3" descr="D:\Мои рисунки\люди\13m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90746"/>
            <a:ext cx="4143404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00166" y="1500174"/>
            <a:ext cx="6286500" cy="2143140"/>
          </a:xfrm>
        </p:spPr>
        <p:txBody>
          <a:bodyPr rtlCol="0">
            <a:noAutofit/>
          </a:bodyPr>
          <a:lstStyle/>
          <a:p>
            <a:pPr marL="0" lvl="0" indent="0">
              <a:buNone/>
            </a:pPr>
            <a:r>
              <a:rPr lang="ru-RU" dirty="0" smtClean="0">
                <a:latin typeface="Georgia" pitchFamily="18" charset="0"/>
              </a:rPr>
              <a:t>Я светоносный элемент.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Я спичку вам зажгу в момент.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Сожгут меня – и под водой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Оксид мой станет кислотой. 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5572132" y="3929066"/>
            <a:ext cx="28289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Фосфор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школьные работы\ВСЁ ДЛЯ БИОЛОГИИ\внеклассные мероприятия по биологии\внеклассное мероприятие СЕМЬ ГРЕЦКИХ ОРЕХОВ\J0076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481783"/>
            <a:ext cx="4214842" cy="30619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71604" y="1643050"/>
            <a:ext cx="4929222" cy="2214578"/>
          </a:xfrm>
        </p:spPr>
        <p:txBody>
          <a:bodyPr rtlCol="0">
            <a:noAutofit/>
          </a:bodyPr>
          <a:lstStyle/>
          <a:p>
            <a:pPr marL="0" lvl="0" indent="0">
              <a:buNone/>
            </a:pPr>
            <a:r>
              <a:rPr lang="ru-RU" dirty="0" smtClean="0">
                <a:latin typeface="Georgia" pitchFamily="18" charset="0"/>
              </a:rPr>
              <a:t>У меня дурная слава: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Я – известная отрава.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Даже имя говорит,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Что я страшно ядовит. 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5214942" y="3857628"/>
            <a:ext cx="28289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Мышьяк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школьные работы\ВСЁ ДЛЯ БИОЛОГИИ\внеклассные мероприятия по биологии\внеклассное мероприятие СЕМЬ ГРЕЦКИХ ОРЕХОВ\J0076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481783"/>
            <a:ext cx="4214842" cy="30619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57290" y="1500174"/>
            <a:ext cx="7000924" cy="2000264"/>
          </a:xfrm>
        </p:spPr>
        <p:txBody>
          <a:bodyPr rtlCol="0">
            <a:noAutofit/>
          </a:bodyPr>
          <a:lstStyle/>
          <a:p>
            <a:pPr marL="0" lvl="0" indent="0">
              <a:buNone/>
            </a:pPr>
            <a:r>
              <a:rPr lang="ru-RU" dirty="0" smtClean="0">
                <a:latin typeface="Georgia" pitchFamily="18" charset="0"/>
              </a:rPr>
              <a:t>Я – металл серебристый и легкий,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И зовусь “самолетный металл”,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И покрыт я оксидною пленкой,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Чтоб меня кислород не достал. 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5500694" y="3714752"/>
            <a:ext cx="28289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Алюминий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школьные работы\ВСЁ ДЛЯ БИОЛОГИИ\внеклассные мероприятия по биологии\внеклассное мероприятие СЕМЬ ГРЕЦКИХ ОРЕХОВ\J0076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481783"/>
            <a:ext cx="4214842" cy="30619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728" y="1500174"/>
            <a:ext cx="6286500" cy="2143140"/>
          </a:xfrm>
        </p:spPr>
        <p:txBody>
          <a:bodyPr rtlCol="0">
            <a:noAutofit/>
          </a:bodyPr>
          <a:lstStyle/>
          <a:p>
            <a:pPr marL="0" lvl="0" indent="0">
              <a:buNone/>
            </a:pPr>
            <a:r>
              <a:rPr lang="ru-RU" dirty="0" smtClean="0">
                <a:latin typeface="Georgia" pitchFamily="18" charset="0"/>
              </a:rPr>
              <a:t>Прославлен всеми письменами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Металл, испытанный огнем.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Манил к себе людей веками.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Алхимик жил с мечтой о нем. 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5429256" y="4000504"/>
            <a:ext cx="28289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Золото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школьные работы\ВСЁ ДЛЯ БИОЛОГИИ\внеклассные мероприятия по биологии\внеклассное мероприятие СЕМЬ ГРЕЦКИХ ОРЕХОВ\J00761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481783"/>
            <a:ext cx="4214842" cy="30619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  <p:sp>
        <p:nvSpPr>
          <p:cNvPr id="5" name="Содержимое 5"/>
          <p:cNvSpPr txBox="1">
            <a:spLocks/>
          </p:cNvSpPr>
          <p:nvPr/>
        </p:nvSpPr>
        <p:spPr bwMode="auto">
          <a:xfrm>
            <a:off x="1285852" y="1500174"/>
            <a:ext cx="485778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 smtClean="0">
                <a:latin typeface="Georgia" pitchFamily="18" charset="0"/>
              </a:rPr>
              <a:t>Шар не велик, </a:t>
            </a:r>
          </a:p>
          <a:p>
            <a:r>
              <a:rPr lang="ru-RU" sz="3200" dirty="0" smtClean="0">
                <a:latin typeface="Georgia" pitchFamily="18" charset="0"/>
              </a:rPr>
              <a:t>Лениться не велит, 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Если знаешь предмет, 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То покажешь весь свет. </a:t>
            </a:r>
            <a:endParaRPr lang="ru-RU" sz="320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4500562" y="3714752"/>
            <a:ext cx="28289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Глобус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школьные работы\ВСЁ ДЛЯ БИОЛОГИИ\внеклассные мероприятия по биологии\внеклассное мероприятие СЕМЬ ГРЕЦКИХ ОРЕХОВ\j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974849"/>
            <a:ext cx="2071702" cy="25497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  <p:sp>
        <p:nvSpPr>
          <p:cNvPr id="5" name="Содержимое 5"/>
          <p:cNvSpPr txBox="1">
            <a:spLocks/>
          </p:cNvSpPr>
          <p:nvPr/>
        </p:nvSpPr>
        <p:spPr bwMode="auto">
          <a:xfrm>
            <a:off x="1285852" y="1500174"/>
            <a:ext cx="55721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 smtClean="0">
                <a:latin typeface="Georgia" pitchFamily="18" charset="0"/>
              </a:rPr>
              <a:t>Море есть - плавать нельзя,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Дороги есть - ехать нельзя,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Земля есть - пахать нельзя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Луга есть - косить нельзя. </a:t>
            </a:r>
            <a:endParaRPr lang="ru-RU" sz="320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4500562" y="3714752"/>
            <a:ext cx="28289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Карта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D:\школьные работы\ВСЁ ДЛЯ БИОЛОГИИ\внеклассные мероприятия по биологии\внеклассное мероприятие СЕМЬ ГРЕЦКИХ ОРЕХОВ\j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974849"/>
            <a:ext cx="2071702" cy="25497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  <p:sp>
        <p:nvSpPr>
          <p:cNvPr id="5" name="Содержимое 5"/>
          <p:cNvSpPr txBox="1">
            <a:spLocks/>
          </p:cNvSpPr>
          <p:nvPr/>
        </p:nvSpPr>
        <p:spPr bwMode="auto">
          <a:xfrm>
            <a:off x="1357290" y="1500174"/>
            <a:ext cx="42862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 smtClean="0">
                <a:latin typeface="Georgia" pitchFamily="18" charset="0"/>
              </a:rPr>
              <a:t>По морю идёт, идёт,</a:t>
            </a:r>
          </a:p>
          <a:p>
            <a:r>
              <a:rPr lang="ru-RU" sz="3200" dirty="0" smtClean="0">
                <a:latin typeface="Georgia" pitchFamily="18" charset="0"/>
              </a:rPr>
              <a:t> А до берега дойдёт – </a:t>
            </a:r>
          </a:p>
          <a:p>
            <a:r>
              <a:rPr lang="ru-RU" sz="3200" dirty="0" smtClean="0">
                <a:latin typeface="Georgia" pitchFamily="18" charset="0"/>
              </a:rPr>
              <a:t>Тут и пропадёт. </a:t>
            </a:r>
            <a:endParaRPr lang="ru-RU" sz="320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4143372" y="3429000"/>
            <a:ext cx="28289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Волна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D:\школьные работы\ВСЁ ДЛЯ БИОЛОГИИ\внеклассные мероприятия по биологии\внеклассное мероприятие СЕМЬ ГРЕЦКИХ ОРЕХОВ\j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974849"/>
            <a:ext cx="2071702" cy="25497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  <p:sp>
        <p:nvSpPr>
          <p:cNvPr id="5" name="Содержимое 5"/>
          <p:cNvSpPr txBox="1">
            <a:spLocks/>
          </p:cNvSpPr>
          <p:nvPr/>
        </p:nvSpPr>
        <p:spPr bwMode="auto">
          <a:xfrm>
            <a:off x="1285852" y="1571612"/>
            <a:ext cx="450059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dirty="0" smtClean="0">
                <a:latin typeface="Georgia" pitchFamily="18" charset="0"/>
              </a:rPr>
              <a:t>Не море, не земля,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Корабли не плавают, </a:t>
            </a:r>
          </a:p>
          <a:p>
            <a:r>
              <a:rPr lang="ru-RU" sz="3200" dirty="0" smtClean="0">
                <a:latin typeface="Georgia" pitchFamily="18" charset="0"/>
              </a:rPr>
              <a:t>А ходить нельзя. </a:t>
            </a:r>
            <a:endParaRPr lang="ru-RU" sz="320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4143372" y="3143248"/>
            <a:ext cx="28289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Болото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D:\школьные работы\ВСЁ ДЛЯ БИОЛОГИИ\внеклассные мероприятия по биологии\внеклассное мероприятие СЕМЬ ГРЕЦКИХ ОРЕХОВ\j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974849"/>
            <a:ext cx="2071702" cy="25497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5000"/>
            <a:lum/>
          </a:blip>
          <a:srcRect/>
          <a:stretch>
            <a:fillRect l="-15000" t="-5000" r="-2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86050" y="214290"/>
            <a:ext cx="6072230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latin typeface="Georgia" pitchFamily="18" charset="0"/>
              </a:rPr>
              <a:t>6 конкурс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0000FF"/>
                </a:solidFill>
                <a:latin typeface="Georgia" pitchFamily="18" charset="0"/>
              </a:rPr>
              <a:t>«</a:t>
            </a:r>
            <a:r>
              <a:rPr lang="ru-RU" sz="3600" b="1" spc="50" dirty="0" smtClean="0">
                <a:ln w="11430"/>
                <a:solidFill>
                  <a:srgbClr val="0000FF"/>
                </a:solidFill>
                <a:latin typeface="Georgia" pitchFamily="18" charset="0"/>
              </a:rPr>
              <a:t>Конкурс капитанов</a:t>
            </a:r>
            <a:r>
              <a:rPr lang="ru-RU" sz="3600" b="1" cap="none" spc="50" dirty="0" smtClean="0">
                <a:ln w="11430"/>
                <a:solidFill>
                  <a:srgbClr val="0000FF"/>
                </a:solidFill>
                <a:latin typeface="Georgia" pitchFamily="18" charset="0"/>
              </a:rPr>
              <a:t>»</a:t>
            </a:r>
            <a:endParaRPr lang="ru-RU" sz="3600" b="1" cap="none" spc="50" dirty="0">
              <a:ln w="11430"/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7720036" cy="6357982"/>
          </a:xfrm>
        </p:spPr>
        <p:txBody>
          <a:bodyPr/>
          <a:lstStyle/>
          <a:p>
            <a:pPr marL="88900" indent="-6350">
              <a:buNone/>
            </a:pPr>
            <a:r>
              <a:rPr lang="ru-RU" sz="1800" i="1" dirty="0" smtClean="0"/>
              <a:t>В убогой келье в час ночной сидел монах один седой.</a:t>
            </a:r>
            <a:endParaRPr lang="ru-RU" sz="1800" dirty="0" smtClean="0"/>
          </a:p>
          <a:p>
            <a:pPr marL="88900" indent="-6350">
              <a:buNone/>
            </a:pPr>
            <a:r>
              <a:rPr lang="ru-RU" sz="1800" i="1" dirty="0" smtClean="0"/>
              <a:t>Свеча горела перед ним, он пальцем тощим и сухим в фолианте лист уж пожелтелый ворочал тихо и несмело.</a:t>
            </a:r>
            <a:endParaRPr lang="ru-RU" sz="1800" dirty="0" smtClean="0"/>
          </a:p>
          <a:p>
            <a:pPr marL="88900" indent="-6350">
              <a:buNone/>
            </a:pPr>
            <a:r>
              <a:rPr lang="ru-RU" sz="1800" i="1" dirty="0" smtClean="0"/>
              <a:t>Потом реторту робко взял и горн с усильем раздувал. </a:t>
            </a:r>
            <a:br>
              <a:rPr lang="ru-RU" sz="1800" i="1" dirty="0" smtClean="0"/>
            </a:br>
            <a:r>
              <a:rPr lang="ru-RU" sz="1800" i="1" dirty="0" smtClean="0"/>
              <a:t>Кипела жидкость; смрад и дым носились в воздухе над ним.</a:t>
            </a:r>
            <a:br>
              <a:rPr lang="ru-RU" sz="1800" i="1" dirty="0" smtClean="0"/>
            </a:br>
            <a:r>
              <a:rPr lang="ru-RU" sz="1800" i="1" dirty="0" smtClean="0"/>
              <a:t>Но труд, надеждою богатый, был тщетен, вновь - не вышло злата.</a:t>
            </a:r>
            <a:endParaRPr lang="ru-RU" sz="1800" dirty="0" smtClean="0"/>
          </a:p>
          <a:p>
            <a:pPr marL="88900" indent="-6350">
              <a:buNone/>
            </a:pPr>
            <a:r>
              <a:rPr lang="ru-RU" sz="1800" i="1" dirty="0" smtClean="0"/>
              <a:t>Еще бледнее стал старик и головой на грудь поник. </a:t>
            </a:r>
            <a:br>
              <a:rPr lang="ru-RU" sz="1800" i="1" dirty="0" smtClean="0"/>
            </a:br>
            <a:r>
              <a:rPr lang="ru-RU" sz="1800" i="1" dirty="0" smtClean="0"/>
              <a:t>"Я целый век мой с юных лет жить для науки дал обет. </a:t>
            </a:r>
            <a:br>
              <a:rPr lang="ru-RU" sz="1800" i="1" dirty="0" smtClean="0"/>
            </a:br>
            <a:r>
              <a:rPr lang="ru-RU" sz="1800" i="1" dirty="0" smtClean="0"/>
              <a:t>Я сердца сжал в себе движенья, отверг любовь и наслажденья.</a:t>
            </a:r>
            <a:endParaRPr lang="ru-RU" sz="1800" dirty="0" smtClean="0"/>
          </a:p>
          <a:p>
            <a:pPr marL="88900" indent="-6350">
              <a:buNone/>
            </a:pPr>
            <a:r>
              <a:rPr lang="ru-RU" sz="1800" i="1" dirty="0" smtClean="0"/>
              <a:t>Да судит Бог! Я не искал, когда я злато добывал, ни денег, ни людских похвал.</a:t>
            </a:r>
            <a:br>
              <a:rPr lang="ru-RU" sz="1800" i="1" dirty="0" smtClean="0"/>
            </a:br>
            <a:r>
              <a:rPr lang="ru-RU" sz="1800" i="1" dirty="0" smtClean="0"/>
              <a:t>В природе лишь узнать желал я пульса каждое биенье и тайный ход всего творенья. </a:t>
            </a:r>
            <a:endParaRPr lang="ru-RU" sz="1800" dirty="0" smtClean="0"/>
          </a:p>
          <a:p>
            <a:pPr marL="88900" indent="-6350">
              <a:buNone/>
            </a:pPr>
            <a:r>
              <a:rPr lang="ru-RU" sz="1800" i="1" dirty="0" smtClean="0"/>
              <a:t>Трудился днем, не спал ночей! И черный лоск моих кудрей уже давным-давно сбежал, и ничего я не узнал! </a:t>
            </a:r>
            <a:br>
              <a:rPr lang="ru-RU" sz="1800" i="1" dirty="0" smtClean="0"/>
            </a:br>
            <a:r>
              <a:rPr lang="ru-RU" sz="1800" i="1" dirty="0" smtClean="0"/>
              <a:t>К чему ж я был влеченью верен? Надежды нет - мой труд потерян!"</a:t>
            </a:r>
            <a:endParaRPr lang="ru-RU" sz="1800" dirty="0" smtClean="0"/>
          </a:p>
          <a:p>
            <a:pPr marL="88900" indent="-6350">
              <a:buNone/>
            </a:pPr>
            <a:r>
              <a:rPr lang="ru-RU" sz="1800" i="1" dirty="0" smtClean="0"/>
              <a:t>Старик средь гнева и тоски разбил реторту на куски; </a:t>
            </a:r>
            <a:br>
              <a:rPr lang="ru-RU" sz="1800" i="1" dirty="0" smtClean="0"/>
            </a:br>
            <a:r>
              <a:rPr lang="ru-RU" sz="1800" i="1" dirty="0" smtClean="0"/>
              <a:t>и книгу сжег, и на пол пал, закрыл глаза и не вставал:</a:t>
            </a:r>
            <a:br>
              <a:rPr lang="ru-RU" sz="1800" i="1" dirty="0" smtClean="0"/>
            </a:br>
            <a:r>
              <a:rPr lang="ru-RU" sz="1800" i="1" dirty="0" smtClean="0"/>
              <a:t>И только смрадный дым из горна над ним носился клубом черным.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6143644"/>
            <a:ext cx="553405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Алхимия, философский камень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95000"/>
            <a:lum/>
          </a:blip>
          <a:srcRect/>
          <a:stretch>
            <a:fillRect l="-15000" t="-5000" r="-2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00364" y="214290"/>
            <a:ext cx="5929354" cy="12599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   </a:t>
            </a:r>
            <a:r>
              <a:rPr lang="ru-RU" sz="3200" b="1" spc="50" dirty="0" smtClean="0">
                <a:ln w="11430"/>
                <a:solidFill>
                  <a:srgbClr val="C00000"/>
                </a:solidFill>
                <a:latin typeface="Georgia" pitchFamily="18" charset="0"/>
              </a:rPr>
              <a:t>1 конкурс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0000FF"/>
                </a:solidFill>
                <a:latin typeface="Georgia" pitchFamily="18" charset="0"/>
              </a:rPr>
              <a:t>«</a:t>
            </a:r>
            <a:r>
              <a:rPr lang="ru-RU" sz="3200" b="1" spc="50" dirty="0" smtClean="0">
                <a:ln w="11430"/>
                <a:solidFill>
                  <a:srgbClr val="0000FF"/>
                </a:solidFill>
                <a:latin typeface="Georgia" pitchFamily="18" charset="0"/>
              </a:rPr>
              <a:t>Корзина вопросов</a:t>
            </a:r>
            <a:r>
              <a:rPr lang="ru-RU" sz="3200" b="1" cap="none" spc="50" dirty="0" smtClean="0">
                <a:ln w="11430"/>
                <a:solidFill>
                  <a:srgbClr val="0000FF"/>
                </a:solidFill>
                <a:latin typeface="Georgia" pitchFamily="18" charset="0"/>
              </a:rPr>
              <a:t>»</a:t>
            </a:r>
            <a:endParaRPr lang="ru-RU" sz="3200" b="1" cap="none" spc="50" dirty="0">
              <a:ln w="11430"/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7929618" cy="1357322"/>
          </a:xfrm>
        </p:spPr>
        <p:txBody>
          <a:bodyPr/>
          <a:lstStyle/>
          <a:p>
            <a:pPr marL="88900" lvl="0" indent="-6350">
              <a:buNone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баллов.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Многокамерные раковины фораминифер, которые почти сплошным слоем покрывают море Лаптевых, состоят из соединений этого элемента.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000100" y="1643050"/>
            <a:ext cx="78581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баллов.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организме человека содержится примерно 1 кг этого элемента.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000100" y="2571744"/>
            <a:ext cx="78581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балла.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Потребляя молоко, мы примерно на 80 % удовлетворяем потребность в этом элементе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000100" y="3500438"/>
            <a:ext cx="78581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балла.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Его можно обнаружить в " сталактитовом" лесу среди " сталагмитовых деревьев"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000100" y="4429132"/>
            <a:ext cx="77867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1балл.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Соединением этого элемента мы пишем на доске.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5643570" y="5786454"/>
            <a:ext cx="28289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Кальций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Мои рисунки\буквы, цифры\c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286388"/>
            <a:ext cx="1508619" cy="1463586"/>
          </a:xfrm>
          <a:prstGeom prst="rect">
            <a:avLst/>
          </a:prstGeom>
          <a:noFill/>
        </p:spPr>
      </p:pic>
      <p:pic>
        <p:nvPicPr>
          <p:cNvPr id="5123" name="Picture 3" descr="D:\Мои рисунки\буквы, цифры\a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6000768"/>
            <a:ext cx="748434" cy="8572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7929618" cy="1357322"/>
          </a:xfrm>
        </p:spPr>
        <p:txBody>
          <a:bodyPr/>
          <a:lstStyle/>
          <a:p>
            <a:pPr marL="88900" indent="-6350">
              <a:buNone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баллов.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организме человека его содержится около 3 г, преимущественно в жидкой соединительной ткани. </a:t>
            </a:r>
          </a:p>
          <a:p>
            <a:pPr marL="88900" lvl="0" indent="-6350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000100" y="1500174"/>
            <a:ext cx="78581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баллов.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распространению в земной коре он уступает лишь кислороду, кремнию и алюминию. </a:t>
            </a: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000100" y="2428868"/>
            <a:ext cx="81439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балла.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Первоначально источником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соответствующе-</a:t>
            </a: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этому элементу простого вещества были упавшие на Землю метеориты, которые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содержали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его в чистом виде.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000100" y="4071942"/>
            <a:ext cx="78581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балла.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Первобытный человек стал использовать орудия из этого вещества за несколько тысячелетий до н.э.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000100" y="5214950"/>
            <a:ext cx="77867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1балл.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честь этого элемента был назван целый период человеческой истории. </a:t>
            </a: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5643570" y="5857892"/>
            <a:ext cx="1971669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Железо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Мои рисунки\буквы, цифры\cc79c4044b16bc05ccf3d67272fe260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76" y="6068162"/>
            <a:ext cx="610055" cy="575524"/>
          </a:xfrm>
          <a:prstGeom prst="rect">
            <a:avLst/>
          </a:prstGeom>
          <a:noFill/>
        </p:spPr>
      </p:pic>
      <p:pic>
        <p:nvPicPr>
          <p:cNvPr id="6147" name="Picture 3" descr="D:\Мои рисунки\буквы, цифры\f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572140"/>
            <a:ext cx="890264" cy="10614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7929618" cy="1357322"/>
          </a:xfrm>
        </p:spPr>
        <p:txBody>
          <a:bodyPr/>
          <a:lstStyle/>
          <a:p>
            <a:pPr marL="88900" lvl="0" indent="-6350">
              <a:buNone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баллов.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Образованное им простое газообразное вещество оказывает сильное раздражающее действие на слизистую оболочку глаз и дыхательную систему.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000100" y="1500174"/>
            <a:ext cx="78581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баллов.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Входит в состав некоторых гербицидов, пестицидов и инсектицидов.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000100" y="2285992"/>
            <a:ext cx="78581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балла.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Простое вещество представляет собой двухатомные молекулы желто-зеленого цвета.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000100" y="3214686"/>
            <a:ext cx="785818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балла.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Войска Антанты и германские войска применяли это вещество в боевых действиях. </a:t>
            </a:r>
          </a:p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071538" y="4071942"/>
            <a:ext cx="77867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lvl="0" indent="-635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1балл.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Соединение этого элемента используют для дезинфекции воды в плавательных бассейнах.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 bwMode="auto">
          <a:xfrm>
            <a:off x="5643570" y="5786454"/>
            <a:ext cx="28289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Хлор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Мои рисунки\буквы, цифры\c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363864"/>
            <a:ext cx="1428760" cy="1386110"/>
          </a:xfrm>
          <a:prstGeom prst="rect">
            <a:avLst/>
          </a:prstGeom>
          <a:noFill/>
        </p:spPr>
      </p:pic>
      <p:pic>
        <p:nvPicPr>
          <p:cNvPr id="7170" name="Picture 2" descr="D:\Мои рисунки\буквы, цифры\l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929330"/>
            <a:ext cx="722435" cy="6905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5000"/>
            <a:lum/>
          </a:blip>
          <a:srcRect/>
          <a:stretch>
            <a:fillRect l="-15000" t="-5000" r="-2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57686" y="214290"/>
            <a:ext cx="4500594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latin typeface="Georgia" pitchFamily="18" charset="0"/>
              </a:rPr>
              <a:t>7 конкурс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0000FF"/>
                </a:solidFill>
                <a:latin typeface="Georgia" pitchFamily="18" charset="0"/>
              </a:rPr>
              <a:t>«</a:t>
            </a:r>
            <a:r>
              <a:rPr lang="ru-RU" sz="3600" b="1" spc="50" dirty="0" smtClean="0">
                <a:ln w="11430"/>
                <a:solidFill>
                  <a:srgbClr val="0000FF"/>
                </a:solidFill>
                <a:latin typeface="Georgia" pitchFamily="18" charset="0"/>
              </a:rPr>
              <a:t>Эстафета</a:t>
            </a:r>
            <a:r>
              <a:rPr lang="ru-RU" sz="3600" b="1" cap="none" spc="50" dirty="0" smtClean="0">
                <a:ln w="11430"/>
                <a:solidFill>
                  <a:srgbClr val="0000FF"/>
                </a:solidFill>
                <a:latin typeface="Georgia" pitchFamily="18" charset="0"/>
              </a:rPr>
              <a:t>»</a:t>
            </a:r>
            <a:endParaRPr lang="ru-RU" sz="3600" b="1" cap="none" spc="50" dirty="0">
              <a:ln w="11430"/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39 из 975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85728"/>
            <a:ext cx="778674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6" name="TextBox 5"/>
          <p:cNvSpPr txBox="1"/>
          <p:nvPr/>
        </p:nvSpPr>
        <p:spPr>
          <a:xfrm>
            <a:off x="1714480" y="2285992"/>
            <a:ext cx="6500858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" Победы </a:t>
            </a:r>
            <a:r>
              <a:rPr lang="ru-RU" sz="4800" dirty="0" smtClean="0">
                <a:latin typeface="Monotype Corsiva" pitchFamily="66" charset="0"/>
              </a:rPr>
              <a:t>сами не придут, </a:t>
            </a:r>
            <a:endParaRPr lang="ru-RU" sz="4800" dirty="0" smtClean="0">
              <a:latin typeface="Monotype Corsiva" pitchFamily="66" charset="0"/>
            </a:endParaRPr>
          </a:p>
          <a:p>
            <a:r>
              <a:rPr lang="ru-RU" sz="4800" dirty="0" smtClean="0">
                <a:latin typeface="Monotype Corsiva" pitchFamily="66" charset="0"/>
              </a:rPr>
              <a:t>их </a:t>
            </a:r>
            <a:r>
              <a:rPr lang="ru-RU" sz="4800" dirty="0" smtClean="0">
                <a:latin typeface="Monotype Corsiva" pitchFamily="66" charset="0"/>
              </a:rPr>
              <a:t>- лишь упорные возьмут</a:t>
            </a:r>
            <a:r>
              <a:rPr lang="ru-RU" sz="4800" dirty="0" smtClean="0">
                <a:latin typeface="Monotype Corsiva" pitchFamily="66" charset="0"/>
              </a:rPr>
              <a:t>"</a:t>
            </a:r>
            <a:endParaRPr lang="ru-RU" sz="48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402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  <a:latin typeface="Georgia" pitchFamily="18" charset="0"/>
              </a:rPr>
              <a:t>Вопросы 1 команде:</a:t>
            </a:r>
            <a:endParaRPr lang="ru-RU" sz="3600" dirty="0">
              <a:effectLst/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2976" y="2143116"/>
            <a:ext cx="7406640" cy="78581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Какое озеро на территории России самое большое?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271462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Озеро Байкал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 bwMode="auto">
          <a:xfrm>
            <a:off x="1214414" y="3286124"/>
            <a:ext cx="740664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7432" lvl="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Кто из животных бежит со скоростью на коротких дистанциях около100 км в час?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64" y="414338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Гепард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 bwMode="auto">
          <a:xfrm>
            <a:off x="1214414" y="4786322"/>
            <a:ext cx="740664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7432" lvl="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Какого цвета оксид меди 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)?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550070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Чёрный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3" descr="05dor00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71538" y="1214422"/>
            <a:ext cx="7715304" cy="541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5" descr="Озеро Байка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1538" y="1214423"/>
            <a:ext cx="7715304" cy="539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402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  <a:latin typeface="Georgia" pitchFamily="18" charset="0"/>
              </a:rPr>
              <a:t>Вопросы 2 команде:</a:t>
            </a:r>
            <a:endParaRPr lang="ru-RU" sz="3600" dirty="0">
              <a:effectLst/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2976" y="2143116"/>
            <a:ext cx="7406640" cy="78581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Какой материк считают самым сухим?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271462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Австралия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 bwMode="auto">
          <a:xfrm>
            <a:off x="1214414" y="3286124"/>
            <a:ext cx="740664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7432" lvl="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Сколько хромосом в клетках человека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64" y="414338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 bwMode="auto">
          <a:xfrm>
            <a:off x="1214414" y="4786322"/>
            <a:ext cx="76438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7432" lvl="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Какого цвета сульфат меди (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(медный купорос)?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550070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3" descr="l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85852" y="1428736"/>
            <a:ext cx="7429552" cy="512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402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  <a:latin typeface="Georgia" pitchFamily="18" charset="0"/>
              </a:rPr>
              <a:t>Вопросы 3 команде:</a:t>
            </a:r>
            <a:endParaRPr lang="ru-RU" sz="3600" dirty="0">
              <a:effectLst/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2976" y="2143116"/>
            <a:ext cx="7406640" cy="78581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материк считают самым большим?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271462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Евразия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 bwMode="auto">
          <a:xfrm>
            <a:off x="1214414" y="3286124"/>
            <a:ext cx="740664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7432" lvl="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2800" dirty="0" smtClean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Какое химическое название имеет витамин С?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414338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Аскорбиновая кислота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 bwMode="auto">
          <a:xfrm>
            <a:off x="1214414" y="4786322"/>
            <a:ext cx="740664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7432" lvl="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Кто создал эволюционную теорию развития живых организмов?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550070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 Дарвин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5" descr="Darw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4414" y="1142984"/>
            <a:ext cx="3929090" cy="54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402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/>
                <a:latin typeface="Georgia" pitchFamily="18" charset="0"/>
              </a:rPr>
              <a:t>Вопросы 4 команде:</a:t>
            </a:r>
            <a:endParaRPr lang="ru-RU" sz="3600" dirty="0">
              <a:effectLst/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2976" y="2143116"/>
            <a:ext cx="7406640" cy="78581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всего материков?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271462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 bwMode="auto">
          <a:xfrm>
            <a:off x="1214414" y="3286124"/>
            <a:ext cx="740664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7432" lvl="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6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2800" dirty="0" smtClean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Где обитаю яйцекладущие млекопитающие?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414338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Австралия и прилегающие  острова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 bwMode="auto">
          <a:xfrm>
            <a:off x="1214414" y="4786322"/>
            <a:ext cx="76438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7432" lvl="0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Кто открыл Периодический закон химических элементов?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550070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Д.И. Менделеев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7" descr="!map_texture_b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4414" y="1330994"/>
            <a:ext cx="7643866" cy="516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9" descr="501px-Medeleeff_by_rep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14414" y="1357298"/>
            <a:ext cx="4429156" cy="52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5000"/>
            <a:lum/>
          </a:blip>
          <a:srcRect/>
          <a:stretch>
            <a:fillRect l="-15000" t="-4000" r="-2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72000" y="285728"/>
            <a:ext cx="4286280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     </a:t>
            </a:r>
            <a:r>
              <a:rPr lang="ru-RU" sz="3600" b="1" spc="50" dirty="0" smtClean="0">
                <a:ln w="11430"/>
                <a:solidFill>
                  <a:srgbClr val="C00000"/>
                </a:solidFill>
                <a:latin typeface="Georgia" pitchFamily="18" charset="0"/>
              </a:rPr>
              <a:t>2 конкурс</a:t>
            </a:r>
          </a:p>
          <a:p>
            <a:pPr algn="just"/>
            <a:r>
              <a:rPr lang="ru-RU" sz="3600" b="1" cap="none" spc="50" dirty="0" smtClean="0">
                <a:ln w="11430"/>
                <a:solidFill>
                  <a:srgbClr val="0000FF"/>
                </a:solidFill>
                <a:latin typeface="Georgia" pitchFamily="18" charset="0"/>
              </a:rPr>
              <a:t>«</a:t>
            </a:r>
            <a:r>
              <a:rPr lang="ru-RU" sz="3600" b="1" spc="50" dirty="0" smtClean="0">
                <a:ln w="11430"/>
                <a:solidFill>
                  <a:srgbClr val="0000FF"/>
                </a:solidFill>
                <a:latin typeface="Georgia" pitchFamily="18" charset="0"/>
              </a:rPr>
              <a:t>Что лишнее?</a:t>
            </a:r>
            <a:r>
              <a:rPr lang="ru-RU" sz="3600" b="1" cap="none" spc="50" dirty="0" smtClean="0">
                <a:ln w="11430"/>
                <a:solidFill>
                  <a:srgbClr val="0000FF"/>
                </a:solidFill>
                <a:latin typeface="Georgia" pitchFamily="18" charset="0"/>
              </a:rPr>
              <a:t>»</a:t>
            </a:r>
            <a:endParaRPr lang="ru-RU" sz="3600" b="1" cap="none" spc="50" dirty="0">
              <a:ln w="11430"/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00042"/>
            <a:ext cx="7720036" cy="478634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ряд слов: летучая мышь, голубь,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страус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бабочка, белка- летяга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ряд слов: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пчела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муха, медведка,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колорадский жук, саранча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ряд слов: сера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цинк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хлор, азот,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кислород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ряд слов: степь, пустыня, тропики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огород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тундра </a:t>
            </a:r>
          </a:p>
          <a:p>
            <a:pPr marL="88900" indent="-635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702</Words>
  <Application>Microsoft Office PowerPoint</Application>
  <PresentationFormat>Экран (4:3)</PresentationFormat>
  <Paragraphs>133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Солнцестояние</vt:lpstr>
      <vt:lpstr>Слайд 1</vt:lpstr>
      <vt:lpstr>Слайд 2</vt:lpstr>
      <vt:lpstr>Слайд 3</vt:lpstr>
      <vt:lpstr>Вопросы 1 команде:</vt:lpstr>
      <vt:lpstr>Вопросы 2 команде:</vt:lpstr>
      <vt:lpstr>Вопросы 3 команде:</vt:lpstr>
      <vt:lpstr>Вопросы 4 команде: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ПРЕДМЕТНЫЙ ВЕЧЕР  ХИМИИ, БИОЛОГИИ, ГЕОГРАФИИ</dc:title>
  <dc:creator>Марина</dc:creator>
  <cp:lastModifiedBy>жежик</cp:lastModifiedBy>
  <cp:revision>63</cp:revision>
  <dcterms:created xsi:type="dcterms:W3CDTF">2008-10-30T10:02:56Z</dcterms:created>
  <dcterms:modified xsi:type="dcterms:W3CDTF">2002-12-31T23:43:14Z</dcterms:modified>
</cp:coreProperties>
</file>