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70" r:id="rId4"/>
    <p:sldId id="302" r:id="rId5"/>
    <p:sldId id="344" r:id="rId6"/>
    <p:sldId id="353" r:id="rId7"/>
    <p:sldId id="304" r:id="rId8"/>
    <p:sldId id="354" r:id="rId9"/>
    <p:sldId id="300" r:id="rId10"/>
    <p:sldId id="355" r:id="rId11"/>
    <p:sldId id="265" r:id="rId12"/>
    <p:sldId id="299" r:id="rId13"/>
    <p:sldId id="301" r:id="rId14"/>
    <p:sldId id="303" r:id="rId15"/>
    <p:sldId id="305" r:id="rId16"/>
    <p:sldId id="306" r:id="rId17"/>
    <p:sldId id="307" r:id="rId18"/>
    <p:sldId id="308" r:id="rId19"/>
    <p:sldId id="309" r:id="rId20"/>
    <p:sldId id="264" r:id="rId21"/>
    <p:sldId id="356" r:id="rId22"/>
    <p:sldId id="289" r:id="rId23"/>
    <p:sldId id="357" r:id="rId24"/>
    <p:sldId id="257" r:id="rId25"/>
    <p:sldId id="325" r:id="rId26"/>
    <p:sldId id="331" r:id="rId27"/>
    <p:sldId id="332" r:id="rId28"/>
    <p:sldId id="314" r:id="rId29"/>
    <p:sldId id="323" r:id="rId30"/>
    <p:sldId id="349" r:id="rId31"/>
    <p:sldId id="350" r:id="rId32"/>
    <p:sldId id="319" r:id="rId33"/>
    <p:sldId id="352" r:id="rId34"/>
    <p:sldId id="292" r:id="rId35"/>
    <p:sldId id="324" r:id="rId36"/>
    <p:sldId id="32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6600"/>
    <a:srgbClr val="00FF00"/>
    <a:srgbClr val="FF99FF"/>
    <a:srgbClr val="FFFF00"/>
    <a:srgbClr val="FF0066"/>
    <a:srgbClr val="CC9900"/>
    <a:srgbClr val="CCCC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55D2-0ECF-4A49-8801-A71E0F1536C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B022-487C-4046-BB74-088DCEB2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B022-487C-4046-BB74-088DCEB28D5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B022-487C-4046-BB74-088DCEB28D5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E05D-4233-49AC-84EA-802DF3E5220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3A17-E742-45B2-B9AB-B3B7F93EC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D65E-FE3B-4CCD-A07C-409505933847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201B-617F-4805-936D-3E6555A36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B6A1-23F7-4BFC-9BFD-9CD6776D671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DAC8-4ECE-4A78-A20F-C354BD941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2EAC-C78D-4726-AE9D-505E361A55E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2D13-5450-4AD5-A16F-49BBDDED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FDC3-3049-4B0D-B2B0-0E7C8F0934FF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08C4-4A99-4129-A02F-429CE2706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1D87-BBC5-4439-A6EF-93FE587D8CF1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408A-11E8-4A1F-A8C4-3C1108B4F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8F1F-F9F3-4C8D-BB24-B48B7CD1FF0C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CF77-AA1F-4656-9054-9BB9C4D83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3AA5-0585-4799-9762-251E8C2B4F7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9DF8-F6BE-45DF-A2F2-772C7552F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B846-939E-4358-9051-A9BA5DE2C492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82CEB-4F28-448A-82C5-0B5051601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FEFD-A51C-40A7-8879-C413F779F082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A9DC-B308-4E1A-8EE5-E615B9B0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2F4E-872A-40A3-BA2D-3A887E1B8FA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8076-18CB-46D7-99B7-ED1AE17F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5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27A05C-3D89-4920-9461-5DBD8B05437C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2800F2-5CE3-4094-9A65-E7BA85C18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6;&#1082;&#1086;&#1083;&#1100;&#1085;&#1099;&#1077;%20&#1088;&#1072;&#1073;&#1086;&#1090;&#1099;\&#1042;&#1057;&#1025;%20&#1044;&#1051;&#1071;%20&#1061;&#1048;&#1052;&#1048;&#1048;\&#1042;&#1053;&#1045;&#1050;&#1051;&#1040;&#1057;&#1057;&#1053;&#1067;&#1045;%20&#1052;&#1045;&#1056;&#1054;&#1055;&#1056;&#1048;&#1071;&#1058;&#1048;&#1071;\&#1074;&#1085;&#1077;&#1082;&#1083;&#1072;&#1089;&#1089;&#1085;&#1086;&#1077;%20&#1084;&#1077;&#1088;&#1086;&#1087;&#1088;&#1080;&#1103;&#1090;&#1080;&#1077;%20&#1051;&#1059;&#1063;&#1064;&#1048;&#1045;%20&#1047;&#1053;&#1040;&#1058;&#1054;&#1050;&#1048;%20&#1061;&#1048;&#1052;&#1051;&#1071;&#1053;&#1044;&#1048;&#1048;\The%20X-Files.mp3" TargetMode="External"/><Relationship Id="rId5" Type="http://schemas.openxmlformats.org/officeDocument/2006/relationships/image" Target="../media/image3.png"/><Relationship Id="rId4" Type="http://schemas.openxmlformats.org/officeDocument/2006/relationships/hyperlink" Target="za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«Лучшие знатоки </a:t>
            </a: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Химляндии</a:t>
            </a:r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14313" y="6286500"/>
            <a:ext cx="642937" cy="363538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u="sng" dirty="0" err="1">
                <a:latin typeface="+mj-lt"/>
                <a:ea typeface="+mj-ea"/>
                <a:cs typeface="+mj-cs"/>
                <a:hlinkClick r:id="rId4" action="ppaction://hlinkfile"/>
              </a:rPr>
              <a:t>za</a:t>
            </a:r>
            <a:endParaRPr lang="ru-RU" sz="4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The X-Fi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4857784" cy="228601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Нрав у газа, ох, непрост!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Много жизней он унес,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А сейчас нам помогает,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От микробов защищает.</a:t>
            </a:r>
            <a:endParaRPr lang="ru-RU" sz="26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71612"/>
            <a:ext cx="4929222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Первый я на белом свете: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Во Вселенной, на планете.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Превращаясь в легкий гелий,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Зажигаю Солнце в небе. 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Водород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71612"/>
            <a:ext cx="5857916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Разглядев мой спектр в оконце,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Нашли меня на Солнце.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с благородностью дружу,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В семейство газов я вхожу.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Гелий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4"/>
            <a:ext cx="4857784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  <a:cs typeface="Estrangelo Edessa" pitchFamily="66"/>
              </a:rPr>
              <a:t>Чаще черный я по цвету,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  <a:cs typeface="Estrangelo Edessa" pitchFamily="66"/>
              </a:rPr>
              <a:t>Могу и быть прозрачным.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  <a:cs typeface="Estrangelo Edessa" pitchFamily="66"/>
              </a:rPr>
              <a:t>Мною пишут и рисуют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  <a:cs typeface="Estrangelo Edessa" pitchFamily="66"/>
              </a:rPr>
              <a:t>Бываю я и мрачным.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Углерод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5500726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Большую роль играю в жизни,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В атмосфере содержусь.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В воде почти не растворяюсь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И </a:t>
            </a:r>
            <a:r>
              <a:rPr lang="ru-RU" sz="2800" b="1" dirty="0" err="1" smtClean="0">
                <a:latin typeface="Garamond" pitchFamily="18" charset="0"/>
              </a:rPr>
              <a:t>химинертностью</a:t>
            </a:r>
            <a:r>
              <a:rPr lang="ru-RU" sz="2800" b="1" dirty="0" smtClean="0">
                <a:latin typeface="Garamond" pitchFamily="18" charset="0"/>
              </a:rPr>
              <a:t> горжусь.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Азот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643050"/>
            <a:ext cx="5286412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Когда меня сгибают,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издаю несильный треск,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Когда же в холод помещают,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То теряю цвет и блеск.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Олово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5143536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Из названий двух животных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Мое имя состоит,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На таре, где меня хранят,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Знак токсичности стоит.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Мышьяк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4"/>
            <a:ext cx="5143536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Меня пленка ограждает	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От окружающей среды,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Нахожу я применение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Для кипячения воды.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Титан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500174"/>
            <a:ext cx="5143536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На внешность я напоминаю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Углеродистую сталь.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И поделки из железа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Покрываю, словно шаль.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500174"/>
            <a:ext cx="5072098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Страдаю окислением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И в природе нахожусь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Лишь в соединениях.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 rot="20134529">
            <a:off x="670121" y="3589449"/>
            <a:ext cx="6644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/>
              <a:t>“Широко распростирает химия </a:t>
            </a:r>
          </a:p>
          <a:p>
            <a:pPr algn="r"/>
            <a:r>
              <a:rPr lang="ru-RU" sz="3200" dirty="0" smtClean="0"/>
              <a:t>руки свои в дела человеческие…”</a:t>
            </a:r>
          </a:p>
          <a:p>
            <a:pPr algn="r"/>
            <a:r>
              <a:rPr lang="ru-RU" sz="3200" dirty="0" smtClean="0"/>
              <a:t> (М.В.Ломоносов.)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29058" y="4429132"/>
            <a:ext cx="495520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«Королевский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кроссворд»</a:t>
            </a:r>
            <a:endParaRPr lang="ru-RU" sz="44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ые работы\ВСЁ ДЛЯ ХИМИИ\ВНЕКЛАССНЫЕ МЕРОПРИЯТИЯ\внеклассное мероприятие ЛУЧШИЕ ЗНАТОКИ ХИМЛЯНДИИ\ris1юн хим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707273" cy="4429156"/>
          </a:xfrm>
          <a:prstGeom prst="rect">
            <a:avLst/>
          </a:prstGeom>
          <a:noFill/>
        </p:spPr>
      </p:pic>
      <p:pic>
        <p:nvPicPr>
          <p:cNvPr id="1027" name="Picture 3" descr="D:\школьные работы\ВСЁ ДЛЯ ХИМИИ\ВНЕКЛАССНЫЕ МЕРОПРИЯТИЯ\внеклассное мероприятие ЛУЧШИЕ ЗНАТОКИ ХИМЛЯНДИИ\ris1_юн хим 1.jpg"/>
          <p:cNvPicPr>
            <a:picLocks noChangeAspect="1" noChangeArrowheads="1"/>
          </p:cNvPicPr>
          <p:nvPr/>
        </p:nvPicPr>
        <p:blipFill>
          <a:blip r:embed="rId3"/>
          <a:srcRect l="2241" t="2974" r="5876" b="4824"/>
          <a:stretch>
            <a:fillRect/>
          </a:stretch>
        </p:blipFill>
        <p:spPr bwMode="auto">
          <a:xfrm>
            <a:off x="3071802" y="2143116"/>
            <a:ext cx="5857916" cy="4429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00042"/>
            <a:ext cx="8061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Королевский кроссворд</a:t>
            </a:r>
            <a:endParaRPr lang="ru-RU" sz="72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5643578"/>
            <a:ext cx="518763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Химическая пауза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«Образ нерукотворный»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000240"/>
          <a:ext cx="2857490" cy="45658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1498"/>
                <a:gridCol w="571498"/>
                <a:gridCol w="571498"/>
                <a:gridCol w="571498"/>
                <a:gridCol w="571498"/>
              </a:tblGrid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Ф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Я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К</a:t>
                      </a:r>
                      <a:r>
                        <a:rPr lang="ru-RU" sz="1400" b="1" dirty="0" smtClean="0">
                          <a:latin typeface="Georgia" pitchFamily="18" charset="0"/>
                        </a:rPr>
                        <a:t>6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Ш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Н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Ы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9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7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Й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Г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П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Й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8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Д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5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4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К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Ц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" descr="D:\школьные работы\ВСЁ ДЛЯ ХИМИИ\ВНЕКЛАССНЫЕ МЕРОПРИЯТИЯ\внеклассное мероприятие ЛУЧШИЕ ЗНАТОКИ ХИМЛЯНДИИ\ris1_юн хим 1.jpg"/>
          <p:cNvPicPr>
            <a:picLocks noChangeAspect="1" noChangeArrowheads="1"/>
          </p:cNvPicPr>
          <p:nvPr/>
        </p:nvPicPr>
        <p:blipFill>
          <a:blip r:embed="rId2"/>
          <a:srcRect l="2241" t="2974" r="5876" b="4824"/>
          <a:stretch>
            <a:fillRect/>
          </a:stretch>
        </p:blipFill>
        <p:spPr bwMode="auto">
          <a:xfrm>
            <a:off x="3166284" y="2000240"/>
            <a:ext cx="5763433" cy="45720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285728"/>
            <a:ext cx="8061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Королевский кроссворд</a:t>
            </a:r>
            <a:endParaRPr lang="ru-RU" sz="72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6565" y="4643446"/>
            <a:ext cx="6787435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«История химической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страны»</a:t>
            </a:r>
            <a:endParaRPr lang="ru-RU" sz="4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785818"/>
          </a:xfrm>
        </p:spPr>
        <p:txBody>
          <a:bodyPr/>
          <a:lstStyle/>
          <a:p>
            <a:pPr marL="88900" lvl="0" indent="-635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баллов.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российский ученый родился 8(19) ноября в д. Денисовка в семье помора.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282" y="857232"/>
            <a:ext cx="85725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 лет ушел учиться.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282" y="1214422"/>
            <a:ext cx="86439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1731 года учится в Славяно-греко-латинской академии в Москве, с 1735 в Академическом университете в Санкт-Петербурге, в 1736-41 в Германии.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282" y="2143116"/>
            <a:ext cx="87154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его инициативе основан Московский университет (1755).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14282" y="5929330"/>
            <a:ext cx="41434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1балл.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 Академии художеств.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429124" y="5786454"/>
            <a:ext cx="4500594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М.В. Ломоносов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282" y="2500306"/>
            <a:ext cx="78581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Развил атомно-молекулярное учение. 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14282" y="2857496"/>
            <a:ext cx="78581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Демонстрация портрета.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282" y="3214686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балла.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Описал строение Земли, объяснил происхождение многих полезных ископаемых и минералов. Подчеркивал важность исследования Северного морского пути, освоения Сибири. 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14282" y="4214818"/>
            <a:ext cx="85725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трудов по русской истории, крупнейший русский поэт-просветитель. Создатель русской оды философского и высокого гражданского звучания. 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14282" y="5214950"/>
            <a:ext cx="86439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балла.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Возродил искусство мозаики и производство смальты, создал с учениками мозаичные картины.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ьные работы\ВСЁ ДЛЯ ХИМИИ\ВНЕКЛАССНЫЕ МЕРОПРИЯТИЯ\внеклассное мероприятие КЛУБ ЗНАТОКОВ ХИМИИ\lomonosov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289251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  <p:bldP spid="8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785818"/>
          </a:xfrm>
        </p:spPr>
        <p:txBody>
          <a:bodyPr/>
          <a:lstStyle/>
          <a:p>
            <a:pPr marL="88900" indent="-635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баллов.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родился 8 февраля в городе Тобольске в семье директора местной гимназии и был семнадцатым ребенком в семье.</a:t>
            </a:r>
          </a:p>
          <a:p>
            <a:pPr marL="88900" lvl="0" indent="-6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282" y="1000108"/>
            <a:ext cx="85725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баллов.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с полным правом может считаться отцом химизации отечественной промышленности и сельского хозяйства. На основании детального изучения сырьевой топливной базы России он опубликовал ряд химико-экономических исследований и статей о необходимости подъема отечественной каменноугольной и нефтяной промышленности.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282" y="2643182"/>
            <a:ext cx="86439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Работая в Германии, он провел свои замечательные исследования явлений капиллярности, расширения жидкостей и температуры “абсолютного кипения”. Он впервые установил существование критической температуры кипения жидкостей, что оказало огромное влияние на последующее развитие представлений о газах и жидкостях.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282" y="4214818"/>
            <a:ext cx="87154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ученый проводил многочисленные исследования по сжимаемости газов, по сопротивлению жидкостей, изучал растворы, занимался метеорологией и вопросами воздухоплавания. В связи с последними работами и желая исследовать верхние слои атмосферы, он в 1887 году один, без пилота, поднялся на воздушном шаре для наблюдения солнечного затмения.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28596" y="4572008"/>
            <a:ext cx="83582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1балл.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Демонстрация таблицы “Периодическая система химических элементов Д. И. Менделеева”.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500562" y="5929330"/>
            <a:ext cx="46434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Д.И. Менделеев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282" y="214290"/>
            <a:ext cx="8715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ученый принимал активное участие в издании “Энциклопедического словаря” Брокгауза и Эфрона, редактируя в нем химико-технологический и промышленный разделы и выступая в качестве автора ряда статей.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85720" y="1571612"/>
            <a:ext cx="85011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баллов.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Демонстрация портрета.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282" y="2000240"/>
            <a:ext cx="87154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балла.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1865 году им была защищена диссертация на тему “О соединении спирта с водой”.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14282" y="2714620"/>
            <a:ext cx="86439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своем труде “Основы химии” он впервые обобщил и систематизировал огромное число разрозненных химических фактов и наблюдений, заложив фундамент здания современной химической науки.</a:t>
            </a:r>
          </a:p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57126" y="3786190"/>
            <a:ext cx="87868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балла.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знаменитый закон гласит: “Свойства элементов и их соединений находятся в периодической зависимости от атомной массы элементов”.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школьные работы\ВСЁ ДЛЯ ХИМИИ\ВНЕКЛАССНЫЕ МЕРОПРИЯТИЯ\внеклассное мероприятие КЛУБ ЗНАТОКОВ ХИМИИ\men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17237" cy="59293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3643314"/>
            <a:ext cx="278954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«Ребус»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96" y="5715016"/>
            <a:ext cx="488627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Химическая пауза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«Много крови без ран»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43438" y="4286256"/>
            <a:ext cx="424967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«Отгадай загадку»</a:t>
            </a:r>
            <a:endParaRPr lang="ru-RU" sz="44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школьные работы\ВСЁ ДЛЯ ХИМИИ\ребус\сканирование0002.jpg"/>
          <p:cNvPicPr/>
          <p:nvPr/>
        </p:nvPicPr>
        <p:blipFill>
          <a:blip r:embed="rId2"/>
          <a:srcRect t="5294" r="5800" b="4539"/>
          <a:stretch>
            <a:fillRect/>
          </a:stretch>
        </p:blipFill>
        <p:spPr bwMode="auto">
          <a:xfrm>
            <a:off x="428596" y="500042"/>
            <a:ext cx="3857652" cy="2714644"/>
          </a:xfrm>
          <a:prstGeom prst="roundRect">
            <a:avLst>
              <a:gd name="adj" fmla="val 340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школьные работы\ВСЁ ДЛЯ ХИМИИ\ребус\сканирование0004.jpg"/>
          <p:cNvPicPr/>
          <p:nvPr/>
        </p:nvPicPr>
        <p:blipFill>
          <a:blip r:embed="rId3"/>
          <a:srcRect t="10874" r="5942" b="9621"/>
          <a:stretch>
            <a:fillRect/>
          </a:stretch>
        </p:blipFill>
        <p:spPr bwMode="auto">
          <a:xfrm>
            <a:off x="4857752" y="571480"/>
            <a:ext cx="3874909" cy="2714644"/>
          </a:xfrm>
          <a:prstGeom prst="roundRect">
            <a:avLst>
              <a:gd name="adj" fmla="val 275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школьные работы\ВСЁ ДЛЯ ХИМИИ\ребус\сканирование0005.jpg"/>
          <p:cNvPicPr/>
          <p:nvPr/>
        </p:nvPicPr>
        <p:blipFill>
          <a:blip r:embed="rId4"/>
          <a:srcRect t="2757" r="9144" b="10398"/>
          <a:stretch>
            <a:fillRect/>
          </a:stretch>
        </p:blipFill>
        <p:spPr bwMode="auto">
          <a:xfrm>
            <a:off x="428596" y="3857628"/>
            <a:ext cx="3786214" cy="2793944"/>
          </a:xfrm>
          <a:prstGeom prst="roundRect">
            <a:avLst>
              <a:gd name="adj" fmla="val 314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214282" y="214290"/>
            <a:ext cx="207170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Никель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4214810" y="214290"/>
            <a:ext cx="207170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Азот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 bwMode="auto">
          <a:xfrm>
            <a:off x="214282" y="3357562"/>
            <a:ext cx="135732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школьные работы\ВСЁ ДЛЯ ХИМИИ\ребус\сканирование0010.jpg"/>
          <p:cNvPicPr/>
          <p:nvPr/>
        </p:nvPicPr>
        <p:blipFill>
          <a:blip r:embed="rId2"/>
          <a:srcRect l="2855" t="4527" r="2723" b="9041"/>
          <a:stretch>
            <a:fillRect/>
          </a:stretch>
        </p:blipFill>
        <p:spPr bwMode="auto">
          <a:xfrm>
            <a:off x="4214810" y="1000108"/>
            <a:ext cx="4639054" cy="3143272"/>
          </a:xfrm>
          <a:prstGeom prst="roundRect">
            <a:avLst>
              <a:gd name="adj" fmla="val 363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:\школьные работы\ВСЁ ДЛЯ ХИМИИ\ребус\сканирование0012.jpg"/>
          <p:cNvPicPr/>
          <p:nvPr/>
        </p:nvPicPr>
        <p:blipFill>
          <a:blip r:embed="rId3"/>
          <a:srcRect l="2689" t="2713" r="3555" b="9128"/>
          <a:stretch>
            <a:fillRect/>
          </a:stretch>
        </p:blipFill>
        <p:spPr bwMode="auto">
          <a:xfrm>
            <a:off x="714348" y="4071942"/>
            <a:ext cx="4714908" cy="2500329"/>
          </a:xfrm>
          <a:prstGeom prst="roundRect">
            <a:avLst>
              <a:gd name="adj" fmla="val 481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школьные работы\ВСЁ ДЛЯ ХИМИИ\ребус\сканирование0008.jpg"/>
          <p:cNvPicPr/>
          <p:nvPr/>
        </p:nvPicPr>
        <p:blipFill>
          <a:blip r:embed="rId4"/>
          <a:srcRect l="3102" t="13291" r="4081" b="9823"/>
          <a:stretch>
            <a:fillRect/>
          </a:stretch>
        </p:blipFill>
        <p:spPr bwMode="auto">
          <a:xfrm>
            <a:off x="357158" y="928670"/>
            <a:ext cx="3500462" cy="2643206"/>
          </a:xfrm>
          <a:prstGeom prst="roundRect">
            <a:avLst>
              <a:gd name="adj" fmla="val 341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285720" y="642918"/>
            <a:ext cx="257176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Мышьяк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715008" y="500042"/>
            <a:ext cx="292895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Цирконий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357158" y="3786190"/>
            <a:ext cx="171451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Медь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4000504"/>
            <a:ext cx="51716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«Чёрный конверт»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3050"/>
            <a:ext cx="8401080" cy="601346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– это  </a:t>
            </a:r>
            <a:r>
              <a:rPr lang="ru-RU" dirty="0" smtClean="0">
                <a:latin typeface="Georgia" pitchFamily="18" charset="0"/>
              </a:rPr>
              <a:t>сложные вещества, состоящие из ионов металлов и связанных с ними </a:t>
            </a:r>
            <a:r>
              <a:rPr lang="ru-RU" dirty="0" err="1" smtClean="0">
                <a:latin typeface="Georgia" pitchFamily="18" charset="0"/>
              </a:rPr>
              <a:t>гидроксид</a:t>
            </a:r>
            <a:r>
              <a:rPr lang="ru-RU" dirty="0" smtClean="0">
                <a:latin typeface="Georgia" pitchFamily="18" charset="0"/>
              </a:rPr>
              <a:t> - ионов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вещества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состоящие из двух элементов, один из которых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кислород в степени окисления - 2.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это </a:t>
            </a:r>
            <a:r>
              <a:rPr lang="ru-RU" dirty="0" smtClean="0">
                <a:latin typeface="Georgia" pitchFamily="18" charset="0"/>
              </a:rPr>
              <a:t>сложные </a:t>
            </a:r>
            <a:r>
              <a:rPr lang="ru-RU" dirty="0" smtClean="0">
                <a:latin typeface="Georgia" pitchFamily="18" charset="0"/>
              </a:rPr>
              <a:t>вещества, молекулы </a:t>
            </a:r>
            <a:r>
              <a:rPr lang="ru-RU" dirty="0" smtClean="0">
                <a:latin typeface="Georgia" pitchFamily="18" charset="0"/>
              </a:rPr>
              <a:t> которых </a:t>
            </a:r>
            <a:r>
              <a:rPr lang="ru-RU" dirty="0" smtClean="0">
                <a:latin typeface="Georgia" pitchFamily="18" charset="0"/>
              </a:rPr>
              <a:t>состоят из атомов водорода и кислотного остатка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– вещества, изменяющие свою окраску в растворах кислот и щелочей.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285728"/>
            <a:ext cx="2357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Основания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Оксиды 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429000"/>
            <a:ext cx="200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Кислоты 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929198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Индикаторы 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0" y="0"/>
            <a:ext cx="3312048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Игра со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зрителями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5715016"/>
            <a:ext cx="443583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Химическая пауза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«Волшебные цветы»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3116"/>
            <a:ext cx="492922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внимание!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71612"/>
            <a:ext cx="4357718" cy="221457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Нахожусь, друзья, везде: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В минералах и в воде.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Без меня вы как без рук: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Нет меня - огонь потух. 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4857784" cy="228601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блестящий, светло-серый,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Образую хлорофилл,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И меня фотограф первый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Очень поджигать любил! </a:t>
            </a:r>
            <a:endParaRPr lang="ru-RU" sz="26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4857784" cy="228601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- металл незаменимый,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Очень летчиком любимый,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Легкий, электропроводный,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А характер - переходный.</a:t>
            </a:r>
            <a:endParaRPr lang="ru-RU" sz="26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500442" cy="2609850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5214942" y="4357694"/>
            <a:ext cx="271464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714488"/>
            <a:ext cx="4643470" cy="235745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Меня любит человек!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Мною назван целый век!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блестяща и рыжа,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Очень в сплавах хороша! 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5715040" cy="307183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Хоть </a:t>
            </a:r>
            <a:r>
              <a:rPr lang="ru-RU" sz="2800" b="1" dirty="0" err="1" smtClean="0">
                <a:latin typeface="Garamond" pitchFamily="18" charset="0"/>
              </a:rPr>
              <a:t>составчик</a:t>
            </a:r>
            <a:r>
              <a:rPr lang="ru-RU" sz="2800" b="1" dirty="0" smtClean="0">
                <a:latin typeface="Garamond" pitchFamily="18" charset="0"/>
              </a:rPr>
              <a:t> мой и сложный,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Без меня жить невозможно.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- отличный растворитель,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Жажды лучший утолитель.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А разрушите, так сразу 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Два получите вы газа.</a:t>
            </a:r>
            <a:endParaRPr lang="ru-RU" sz="26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4643470" cy="421484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Я парнишка непростой,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Если капнешь кислотой,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Сразу стану ярко- красным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Поменяю цвет я свой.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Если щелочи добавишь,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Вновь меня ты не узнаешь,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Сразу желтым стану я.</a:t>
            </a:r>
          </a:p>
          <a:p>
            <a:pPr>
              <a:buNone/>
            </a:pPr>
            <a:r>
              <a:rPr lang="ru-RU" sz="2800" b="1" dirty="0" smtClean="0">
                <a:latin typeface="Garamond" pitchFamily="18" charset="0"/>
              </a:rPr>
              <a:t>Назовите-ка меня! </a:t>
            </a:r>
            <a:endParaRPr lang="ru-RU" sz="28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267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загадка </a:t>
            </a:r>
          </a:p>
        </p:txBody>
      </p:sp>
      <p:pic>
        <p:nvPicPr>
          <p:cNvPr id="21509" name="Picture 41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D:\школьные работы\ВСЁ ДЛЯ ХИМИИ\внеклассное мероприятие ПОСВЯЩЕНИЕ В ЮНЫЕ ХИМИКИ\в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2857500" cy="260985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715009" y="4357694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Индикатор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метиловый оранжевый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1014</Words>
  <Application>Microsoft Office PowerPoint</Application>
  <PresentationFormat>Экран (4:3)</PresentationFormat>
  <Paragraphs>225</Paragraphs>
  <Slides>36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жежик</dc:creator>
  <cp:lastModifiedBy>жежик</cp:lastModifiedBy>
  <cp:revision>132</cp:revision>
  <dcterms:created xsi:type="dcterms:W3CDTF">2002-12-31T21:41:31Z</dcterms:created>
  <dcterms:modified xsi:type="dcterms:W3CDTF">2002-12-31T21:54:50Z</dcterms:modified>
</cp:coreProperties>
</file>