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5" r:id="rId3"/>
    <p:sldId id="268" r:id="rId4"/>
    <p:sldId id="270" r:id="rId5"/>
    <p:sldId id="267" r:id="rId6"/>
    <p:sldId id="265" r:id="rId7"/>
    <p:sldId id="260" r:id="rId8"/>
    <p:sldId id="278" r:id="rId9"/>
    <p:sldId id="279" r:id="rId10"/>
    <p:sldId id="259" r:id="rId11"/>
    <p:sldId id="261" r:id="rId12"/>
    <p:sldId id="281" r:id="rId13"/>
    <p:sldId id="273" r:id="rId14"/>
    <p:sldId id="274" r:id="rId15"/>
    <p:sldId id="283" r:id="rId16"/>
    <p:sldId id="277" r:id="rId17"/>
    <p:sldId id="28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BB"/>
    <a:srgbClr val="E6D0A4"/>
    <a:srgbClr val="FFCC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mallbay.ru/express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28000"/>
              </a:schemeClr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Картинка 3 из 10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4583430" cy="6278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7400" y="5867400"/>
            <a:ext cx="310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ЭРНСТ КИРХНЕР.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КРАСНАЯ БАШНЯ В ГАЛЛЕ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тто\Desktop\Катя\3 четверть\мотив крика\munch1.jpg"/>
          <p:cNvPicPr>
            <a:picLocks noChangeAspect="1" noChangeArrowheads="1"/>
          </p:cNvPicPr>
          <p:nvPr/>
        </p:nvPicPr>
        <p:blipFill>
          <a:blip r:embed="rId2" cstate="print"/>
          <a:srcRect r="4934"/>
          <a:stretch>
            <a:fillRect/>
          </a:stretch>
        </p:blipFill>
        <p:spPr bwMode="auto">
          <a:xfrm>
            <a:off x="3886200" y="228600"/>
            <a:ext cx="4953000" cy="64234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381000"/>
            <a:ext cx="3124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</a:t>
            </a:r>
            <a:r>
              <a:rPr lang="ru-RU" sz="21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Картина “Крик”, написанная в 1893 году, стала одним из символов рубежа веков. </a:t>
            </a:r>
          </a:p>
          <a:p>
            <a:pPr algn="just"/>
            <a:r>
              <a:rPr lang="ru-RU" sz="21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Гримаса ужаса, как  пророчество, говорила о том, что человечеству грозят суровые испытания. </a:t>
            </a:r>
          </a:p>
          <a:p>
            <a:pPr algn="just"/>
            <a:r>
              <a:rPr lang="ru-RU" sz="21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 так и произошло: двадцатый век обернулся кровопролитными мировыми войнами</a:t>
            </a:r>
            <a:r>
              <a:rPr lang="ru-RU" sz="21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</a:t>
            </a:r>
            <a:endParaRPr lang="ru-RU" sz="21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Эдвард Мунк «Крик»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двард Мунк, Волна"/>
          <p:cNvPicPr/>
          <p:nvPr/>
        </p:nvPicPr>
        <p:blipFill>
          <a:blip r:embed="rId2" cstate="print">
            <a:lum bright="-20000" contrast="24000"/>
          </a:blip>
          <a:srcRect/>
          <a:stretch>
            <a:fillRect/>
          </a:stretch>
        </p:blipFill>
        <p:spPr bwMode="auto">
          <a:xfrm>
            <a:off x="4953000" y="19050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95600" y="5943600"/>
            <a:ext cx="372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Эдвард Мунк,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Волна»</a:t>
            </a:r>
            <a:endParaRPr kumimoji="0" lang="ru-RU" sz="3200" b="1" i="0" u="none" strike="noStrike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C:\Users\атто\Desktop\Катя\3 четверть\мотив крика\123945159210.jpg"/>
          <p:cNvPicPr>
            <a:picLocks noChangeAspect="1" noChangeArrowheads="1"/>
          </p:cNvPicPr>
          <p:nvPr/>
        </p:nvPicPr>
        <p:blipFill>
          <a:blip r:embed="rId3" cstate="print">
            <a:lum bright="-24000" contrast="19000"/>
          </a:blip>
          <a:srcRect/>
          <a:stretch>
            <a:fillRect/>
          </a:stretch>
        </p:blipFill>
        <p:spPr bwMode="auto">
          <a:xfrm>
            <a:off x="526658" y="1905000"/>
            <a:ext cx="3740541" cy="38251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Цвет для экспрессионистов символичен. Обладая собственным смыслом, он способен и выразить, и вызвать эмоции.</a:t>
            </a:r>
            <a:endParaRPr lang="ru-RU" sz="2800" b="1" dirty="0">
              <a:ln w="1905"/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5740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Сравним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две картины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Э.Мунка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'Тревога', 1894.jpg"/>
          <p:cNvPicPr>
            <a:picLocks noChangeAspect="1"/>
          </p:cNvPicPr>
          <p:nvPr/>
        </p:nvPicPr>
        <p:blipFill>
          <a:blip r:embed="rId2" cstate="print">
            <a:lum bright="-4000" contrast="21000"/>
          </a:blip>
          <a:srcRect l="3078" r="3078"/>
          <a:stretch>
            <a:fillRect/>
          </a:stretch>
        </p:blipFill>
        <p:spPr>
          <a:xfrm>
            <a:off x="533400" y="228600"/>
            <a:ext cx="4774988" cy="6450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8150" y="6019800"/>
            <a:ext cx="3388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Эдвард Мунк «тревога»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Одиночество. 1892.jpg"/>
          <p:cNvPicPr>
            <a:picLocks noChangeAspect="1"/>
          </p:cNvPicPr>
          <p:nvPr/>
        </p:nvPicPr>
        <p:blipFill>
          <a:blip r:embed="rId2" cstate="print"/>
          <a:srcRect l="2841" t="1601" r="1983" b="1601"/>
          <a:stretch>
            <a:fillRect/>
          </a:stretch>
        </p:blipFill>
        <p:spPr>
          <a:xfrm>
            <a:off x="3505200" y="0"/>
            <a:ext cx="51054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6096000"/>
            <a:ext cx="310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Эдвард Мунк «одиночество»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тто\Desktop\Катя\kd_1_01_04.slide.jpg"/>
          <p:cNvPicPr>
            <a:picLocks noChangeAspect="1" noChangeArrowheads="1"/>
          </p:cNvPicPr>
          <p:nvPr/>
        </p:nvPicPr>
        <p:blipFill>
          <a:blip r:embed="rId2" cstate="print">
            <a:lum bright="2000" contrast="70000"/>
          </a:blip>
          <a:srcRect l="3959" t="29443" r="87541" b="62219"/>
          <a:stretch>
            <a:fillRect/>
          </a:stretch>
        </p:blipFill>
        <p:spPr bwMode="auto">
          <a:xfrm rot="16200000">
            <a:off x="6096000" y="3695700"/>
            <a:ext cx="2095500" cy="1943100"/>
          </a:xfrm>
          <a:prstGeom prst="rect">
            <a:avLst/>
          </a:prstGeom>
          <a:noFill/>
        </p:spPr>
      </p:pic>
      <p:pic>
        <p:nvPicPr>
          <p:cNvPr id="4" name="Picture 2" descr="C:\Users\атто\Desktop\Катя\stock-photo-abstract-dynamic-and-associative-color-composition-of-lines-and-light-spots-5640850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4000" contrast="64000"/>
          </a:blip>
          <a:srcRect b="18103"/>
          <a:stretch>
            <a:fillRect/>
          </a:stretch>
        </p:blipFill>
        <p:spPr bwMode="auto">
          <a:xfrm>
            <a:off x="3657600" y="3581400"/>
            <a:ext cx="2057400" cy="2133600"/>
          </a:xfrm>
          <a:prstGeom prst="rect">
            <a:avLst/>
          </a:prstGeom>
          <a:noFill/>
        </p:spPr>
      </p:pic>
      <p:pic>
        <p:nvPicPr>
          <p:cNvPr id="8" name="Picture 5" descr="C:\Users\атто\Desktop\Катя\3 четверть\мотив крика\expressionism-37.jpg"/>
          <p:cNvPicPr>
            <a:picLocks noChangeAspect="1" noChangeArrowheads="1"/>
          </p:cNvPicPr>
          <p:nvPr/>
        </p:nvPicPr>
        <p:blipFill>
          <a:blip r:embed="rId4" cstate="print">
            <a:lum bright="-34000" contrast="59000"/>
          </a:blip>
          <a:srcRect l="23714" t="65810" r="55714"/>
          <a:stretch>
            <a:fillRect/>
          </a:stretch>
        </p:blipFill>
        <p:spPr bwMode="auto">
          <a:xfrm>
            <a:off x="1219200" y="3581400"/>
            <a:ext cx="1981200" cy="2133600"/>
          </a:xfrm>
          <a:prstGeom prst="rect">
            <a:avLst/>
          </a:prstGeom>
          <a:noFill/>
        </p:spPr>
      </p:pic>
      <p:pic>
        <p:nvPicPr>
          <p:cNvPr id="9" name="Picture 1" descr="C:\Users\атто\Desktop\Катя\3 четверть\мотив крика\56-_Color_field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23680" t="21951" r="19488" b="34146"/>
          <a:stretch>
            <a:fillRect/>
          </a:stretch>
        </p:blipFill>
        <p:spPr bwMode="auto">
          <a:xfrm>
            <a:off x="3657600" y="1447800"/>
            <a:ext cx="2057400" cy="1981200"/>
          </a:xfrm>
          <a:prstGeom prst="rect">
            <a:avLst/>
          </a:prstGeom>
          <a:noFill/>
        </p:spPr>
      </p:pic>
      <p:pic>
        <p:nvPicPr>
          <p:cNvPr id="10" name="Picture 3" descr="C:\Users\атто\Desktop\Катя\kd_1_01_04.slide.jpg"/>
          <p:cNvPicPr>
            <a:picLocks noChangeAspect="1" noChangeArrowheads="1"/>
          </p:cNvPicPr>
          <p:nvPr/>
        </p:nvPicPr>
        <p:blipFill>
          <a:blip r:embed="rId2" cstate="print"/>
          <a:srcRect l="52033" t="54726" r="26829" b="7131"/>
          <a:stretch>
            <a:fillRect/>
          </a:stretch>
        </p:blipFill>
        <p:spPr bwMode="auto">
          <a:xfrm>
            <a:off x="6172200" y="1447800"/>
            <a:ext cx="1981200" cy="1981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19200" y="1447800"/>
            <a:ext cx="1981200" cy="1981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066800"/>
            <a:ext cx="701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Экспрессионизм оказал громадное влияние на развитие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визуальных  искусств.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Полотна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Кирхнера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Нольде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Модильяни, Мунка  и многих ярких представителей экспрессионизма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изменили восприятие людей,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сдвинули точку зрения и подготовили мир к восприятию нового, еще более причудливого и порой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странного искусства.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Творческое задание: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Линиями и цветом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изобразите два контрастных друг другу настроения, например: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радость-грусть,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спокойствие-тревога…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этого разделите лист на две половины, каждая из которых станет полотном для</a:t>
            </a:r>
          </a:p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изображения ваших эмоций.</a:t>
            </a: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Использованы материалы:</a:t>
            </a:r>
          </a:p>
          <a:p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Ришар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Л. Энциклопедия экспрессионизма. М.: Республика, 2003</a:t>
            </a: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●  Виртуальная галерея живописи художников экспрессионизма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Эшли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Басси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«Экспрессионизм»/ Пер. с англ. – М.: ЗАО «БММ», 2007. -288с.: ил., с. 7-10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visaginart.nm.ru, ru.wikipedia.org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материалы сайта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http://www.vlasta-tula.ru/articles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762000"/>
            <a:ext cx="6934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Экспрессионизм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normalizeH="0" baseline="0" dirty="0" smtClean="0">
              <a:ln w="1905"/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(от лат. </a:t>
            </a:r>
            <a:r>
              <a:rPr kumimoji="0" lang="ru-RU" sz="2800" b="1" u="none" strike="noStrike" normalizeH="0" baseline="0" dirty="0" err="1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еxpressio</a:t>
            </a:r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normalizeH="0" baseline="0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выражение»)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авангардистское течение в европейском искусстве</a:t>
            </a:r>
            <a:r>
              <a:rPr kumimoji="0" lang="ru-RU" sz="2800" b="1" i="0" u="none" strike="noStrike" normalizeH="0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 рубежа </a:t>
            </a:r>
            <a:r>
              <a:rPr kumimoji="0" lang="ru-RU" sz="2800" b="1" i="0" u="none" strike="noStrike" normalizeH="0" baseline="0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XIX — начала XX 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творческим  источником которого являются сильные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человеческие эмоции – сфера чувств и переживаний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тто\Desktop\Катя\3 четверть\мотив крика\Мунк ЭдвардПоцелуйВариант Экспрессиониз.jpg"/>
          <p:cNvPicPr>
            <a:picLocks noChangeAspect="1" noChangeArrowheads="1"/>
          </p:cNvPicPr>
          <p:nvPr/>
        </p:nvPicPr>
        <p:blipFill>
          <a:blip r:embed="rId2" cstate="print"/>
          <a:srcRect l="2353" t="1478" r="1176" b="985"/>
          <a:stretch>
            <a:fillRect/>
          </a:stretch>
        </p:blipFill>
        <p:spPr bwMode="auto">
          <a:xfrm>
            <a:off x="3276600" y="762000"/>
            <a:ext cx="5529834" cy="5072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9144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«Экспрессия» значит яркое  выражение чувств и переживаний, которые </a:t>
            </a:r>
          </a:p>
          <a:p>
            <a:pPr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подобно</a:t>
            </a:r>
          </a:p>
          <a:p>
            <a:pPr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фильтру пропускает через себя человеческая душа на протяжении жизни</a:t>
            </a:r>
            <a:r>
              <a:rPr lang="ru-RU" sz="24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135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</a:t>
            </a: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Эдвард  Мунк «Поцелуй»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тто\Desktop\Катя\3 четверть\мотив крика\комната умирающего.jpg"/>
          <p:cNvPicPr>
            <a:picLocks noChangeAspect="1" noChangeArrowheads="1"/>
          </p:cNvPicPr>
          <p:nvPr/>
        </p:nvPicPr>
        <p:blipFill>
          <a:blip r:embed="rId2" cstate="print"/>
          <a:srcRect b="2460"/>
          <a:stretch>
            <a:fillRect/>
          </a:stretch>
        </p:blipFill>
        <p:spPr bwMode="auto">
          <a:xfrm>
            <a:off x="304800" y="838200"/>
            <a:ext cx="5992290" cy="5138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6096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«Комната умирающего»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2192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solidFill>
                  <a:srgbClr val="FF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Экспрессионизм использует метод сгущения мотивов боли, крика, эйфорической радости, </a:t>
            </a:r>
          </a:p>
          <a:p>
            <a:pPr algn="just"/>
            <a:r>
              <a:rPr lang="ru-RU" sz="2000" b="1" dirty="0" smtClean="0">
                <a:ln w="1905"/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страха или отчаяния, которые при восприятии художественного произведения передаются от художника к зрителю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rgbClr val="4D7FB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тто\Desktop\Катя\3 четверть\мотив крика\Представление начинается.jpg"/>
          <p:cNvPicPr>
            <a:picLocks noChangeAspect="1" noChangeArrowheads="1"/>
          </p:cNvPicPr>
          <p:nvPr/>
        </p:nvPicPr>
        <p:blipFill>
          <a:blip r:embed="rId2" cstate="print"/>
          <a:srcRect l="3493" r="3930" b="873"/>
          <a:stretch>
            <a:fillRect/>
          </a:stretch>
        </p:blipFill>
        <p:spPr bwMode="auto">
          <a:xfrm>
            <a:off x="609600" y="228600"/>
            <a:ext cx="4800600" cy="6430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57478" y="5715000"/>
            <a:ext cx="2400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«Представление</a:t>
            </a:r>
          </a:p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начинается»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rgbClr val="4D7FB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тто\Desktop\Катя\3 четверть\мотив крика\ван г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639050" cy="62786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иль Нольде, Возбужденные люд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49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6080611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Arial" pitchFamily="34" charset="0"/>
              </a:rPr>
              <a:t>Эмиль </a:t>
            </a:r>
            <a:r>
              <a:rPr kumimoji="0" lang="ru-RU" sz="2000" b="1" i="0" u="none" strike="noStrike" normalizeH="0" baseline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Arial" pitchFamily="34" charset="0"/>
              </a:rPr>
              <a:t>Нольде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Arial" pitchFamily="34" charset="0"/>
              </a:rPr>
              <a:t>"Возбужденные люди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ru-RU" sz="2400" b="1" i="0" u="none" strike="noStrike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81000"/>
            <a:ext cx="32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Экспрессионизм находит прекрасное в безобразном :</a:t>
            </a:r>
          </a:p>
          <a:p>
            <a:pPr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ужасной гримасе человека страдающего или, наоборот предающегося  безумной радости, а также </a:t>
            </a:r>
          </a:p>
          <a:p>
            <a:pPr algn="just"/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слезах и в морщинах несчастной женщины, потерявшей своих сыновей на войне…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0A4"/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143000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видите,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экспрессионизм отличается необычной силой, мощью и энергией в работе с яркими, резко контрастирующими друг с другом цветами,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искажением естественных форм и пропорций предметов и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человеческих фигур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51 из 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811385" cy="3276600"/>
          </a:xfrm>
          <a:prstGeom prst="rect">
            <a:avLst/>
          </a:prstGeom>
          <a:noFill/>
        </p:spPr>
      </p:pic>
      <p:pic>
        <p:nvPicPr>
          <p:cNvPr id="27652" name="Picture 4" descr="Картинка 2 из 84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4191000" y="2590800"/>
            <a:ext cx="2095500" cy="327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5334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Среди скульпторов 20 в., работавших в экспрессионистической манере,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Эрнст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Барлах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использовавший грубо высеченные фигуры с массивными драпировками, и Альберто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Джакометти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известный своими непомерно вытянутыми фигурами, оставляющими ощущение одиночества, даже когда они составляют скульптурную группу.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6" name="Picture 8" descr="Картинка 13 из 32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447925" cy="3276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86200" y="5791200"/>
            <a:ext cx="2643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О.Цадкин.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Фигура "Разрушенный город". Роттердам. 1945-1953 гг.)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5943600"/>
            <a:ext cx="2312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ЭРНСТ ГЕНРИХ БАРЛАХ. 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«Истребитель»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629400" y="5913566"/>
            <a:ext cx="22142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АЛЬБЕРТО ДЖАКОМЕТТИ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Три идущих человека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461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Екатерина</cp:lastModifiedBy>
  <cp:revision>44</cp:revision>
  <dcterms:created xsi:type="dcterms:W3CDTF">2011-01-07T19:35:14Z</dcterms:created>
  <dcterms:modified xsi:type="dcterms:W3CDTF">2012-05-20T17:54:08Z</dcterms:modified>
</cp:coreProperties>
</file>