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74" r:id="rId4"/>
    <p:sldId id="257" r:id="rId5"/>
    <p:sldId id="258" r:id="rId6"/>
    <p:sldId id="273" r:id="rId7"/>
    <p:sldId id="259" r:id="rId8"/>
    <p:sldId id="261" r:id="rId9"/>
    <p:sldId id="262" r:id="rId10"/>
    <p:sldId id="263" r:id="rId11"/>
    <p:sldId id="265" r:id="rId12"/>
    <p:sldId id="275" r:id="rId13"/>
    <p:sldId id="276" r:id="rId14"/>
    <p:sldId id="277" r:id="rId15"/>
    <p:sldId id="278" r:id="rId16"/>
    <p:sldId id="279" r:id="rId17"/>
    <p:sldId id="272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3553034-4ADE-4C19-81A5-CDF033672CC0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7ADBC8-82CF-45F6-A682-E0C31176F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7117180" cy="2118097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B050"/>
                </a:solidFill>
                <a:latin typeface="Comic Sans MS" pitchFamily="66" charset="0"/>
                <a:cs typeface="Times New Roman" pitchFamily="18" charset="0"/>
              </a:rPr>
              <a:t>Народные праздники в зеркале двух культур России и Великобритании</a:t>
            </a:r>
            <a:endParaRPr lang="ru-RU" sz="4800" b="1" dirty="0">
              <a:solidFill>
                <a:srgbClr val="00B05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4180344"/>
            <a:ext cx="500404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>
                <a:latin typeface="Comic Sans MS" pitchFamily="66" charset="0"/>
              </a:rPr>
              <a:t>      </a:t>
            </a:r>
            <a:endParaRPr lang="ru-RU" b="1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                                                          </a:t>
            </a:r>
            <a:r>
              <a:rPr lang="ru-RU" sz="2400" b="1" dirty="0">
                <a:latin typeface="Comic Sans MS" pitchFamily="66" charset="0"/>
              </a:rPr>
              <a:t>Автор: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Кяримова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err="1">
                <a:latin typeface="Comic Sans MS" pitchFamily="66" charset="0"/>
              </a:rPr>
              <a:t>Рафана</a:t>
            </a:r>
            <a:r>
              <a:rPr lang="ru-RU" sz="2400" dirty="0">
                <a:latin typeface="Comic Sans MS" pitchFamily="66" charset="0"/>
              </a:rPr>
              <a:t>     </a:t>
            </a:r>
          </a:p>
          <a:p>
            <a:r>
              <a:rPr lang="ru-RU" sz="2400" dirty="0" err="1">
                <a:latin typeface="Comic Sans MS" pitchFamily="66" charset="0"/>
              </a:rPr>
              <a:t>Аджихалиловна</a:t>
            </a:r>
            <a:r>
              <a:rPr lang="ru-RU" sz="2400" dirty="0" smtClean="0">
                <a:latin typeface="Comic Sans MS" pitchFamily="66" charset="0"/>
              </a:rPr>
              <a:t>,</a:t>
            </a:r>
          </a:p>
          <a:p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b="1" dirty="0" smtClean="0">
                <a:latin typeface="Comic Sans MS" pitchFamily="66" charset="0"/>
              </a:rPr>
              <a:t>Научный </a:t>
            </a:r>
            <a:r>
              <a:rPr lang="ru-RU" sz="2400" b="1" dirty="0">
                <a:latin typeface="Comic Sans MS" pitchFamily="66" charset="0"/>
              </a:rPr>
              <a:t>руководитель:</a:t>
            </a:r>
            <a:endParaRPr lang="ru-RU" sz="2400" dirty="0">
              <a:latin typeface="Comic Sans MS" pitchFamily="66" charset="0"/>
            </a:endParaRPr>
          </a:p>
          <a:p>
            <a:r>
              <a:rPr lang="ru-RU" sz="2400" dirty="0">
                <a:latin typeface="Comic Sans MS" pitchFamily="66" charset="0"/>
              </a:rPr>
              <a:t>Шмакова Ольга </a:t>
            </a:r>
            <a:r>
              <a:rPr lang="ru-RU" sz="2400" dirty="0" smtClean="0">
                <a:latin typeface="Comic Sans MS" pitchFamily="66" charset="0"/>
              </a:rPr>
              <a:t>Михайловна.</a:t>
            </a:r>
            <a:endParaRPr lang="ru-RU" sz="2400" dirty="0">
              <a:latin typeface="Comic Sans MS" pitchFamily="66" charset="0"/>
            </a:endParaRPr>
          </a:p>
          <a:p>
            <a:r>
              <a:rPr lang="ru-RU" sz="2400" dirty="0">
                <a:latin typeface="Comic Sans MS" pitchFamily="66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493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576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>
                <a:solidFill>
                  <a:srgbClr val="00B050"/>
                </a:solidFill>
                <a:latin typeface="Comic Sans MS" pitchFamily="66" charset="0"/>
              </a:rPr>
              <a:t>Праздники-аналоги</a:t>
            </a:r>
            <a:endParaRPr lang="ru-RU" sz="5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1628800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0000"/>
                </a:solidFill>
              </a:rPr>
              <a:t>1 мая </a:t>
            </a:r>
            <a:r>
              <a:rPr lang="ru-RU" sz="2800" dirty="0" smtClean="0"/>
              <a:t>(Праздник весны и труда) -  </a:t>
            </a:r>
            <a:r>
              <a:rPr lang="en-US" sz="2800" dirty="0" smtClean="0">
                <a:solidFill>
                  <a:srgbClr val="FF0000"/>
                </a:solidFill>
              </a:rPr>
              <a:t>may day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(Праздник </a:t>
            </a:r>
            <a:r>
              <a:rPr lang="ru-RU" sz="2800" dirty="0" err="1" smtClean="0"/>
              <a:t>Возраждения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0000"/>
                </a:solidFill>
              </a:rPr>
              <a:t>День независимости России – день независимости Шотландии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0000"/>
                </a:solidFill>
              </a:rPr>
              <a:t>День дружбы единении славян </a:t>
            </a:r>
            <a:r>
              <a:rPr lang="ru-RU" sz="2800" dirty="0" smtClean="0"/>
              <a:t>(3 страны) – </a:t>
            </a:r>
            <a:r>
              <a:rPr lang="ru-RU" sz="2800" dirty="0" smtClean="0">
                <a:solidFill>
                  <a:srgbClr val="FF0000"/>
                </a:solidFill>
              </a:rPr>
              <a:t>День содружества</a:t>
            </a:r>
            <a:r>
              <a:rPr lang="ru-RU" sz="2800" dirty="0" smtClean="0"/>
              <a:t>(54 страны)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FF0000"/>
                </a:solidFill>
              </a:rPr>
              <a:t>День памяти и скорби </a:t>
            </a:r>
            <a:r>
              <a:rPr lang="ru-RU" sz="2800" dirty="0" smtClean="0"/>
              <a:t>(22 июня) </a:t>
            </a:r>
            <a:r>
              <a:rPr lang="ru-RU" sz="2800" dirty="0" smtClean="0">
                <a:solidFill>
                  <a:srgbClr val="FF0000"/>
                </a:solidFill>
              </a:rPr>
              <a:t>– день памяти и жертв геноцида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5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405291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cap="all" dirty="0">
                <a:solidFill>
                  <a:srgbClr val="00B050"/>
                </a:solidFill>
                <a:latin typeface="Comic Sans MS" pitchFamily="66" charset="0"/>
              </a:rPr>
              <a:t>Различие и сходство в менталитете народов двух </a:t>
            </a:r>
            <a:r>
              <a:rPr lang="ru-RU" sz="3200" b="1" cap="all" dirty="0" smtClean="0">
                <a:solidFill>
                  <a:srgbClr val="00B050"/>
                </a:solidFill>
                <a:latin typeface="Comic Sans MS" pitchFamily="66" charset="0"/>
              </a:rPr>
              <a:t>культур</a:t>
            </a:r>
            <a:endParaRPr lang="ru-RU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42088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Comic Sans MS" pitchFamily="66" charset="0"/>
              </a:rPr>
              <a:t>   </a:t>
            </a: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Менталитет</a:t>
            </a:r>
            <a:r>
              <a:rPr lang="ru-RU" sz="3200" i="1" dirty="0" smtClean="0">
                <a:solidFill>
                  <a:srgbClr val="FF0000"/>
                </a:solidFill>
                <a:latin typeface="Comic Sans MS" pitchFamily="66" charset="0"/>
              </a:rPr>
              <a:t> - </a:t>
            </a:r>
            <a:r>
              <a:rPr lang="ru-RU" sz="3200" i="1" dirty="0"/>
              <a:t>определенный способ восприятия, оценки, переживания и осмысления действительности, типичной для конкретной исторической общности людей или социальной группы. </a:t>
            </a:r>
            <a:endParaRPr lang="ru-RU" sz="3200" i="1" dirty="0" smtClean="0"/>
          </a:p>
          <a:p>
            <a:endParaRPr lang="ru-RU" sz="2000" b="1" dirty="0" smtClean="0"/>
          </a:p>
          <a:p>
            <a:r>
              <a:rPr lang="ru-RU" sz="2000" b="1" dirty="0" smtClean="0">
                <a:latin typeface="Comic Sans MS" pitchFamily="66" charset="0"/>
              </a:rPr>
              <a:t> </a:t>
            </a: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6705"/>
            <a:ext cx="466345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Для </a:t>
            </a:r>
            <a:r>
              <a:rPr lang="ru-RU" sz="2800" b="1" i="1" dirty="0" smtClean="0">
                <a:solidFill>
                  <a:srgbClr val="00B050"/>
                </a:solidFill>
                <a:latin typeface="Comic Sans MS" pitchFamily="66" charset="0"/>
              </a:rPr>
              <a:t>менталитета британцев</a:t>
            </a:r>
            <a:r>
              <a:rPr lang="ru-RU" sz="2800" i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характерен консерватизм и обстоятельность.</a:t>
            </a:r>
          </a:p>
          <a:p>
            <a:endParaRPr lang="ru-RU" sz="2800" dirty="0" smtClean="0">
              <a:latin typeface="Comic Sans MS" pitchFamily="66" charset="0"/>
            </a:endParaRPr>
          </a:p>
          <a:p>
            <a:r>
              <a:rPr lang="ru-RU" sz="2800" dirty="0" smtClean="0">
                <a:latin typeface="Comic Sans MS" pitchFamily="66" charset="0"/>
              </a:rPr>
              <a:t>Важнейший </a:t>
            </a:r>
            <a:r>
              <a:rPr lang="ru-RU" sz="2800" dirty="0">
                <a:latin typeface="Comic Sans MS" pitchFamily="66" charset="0"/>
              </a:rPr>
              <a:t>характеристикой </a:t>
            </a:r>
            <a:r>
              <a:rPr lang="ru-RU" sz="2800" b="1" i="1" dirty="0">
                <a:solidFill>
                  <a:srgbClr val="00B050"/>
                </a:solidFill>
                <a:latin typeface="Comic Sans MS" pitchFamily="66" charset="0"/>
              </a:rPr>
              <a:t>русской ментальности</a:t>
            </a:r>
            <a:r>
              <a:rPr lang="ru-RU" sz="2800" b="1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А.Н. Бердяев считал </a:t>
            </a:r>
            <a:r>
              <a:rPr lang="ru-RU" sz="2800" dirty="0" smtClean="0">
                <a:latin typeface="Comic Sans MS" pitchFamily="66" charset="0"/>
              </a:rPr>
              <a:t>поляризованность, противоречивость, </a:t>
            </a:r>
            <a:r>
              <a:rPr lang="ru-RU" sz="2800" dirty="0">
                <a:latin typeface="Comic Sans MS" pitchFamily="66" charset="0"/>
              </a:rPr>
              <a:t>свободолюбие, милосердие, религиозность.</a:t>
            </a:r>
          </a:p>
        </p:txBody>
      </p:sp>
      <p:pic>
        <p:nvPicPr>
          <p:cNvPr id="2050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94525"/>
            <a:ext cx="3160649" cy="2335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7" y="620688"/>
            <a:ext cx="3160649" cy="2054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49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632848" cy="53821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cap="all" dirty="0">
                <a:solidFill>
                  <a:srgbClr val="00B050"/>
                </a:solidFill>
                <a:latin typeface="Comic Sans MS" pitchFamily="66" charset="0"/>
              </a:rPr>
              <a:t>мешает ли  менталитет  другой культуры в общении с иностранцем?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Comic Sans MS" pitchFamily="66" charset="0"/>
              </a:rPr>
              <a:t>Западный менталитет </a:t>
            </a:r>
            <a:r>
              <a:rPr lang="ru-RU" sz="3200" dirty="0">
                <a:latin typeface="Comic Sans MS" pitchFamily="66" charset="0"/>
              </a:rPr>
              <a:t>считает любое проявление общения роскошью. Всякий контакт, всякая встреча есть некое событие, которое заслуживает быть отмеченным, подчеркнутым. В отличие от </a:t>
            </a:r>
            <a:r>
              <a:rPr lang="ru-RU" sz="3200" dirty="0">
                <a:solidFill>
                  <a:srgbClr val="FF0000"/>
                </a:solidFill>
                <a:latin typeface="Comic Sans MS" pitchFamily="66" charset="0"/>
              </a:rPr>
              <a:t>российского менталитета</a:t>
            </a:r>
            <a:r>
              <a:rPr lang="ru-RU" sz="3200" dirty="0">
                <a:latin typeface="Comic Sans MS" pitchFamily="66" charset="0"/>
              </a:rPr>
              <a:t>, люди  относятся к общению легко, как к чему-то само собой </a:t>
            </a:r>
            <a:r>
              <a:rPr lang="ru-RU" sz="3200" dirty="0" smtClean="0">
                <a:latin typeface="Comic Sans MS" pitchFamily="66" charset="0"/>
              </a:rPr>
              <a:t>разумеющемуся.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2830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33265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solidFill>
                  <a:srgbClr val="00B050"/>
                </a:solidFill>
                <a:latin typeface="Comic Sans MS" pitchFamily="66" charset="0"/>
              </a:rPr>
              <a:t>существует ли различие в гостеприимстве и дарении подарков</a:t>
            </a:r>
            <a:r>
              <a:rPr lang="ru-RU" sz="2400" b="1" cap="all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pPr algn="ctr"/>
            <a:endParaRPr lang="ru-RU" sz="2400" b="1" i="1" cap="all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  Смысл </a:t>
            </a:r>
            <a:r>
              <a:rPr lang="ru-RU" sz="2000" dirty="0">
                <a:latin typeface="Comic Sans MS" pitchFamily="66" charset="0"/>
              </a:rPr>
              <a:t>подарка </a:t>
            </a:r>
            <a:r>
              <a:rPr lang="ru-RU" sz="2000" dirty="0" smtClean="0">
                <a:latin typeface="Comic Sans MS" pitchFamily="66" charset="0"/>
              </a:rPr>
              <a:t>выражен </a:t>
            </a:r>
            <a:r>
              <a:rPr lang="ru-RU" sz="2000" dirty="0">
                <a:latin typeface="Comic Sans MS" pitchFamily="66" charset="0"/>
              </a:rPr>
              <a:t>на Западе более ясно, чем в России. </a:t>
            </a:r>
            <a:r>
              <a:rPr lang="ru-RU" sz="2000" dirty="0" smtClean="0">
                <a:latin typeface="Comic Sans MS" pitchFamily="66" charset="0"/>
              </a:rPr>
              <a:t>Подарок </a:t>
            </a:r>
            <a:r>
              <a:rPr lang="ru-RU" sz="2000" dirty="0">
                <a:latin typeface="Comic Sans MS" pitchFamily="66" charset="0"/>
              </a:rPr>
              <a:t>может быть привычным, т.е. вещественным, но может быть и отвлеченным, например «поездка». </a:t>
            </a:r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 Британцы </a:t>
            </a:r>
            <a:r>
              <a:rPr lang="ru-RU" sz="2000" dirty="0">
                <a:latin typeface="Comic Sans MS" pitchFamily="66" charset="0"/>
              </a:rPr>
              <a:t>относятся очень тщательно к </a:t>
            </a:r>
            <a:r>
              <a:rPr lang="ru-RU" sz="2000" b="1" dirty="0">
                <a:latin typeface="Comic Sans MS" pitchFamily="66" charset="0"/>
              </a:rPr>
              <a:t>выбору подарков</a:t>
            </a:r>
            <a:r>
              <a:rPr lang="ru-RU" sz="2000" dirty="0" smtClean="0">
                <a:latin typeface="Comic Sans MS" pitchFamily="66" charset="0"/>
              </a:rPr>
              <a:t>.</a:t>
            </a:r>
          </a:p>
          <a:p>
            <a:r>
              <a:rPr lang="ru-RU" sz="2000" dirty="0" smtClean="0">
                <a:latin typeface="Comic Sans MS" pitchFamily="66" charset="0"/>
              </a:rPr>
              <a:t>Россияне </a:t>
            </a:r>
            <a:r>
              <a:rPr lang="ru-RU" sz="2000" dirty="0">
                <a:latin typeface="Comic Sans MS" pitchFamily="66" charset="0"/>
              </a:rPr>
              <a:t>обязательно дарят подарки </a:t>
            </a:r>
            <a:r>
              <a:rPr lang="ru-RU" sz="2000" dirty="0" smtClean="0">
                <a:latin typeface="Comic Sans MS" pitchFamily="66" charset="0"/>
              </a:rPr>
              <a:t>на разные праздники, рождение </a:t>
            </a:r>
            <a:r>
              <a:rPr lang="ru-RU" sz="2000" dirty="0">
                <a:latin typeface="Comic Sans MS" pitchFamily="66" charset="0"/>
              </a:rPr>
              <a:t>ребенка, свадьбу.  </a:t>
            </a:r>
            <a:r>
              <a:rPr lang="ru-RU" sz="2000" b="1" dirty="0">
                <a:latin typeface="Comic Sans MS" pitchFamily="66" charset="0"/>
              </a:rPr>
              <a:t>Подарок у нас чаще всего подразумевает сюрприз. </a:t>
            </a:r>
          </a:p>
        </p:txBody>
      </p:sp>
      <p:pic>
        <p:nvPicPr>
          <p:cNvPr id="3074" name="Picture 2" descr="Cтарый Новый го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07665"/>
            <a:ext cx="3265911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День святого Валентина (День всех влюбленных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07665"/>
            <a:ext cx="25622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25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4344"/>
            <a:ext cx="79208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cap="all" dirty="0"/>
              <a:t> </a:t>
            </a:r>
            <a:r>
              <a:rPr lang="ru-RU" sz="3600" b="1" cap="all" dirty="0">
                <a:solidFill>
                  <a:srgbClr val="00B050"/>
                </a:solidFill>
                <a:latin typeface="Comic Sans MS" pitchFamily="66" charset="0"/>
              </a:rPr>
              <a:t>Каковы традиции подготовки </a:t>
            </a:r>
            <a:r>
              <a:rPr lang="ru-RU" sz="3600" b="1" cap="all" dirty="0" smtClean="0">
                <a:solidFill>
                  <a:srgbClr val="00B050"/>
                </a:solidFill>
                <a:latin typeface="Comic Sans MS" pitchFamily="66" charset="0"/>
              </a:rPr>
              <a:t>праздничного </a:t>
            </a:r>
            <a:r>
              <a:rPr lang="ru-RU" sz="3600" b="1" cap="all" dirty="0">
                <a:solidFill>
                  <a:srgbClr val="00B050"/>
                </a:solidFill>
                <a:latin typeface="Comic Sans MS" pitchFamily="66" charset="0"/>
              </a:rPr>
              <a:t>стола</a:t>
            </a:r>
            <a:r>
              <a:rPr lang="ru-RU" sz="3600" b="1" cap="all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pPr algn="ctr"/>
            <a:endParaRPr lang="ru-RU" sz="2400" b="1" i="1" cap="all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ru-RU" sz="2400" dirty="0">
                <a:latin typeface="Comic Sans MS" pitchFamily="66" charset="0"/>
                <a:cs typeface="Times New Roman" pitchFamily="18" charset="0"/>
              </a:rPr>
              <a:t>       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Народы России 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очень щепетильно относятся 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к украшению своего жилища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во время праздника и 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подготовке праздничного стола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, в соответствии со всеми национальными традициями 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кухни. </a:t>
            </a:r>
          </a:p>
          <a:p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       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Если вы приглашены в гости в одну из 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российских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семей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, даже «на чай», то вы останетесь сытыми и довольными в отличие от западной культуры. Если же вы приглашены «на кофе»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в Британии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, то вам подадут только кофе. А если вы приглашены на ужин, то в меню будет одно основное национальное блюдо.</a:t>
            </a:r>
          </a:p>
          <a:p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9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583264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solidFill>
                  <a:srgbClr val="00B050"/>
                </a:solidFill>
                <a:latin typeface="Comic Sans MS" pitchFamily="66" charset="0"/>
              </a:rPr>
              <a:t> как </a:t>
            </a:r>
            <a:r>
              <a:rPr lang="ru-RU" sz="2400" b="1" cap="all" dirty="0">
                <a:solidFill>
                  <a:srgbClr val="00B050"/>
                </a:solidFill>
                <a:latin typeface="Comic Sans MS" pitchFamily="66" charset="0"/>
              </a:rPr>
              <a:t>относятся британцы и россияне к праздникам? </a:t>
            </a:r>
          </a:p>
          <a:p>
            <a:pPr algn="ctr"/>
            <a:r>
              <a:rPr lang="ru-RU" sz="2400" b="1" cap="all" dirty="0">
                <a:solidFill>
                  <a:srgbClr val="00B050"/>
                </a:solidFill>
                <a:latin typeface="Comic Sans MS" pitchFamily="66" charset="0"/>
              </a:rPr>
              <a:t>В чем они видят суть праздника?                                </a:t>
            </a:r>
          </a:p>
          <a:p>
            <a:r>
              <a:rPr lang="ru-RU" sz="2000" dirty="0" smtClean="0">
                <a:latin typeface="Comic Sans MS" pitchFamily="66" charset="0"/>
              </a:rPr>
              <a:t>     Н.М</a:t>
            </a:r>
            <a:r>
              <a:rPr lang="ru-RU" sz="2000" dirty="0">
                <a:latin typeface="Comic Sans MS" pitchFamily="66" charset="0"/>
              </a:rPr>
              <a:t>. Польская в своем очерке о Великобритании отмечает, что британцы очень ценят свои народные </a:t>
            </a:r>
            <a:r>
              <a:rPr lang="ru-RU" sz="2000" dirty="0" smtClean="0">
                <a:latin typeface="Comic Sans MS" pitchFamily="66" charset="0"/>
              </a:rPr>
              <a:t>традиции. Валлийцы ежегодно организовывают </a:t>
            </a:r>
            <a:r>
              <a:rPr lang="ru-RU" sz="2000" dirty="0">
                <a:latin typeface="Comic Sans MS" pitchFamily="66" charset="0"/>
              </a:rPr>
              <a:t>соревнования народных </a:t>
            </a:r>
            <a:r>
              <a:rPr lang="ru-RU" sz="2000" dirty="0" smtClean="0">
                <a:latin typeface="Comic Sans MS" pitchFamily="66" charset="0"/>
              </a:rPr>
              <a:t>певцов, а шотландцы в особо </a:t>
            </a:r>
            <a:r>
              <a:rPr lang="ru-RU" sz="2000" dirty="0">
                <a:latin typeface="Comic Sans MS" pitchFamily="66" charset="0"/>
              </a:rPr>
              <a:t>торжественных </a:t>
            </a:r>
            <a:r>
              <a:rPr lang="ru-RU" sz="2000" dirty="0" smtClean="0">
                <a:latin typeface="Comic Sans MS" pitchFamily="66" charset="0"/>
              </a:rPr>
              <a:t>случаях </a:t>
            </a:r>
            <a:r>
              <a:rPr lang="ru-RU" sz="2000" dirty="0">
                <a:latin typeface="Comic Sans MS" pitchFamily="66" charset="0"/>
              </a:rPr>
              <a:t>надевают национальную одежду (клетчатую юбку – килт, плед и черный берет</a:t>
            </a:r>
            <a:r>
              <a:rPr lang="ru-RU" sz="2000" dirty="0" smtClean="0">
                <a:latin typeface="Comic Sans MS" pitchFamily="66" charset="0"/>
              </a:rPr>
              <a:t>).</a:t>
            </a:r>
          </a:p>
          <a:p>
            <a:r>
              <a:rPr lang="ru-RU" sz="2000" dirty="0" smtClean="0">
                <a:latin typeface="Comic Sans MS" pitchFamily="66" charset="0"/>
              </a:rPr>
              <a:t> </a:t>
            </a:r>
          </a:p>
          <a:p>
            <a:r>
              <a:rPr lang="ru-RU" sz="2000" dirty="0" smtClean="0">
                <a:latin typeface="Comic Sans MS" pitchFamily="66" charset="0"/>
              </a:rPr>
              <a:t>    Жизнь </a:t>
            </a:r>
            <a:r>
              <a:rPr lang="ru-RU" sz="2000" dirty="0">
                <a:latin typeface="Comic Sans MS" pitchFamily="66" charset="0"/>
              </a:rPr>
              <a:t>русский людей </a:t>
            </a:r>
            <a:r>
              <a:rPr lang="ru-RU" sz="2000" dirty="0" smtClean="0">
                <a:latin typeface="Comic Sans MS" pitchFamily="66" charset="0"/>
              </a:rPr>
              <a:t>состояла будней </a:t>
            </a:r>
            <a:r>
              <a:rPr lang="ru-RU" sz="2000" dirty="0">
                <a:latin typeface="Comic Sans MS" pitchFamily="66" charset="0"/>
              </a:rPr>
              <a:t>и праздников. </a:t>
            </a:r>
            <a:r>
              <a:rPr lang="ru-RU" sz="2000" dirty="0" smtClean="0">
                <a:latin typeface="Comic Sans MS" pitchFamily="66" charset="0"/>
              </a:rPr>
              <a:t>И сегодня народы России в особо торжественных случаях надевают свои национальные костюмы в соответствии с культурными традициями.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3" name="Picture 4" descr="plan_scotland_pipers_glenco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17" y="1844824"/>
            <a:ext cx="259814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28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318557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ВЫВОД:</a:t>
            </a:r>
            <a:endParaRPr lang="ru-RU" sz="3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686" y="1268760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Проанализировав праздничные </a:t>
            </a:r>
            <a:r>
              <a:rPr lang="ru-RU" sz="2800" dirty="0">
                <a:latin typeface="Comic Sans MS" pitchFamily="66" charset="0"/>
              </a:rPr>
              <a:t>даты России и </a:t>
            </a:r>
            <a:r>
              <a:rPr lang="ru-RU" sz="2800" smtClean="0">
                <a:latin typeface="Comic Sans MS" pitchFamily="66" charset="0"/>
              </a:rPr>
              <a:t>Великобритании,пришли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к выводу, что праздники играли значительную социальную роль, как в жизни русского,  так и английского </a:t>
            </a:r>
            <a:r>
              <a:rPr lang="ru-RU" sz="2800" dirty="0" smtClean="0">
                <a:latin typeface="Comic Sans MS" pitchFamily="66" charset="0"/>
              </a:rPr>
              <a:t>народов и </a:t>
            </a:r>
            <a:r>
              <a:rPr lang="ru-RU" sz="2800" dirty="0">
                <a:latin typeface="Comic Sans MS" pitchFamily="66" charset="0"/>
              </a:rPr>
              <a:t>что 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менталитет британцев и вообще англоязычных народов основан на утилитарном интересе к миру</a:t>
            </a:r>
            <a:r>
              <a:rPr lang="ru-RU" sz="2800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ru-RU" sz="2800" dirty="0">
                <a:latin typeface="Comic Sans MS" pitchFamily="66" charset="0"/>
              </a:rPr>
              <a:t>В отличие от них, </a:t>
            </a:r>
            <a:r>
              <a:rPr lang="ru-RU" sz="2800" b="1" dirty="0">
                <a:solidFill>
                  <a:srgbClr val="0070C0"/>
                </a:solidFill>
                <a:latin typeface="Comic Sans MS" pitchFamily="66" charset="0"/>
              </a:rPr>
              <a:t>русский менталитет зиждется на вере, на стремлении к абсолютной ценности, которая воспринимается как единство истины и </a:t>
            </a:r>
            <a:r>
              <a:rPr 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жизни.</a:t>
            </a:r>
            <a:endParaRPr lang="ru-RU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43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84482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Comic Sans MS" pitchFamily="66" charset="0"/>
              </a:rPr>
              <a:t>Спасибо за внимание!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6" name="Picture 9">
            <a:hlinkClick r:id="" action="ppaction://hlinkshowjump?jump=nextslide" tooltip="Начнем?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00FFFF"/>
              </a:clrFrom>
              <a:clrTo>
                <a:srgbClr val="00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635896" y="3356992"/>
            <a:ext cx="1970088" cy="2439988"/>
          </a:xfrm>
        </p:spPr>
      </p:pic>
    </p:spTree>
    <p:extLst>
      <p:ext uri="{BB962C8B-B14F-4D97-AF65-F5344CB8AC3E}">
        <p14:creationId xmlns:p14="http://schemas.microsoft.com/office/powerpoint/2010/main" val="375364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5616" y="116632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latin typeface="Comic Sans MS" pitchFamily="66" charset="0"/>
              </a:rPr>
              <a:t>Праздник</a:t>
            </a:r>
          </a:p>
          <a:p>
            <a:r>
              <a:rPr lang="ru-RU" sz="2800" dirty="0" smtClean="0">
                <a:latin typeface="Comic Sans MS" pitchFamily="66" charset="0"/>
              </a:rPr>
              <a:t>День торжества, радости или ряд дней, </a:t>
            </a:r>
            <a:r>
              <a:rPr lang="ru-RU" sz="2800" dirty="0">
                <a:latin typeface="Comic Sans MS" pitchFamily="66" charset="0"/>
              </a:rPr>
              <a:t>в</a:t>
            </a:r>
            <a:r>
              <a:rPr lang="ru-RU" sz="2800" dirty="0" smtClean="0">
                <a:latin typeface="Comic Sans MS" pitchFamily="66" charset="0"/>
              </a:rPr>
              <a:t>ыходной, нерабочий день, день игр, развлечений.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4098" name="Picture 2" descr="День смеха / День дура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33309"/>
            <a:ext cx="274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Новый го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653136"/>
            <a:ext cx="22860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Прощеное воскресень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24956"/>
            <a:ext cx="18764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7661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24744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Comic Sans MS" pitchFamily="66" charset="0"/>
              </a:rPr>
              <a:t>Актуальность</a:t>
            </a:r>
            <a:r>
              <a:rPr lang="ru-RU" sz="28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– </a:t>
            </a:r>
            <a:r>
              <a:rPr lang="ru-RU" sz="2800" dirty="0" smtClean="0">
                <a:latin typeface="Comic Sans MS" pitchFamily="66" charset="0"/>
              </a:rPr>
              <a:t>изучение </a:t>
            </a:r>
            <a:r>
              <a:rPr lang="ru-RU" sz="2800" dirty="0">
                <a:latin typeface="Comic Sans MS" pitchFamily="66" charset="0"/>
              </a:rPr>
              <a:t>народных праздников англоязычных стран  - средство толерантности и интеграции </a:t>
            </a:r>
            <a:r>
              <a:rPr lang="ru-RU" sz="2800" dirty="0" smtClean="0">
                <a:latin typeface="Comic Sans MS" pitchFamily="66" charset="0"/>
              </a:rPr>
              <a:t>народов мира.</a:t>
            </a:r>
          </a:p>
          <a:p>
            <a:endParaRPr lang="ru-RU" sz="2800" dirty="0">
              <a:latin typeface="Comic Sans MS" pitchFamily="66" charset="0"/>
            </a:endParaRPr>
          </a:p>
          <a:p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Гипотеза </a:t>
            </a:r>
            <a:r>
              <a:rPr lang="ru-RU" sz="2800" b="1" dirty="0">
                <a:solidFill>
                  <a:srgbClr val="00B050"/>
                </a:solidFill>
                <a:latin typeface="Comic Sans MS" pitchFamily="66" charset="0"/>
              </a:rPr>
              <a:t>исследования </a:t>
            </a:r>
            <a:r>
              <a:rPr lang="ru-RU" sz="28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–  самостоятельное изучение </a:t>
            </a:r>
            <a:r>
              <a:rPr lang="ru-RU" sz="2800" dirty="0" smtClean="0">
                <a:latin typeface="Comic Sans MS" pitchFamily="66" charset="0"/>
              </a:rPr>
              <a:t>народных </a:t>
            </a:r>
            <a:r>
              <a:rPr lang="ru-RU" sz="2800" dirty="0">
                <a:latin typeface="Comic Sans MS" pitchFamily="66" charset="0"/>
              </a:rPr>
              <a:t>праздников, обычаев, традиций   позволит  составить свой сравнительный календарь праздничных дат России и Великобритании для российской </a:t>
            </a:r>
            <a:r>
              <a:rPr lang="ru-RU" sz="2800" dirty="0" smtClean="0">
                <a:latin typeface="Comic Sans MS" pitchFamily="66" charset="0"/>
              </a:rPr>
              <a:t>молодежи.</a:t>
            </a:r>
          </a:p>
          <a:p>
            <a:endParaRPr lang="ru-RU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7847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8628" y="260648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Объектом </a:t>
            </a:r>
            <a:r>
              <a:rPr lang="ru-RU" sz="2800" b="1" dirty="0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  <a:r>
              <a:rPr lang="ru-RU" sz="28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- является </a:t>
            </a:r>
            <a:r>
              <a:rPr lang="ru-RU" sz="2800" dirty="0">
                <a:latin typeface="Comic Sans MS" pitchFamily="66" charset="0"/>
              </a:rPr>
              <a:t>процесс изучения менталитета народов России и Великобритании на основании анализа народных праздников и традиций двух стран.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3670" y="2507417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Предмет исследования </a:t>
            </a:r>
            <a:r>
              <a:rPr lang="ru-RU" sz="2800" dirty="0" smtClean="0">
                <a:latin typeface="Comic Sans MS" pitchFamily="66" charset="0"/>
              </a:rPr>
              <a:t>– </a:t>
            </a:r>
            <a:r>
              <a:rPr lang="ru-RU" sz="2800" dirty="0">
                <a:latin typeface="Comic Sans MS" pitchFamily="66" charset="0"/>
              </a:rPr>
              <a:t>народные праздники и традиции России и Великобритании.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8628" y="4180344"/>
            <a:ext cx="75589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Практическая значимость </a:t>
            </a:r>
          </a:p>
          <a:p>
            <a:r>
              <a:rPr lang="ru-RU" sz="2800" dirty="0" smtClean="0">
                <a:latin typeface="Comic Sans MS" pitchFamily="66" charset="0"/>
              </a:rPr>
              <a:t>заключается в том, что изученный обобщенный материал и созданный календарь  праздничных дат  России и Великобритании могут быть использованы людьми разного возраста.</a:t>
            </a:r>
            <a:endParaRPr lang="ru-RU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79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04665"/>
            <a:ext cx="741682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Comic Sans MS" pitchFamily="66" charset="0"/>
              </a:rPr>
              <a:t>Цель </a:t>
            </a:r>
            <a:r>
              <a:rPr lang="ru-RU" sz="2800" b="1" dirty="0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  <a:r>
              <a:rPr lang="ru-RU" sz="28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800" dirty="0">
                <a:latin typeface="Comic Sans MS" pitchFamily="66" charset="0"/>
              </a:rPr>
              <a:t>– анализ праздничных дат России  и Великобритании, сравнение менталитета  народов двух </a:t>
            </a:r>
            <a:r>
              <a:rPr lang="ru-RU" sz="2800" dirty="0" smtClean="0">
                <a:latin typeface="Comic Sans MS" pitchFamily="66" charset="0"/>
              </a:rPr>
              <a:t>культур.</a:t>
            </a:r>
          </a:p>
          <a:p>
            <a:endParaRPr lang="ru-RU" sz="2600" dirty="0" smtClean="0">
              <a:latin typeface="Comic Sans MS" pitchFamily="66" charset="0"/>
            </a:endParaRPr>
          </a:p>
          <a:p>
            <a:r>
              <a:rPr lang="ru-RU" sz="2600" b="1" dirty="0" smtClean="0">
                <a:solidFill>
                  <a:srgbClr val="00B050"/>
                </a:solidFill>
                <a:latin typeface="Comic Sans MS" pitchFamily="66" charset="0"/>
              </a:rPr>
              <a:t>Задачи </a:t>
            </a:r>
            <a:r>
              <a:rPr lang="ru-RU" sz="2600" b="1" dirty="0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  <a:r>
              <a:rPr lang="ru-RU" sz="2600" dirty="0" smtClean="0">
                <a:solidFill>
                  <a:srgbClr val="00B050"/>
                </a:solidFill>
                <a:latin typeface="Comic Sans MS" pitchFamily="66" charset="0"/>
              </a:rPr>
              <a:t>:</a:t>
            </a:r>
            <a:endParaRPr lang="ru-RU" sz="2600" dirty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ru-RU" sz="2600" dirty="0" smtClean="0">
                <a:latin typeface="Comic Sans MS" pitchFamily="66" charset="0"/>
              </a:rPr>
              <a:t>- найти   </a:t>
            </a:r>
            <a:r>
              <a:rPr lang="ru-RU" sz="2600" dirty="0">
                <a:latin typeface="Comic Sans MS" pitchFamily="66" charset="0"/>
              </a:rPr>
              <a:t>особо значимые  праздники, имеющие общие исторические корни в обеих культурах</a:t>
            </a:r>
            <a:r>
              <a:rPr lang="ru-RU" sz="2600" dirty="0" smtClean="0">
                <a:latin typeface="Comic Sans MS" pitchFamily="66" charset="0"/>
              </a:rPr>
              <a:t>;</a:t>
            </a:r>
            <a:endParaRPr lang="ru-RU" sz="2600" dirty="0">
              <a:latin typeface="Comic Sans MS" pitchFamily="66" charset="0"/>
            </a:endParaRPr>
          </a:p>
          <a:p>
            <a:r>
              <a:rPr lang="ru-RU" sz="2600" dirty="0">
                <a:latin typeface="Comic Sans MS" pitchFamily="66" charset="0"/>
              </a:rPr>
              <a:t> - выявить и проанализировать  заимствованные праздники, праздники-аналоги,    праздники характерные только для России,  праздники характерные только для Великобритании</a:t>
            </a:r>
            <a:r>
              <a:rPr lang="ru-RU" sz="2600" dirty="0" smtClean="0">
                <a:latin typeface="Comic Sans MS" pitchFamily="66" charset="0"/>
              </a:rPr>
              <a:t>;</a:t>
            </a:r>
            <a:endParaRPr lang="ru-RU" sz="2600" dirty="0">
              <a:latin typeface="Comic Sans MS" pitchFamily="66" charset="0"/>
            </a:endParaRPr>
          </a:p>
          <a:p>
            <a:r>
              <a:rPr lang="ru-RU" sz="2600" dirty="0" smtClean="0">
                <a:latin typeface="Comic Sans MS" pitchFamily="66" charset="0"/>
              </a:rPr>
              <a:t>создать российско-британский </a:t>
            </a:r>
            <a:r>
              <a:rPr lang="ru-RU" sz="2600" dirty="0">
                <a:latin typeface="Comic Sans MS" pitchFamily="66" charset="0"/>
              </a:rPr>
              <a:t>календарь праздничных дат.  </a:t>
            </a:r>
            <a:endParaRPr lang="ru-RU" sz="2600" dirty="0" smtClean="0">
              <a:latin typeface="Comic Sans MS" pitchFamily="66" charset="0"/>
            </a:endParaRPr>
          </a:p>
          <a:p>
            <a:endParaRPr lang="ru-RU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812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52121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Россия</a:t>
            </a:r>
            <a:r>
              <a:rPr lang="ru-RU" sz="2400" dirty="0" smtClean="0"/>
              <a:t> расположена в восточной части Европы и в северной части Азии.</a:t>
            </a:r>
          </a:p>
          <a:p>
            <a:r>
              <a:rPr lang="ru-RU" sz="2400" dirty="0" smtClean="0"/>
              <a:t>Население России многонационально </a:t>
            </a:r>
            <a:r>
              <a:rPr lang="ru-RU" sz="2400" dirty="0" smtClean="0">
                <a:solidFill>
                  <a:srgbClr val="FF0000"/>
                </a:solidFill>
              </a:rPr>
              <a:t>(русские, татары, мордва, мари, чуваши, чеченцы, ингуши, дагестанцы и т.д.)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Великобритания</a:t>
            </a:r>
            <a:r>
              <a:rPr lang="ru-RU" sz="2400" dirty="0" smtClean="0"/>
              <a:t> располагается на Британских островах, включает в себя Англию, Шотландию, Уэльс и Северную Ирландию. В Королевстве проживают </a:t>
            </a:r>
            <a:r>
              <a:rPr lang="ru-RU" sz="2400" dirty="0" smtClean="0">
                <a:solidFill>
                  <a:srgbClr val="FF0000"/>
                </a:solidFill>
              </a:rPr>
              <a:t>англичане, шотландцы, ирландцы, </a:t>
            </a:r>
            <a:r>
              <a:rPr lang="ru-RU" sz="2400" dirty="0" err="1" smtClean="0">
                <a:solidFill>
                  <a:srgbClr val="FF0000"/>
                </a:solidFill>
              </a:rPr>
              <a:t>валийцы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День Государственного флага Российской Федер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87" y="332656"/>
            <a:ext cx="320561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Users\Учитель\Documents\презентацииАнгл.яз.страны\Британия-фла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079" y="3789040"/>
            <a:ext cx="3470437" cy="206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43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996207"/>
              </p:ext>
            </p:extLst>
          </p:nvPr>
        </p:nvGraphicFramePr>
        <p:xfrm>
          <a:off x="-324544" y="-33033"/>
          <a:ext cx="6228184" cy="4510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Диаграмма" r:id="rId3" imgW="5372093" imgH="2924190" progId="MSGraph.Chart.8">
                  <p:embed/>
                </p:oleObj>
              </mc:Choice>
              <mc:Fallback>
                <p:oleObj name="Диаграмма" r:id="rId3" imgW="5372093" imgH="2924190" progId="MSGraph.Chart.8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4544" y="-33033"/>
                        <a:ext cx="6228184" cy="4510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361620"/>
              </p:ext>
            </p:extLst>
          </p:nvPr>
        </p:nvGraphicFramePr>
        <p:xfrm>
          <a:off x="3419872" y="3775255"/>
          <a:ext cx="5563915" cy="3059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Диаграмма" r:id="rId5" imgW="4209998" imgH="2390802" progId="MSGraph.Chart.8">
                  <p:embed/>
                </p:oleObj>
              </mc:Choice>
              <mc:Fallback>
                <p:oleObj name="Диаграмма" r:id="rId5" imgW="4209998" imgH="2390802" progId="MSGraph.Chart.8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775255"/>
                        <a:ext cx="5563915" cy="3059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58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cap="all" dirty="0">
                <a:solidFill>
                  <a:srgbClr val="00B050"/>
                </a:solidFill>
                <a:latin typeface="Comic Sans MS" pitchFamily="66" charset="0"/>
              </a:rPr>
              <a:t>Особо-значимые  праздники, имеющие общие исторические корни в обеих культурах</a:t>
            </a: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1738536"/>
            <a:ext cx="50223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latin typeface="Comic Sans MS" pitchFamily="66" charset="0"/>
              </a:rPr>
              <a:t>Новый год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latin typeface="Comic Sans MS" pitchFamily="66" charset="0"/>
              </a:rPr>
              <a:t>Рождество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latin typeface="Comic Sans MS" pitchFamily="66" charset="0"/>
              </a:rPr>
              <a:t>Пасха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latin typeface="Comic Sans MS" pitchFamily="66" charset="0"/>
              </a:rPr>
              <a:t>День матери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latin typeface="Comic Sans MS" pitchFamily="66" charset="0"/>
              </a:rPr>
              <a:t>День смеха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800" dirty="0">
                <a:latin typeface="Comic Sans MS" pitchFamily="66" charset="0"/>
              </a:rPr>
              <a:t>День памяти (погибших в первой мировой войне).</a:t>
            </a:r>
          </a:p>
        </p:txBody>
      </p:sp>
      <p:pic>
        <p:nvPicPr>
          <p:cNvPr id="3074" name="Picture 2" descr="Новый год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893" y="1772816"/>
            <a:ext cx="2152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Католическое Рождеств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38536"/>
            <a:ext cx="1834053" cy="137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Католическая Пасх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82" y="3645024"/>
            <a:ext cx="192596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Международный женский день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543550"/>
            <a:ext cx="21621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День смеха / День дурак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043" y="4400550"/>
            <a:ext cx="1714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Хэллоуин - канун Дня всех святых / Самайн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920" y="4941168"/>
            <a:ext cx="1312562" cy="144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43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7654" y="908720"/>
            <a:ext cx="75147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>
                <a:solidFill>
                  <a:srgbClr val="00B050"/>
                </a:solidFill>
                <a:latin typeface="Comic Sans MS" pitchFamily="66" charset="0"/>
              </a:rPr>
              <a:t>Заимствованные праздники</a:t>
            </a:r>
            <a:endParaRPr lang="ru-RU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628800"/>
            <a:ext cx="5958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ru-RU" sz="3200" b="1" dirty="0">
                <a:latin typeface="Comic Sans MS" pitchFamily="66" charset="0"/>
              </a:rPr>
              <a:t>День Святого Валентина (День</a:t>
            </a:r>
            <a:r>
              <a:rPr lang="ru-RU" sz="3200" dirty="0">
                <a:latin typeface="Comic Sans MS" pitchFamily="66" charset="0"/>
              </a:rPr>
              <a:t> </a:t>
            </a:r>
            <a:r>
              <a:rPr lang="ru-RU" sz="3200" b="1" dirty="0">
                <a:latin typeface="Comic Sans MS" pitchFamily="66" charset="0"/>
              </a:rPr>
              <a:t>Всех Влюбленных)</a:t>
            </a:r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b="1" dirty="0">
                <a:latin typeface="Comic Sans MS" pitchFamily="66" charset="0"/>
              </a:rPr>
              <a:t>Хэллоуин </a:t>
            </a:r>
          </a:p>
          <a:p>
            <a:pPr lvl="0"/>
            <a:r>
              <a:rPr lang="ru-RU" sz="3200" b="1" dirty="0" smtClean="0">
                <a:latin typeface="Comic Sans MS" pitchFamily="66" charset="0"/>
              </a:rPr>
              <a:t>  (</a:t>
            </a:r>
            <a:r>
              <a:rPr lang="ru-RU" sz="3200" b="1" dirty="0">
                <a:latin typeface="Comic Sans MS" pitchFamily="66" charset="0"/>
              </a:rPr>
              <a:t>День Всех Святых)</a:t>
            </a:r>
            <a:endParaRPr lang="ru-RU" sz="3200" dirty="0"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>
                <a:latin typeface="Comic Sans MS" pitchFamily="66" charset="0"/>
              </a:rPr>
              <a:t>Праздники кельтской</a:t>
            </a:r>
            <a:r>
              <a:rPr lang="ru-RU" sz="3200" dirty="0">
                <a:latin typeface="Comic Sans MS" pitchFamily="66" charset="0"/>
              </a:rPr>
              <a:t> </a:t>
            </a:r>
            <a:r>
              <a:rPr lang="ru-RU" sz="3200" b="1" dirty="0">
                <a:latin typeface="Comic Sans MS" pitchFamily="66" charset="0"/>
              </a:rPr>
              <a:t>музыки и культуры</a:t>
            </a:r>
            <a:r>
              <a:rPr lang="ru-RU" sz="3200" dirty="0">
                <a:latin typeface="Comic Sans MS" pitchFamily="66" charset="0"/>
              </a:rPr>
              <a:t> </a:t>
            </a:r>
          </a:p>
        </p:txBody>
      </p:sp>
      <p:pic>
        <p:nvPicPr>
          <p:cNvPr id="5122" name="Picture 2" descr="Праздник кельтской музыки и культур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96952"/>
            <a:ext cx="2286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День святого Валентина (День всех влюбленных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75788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Хэллоуин - канун Дня всех святых / Самайн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864428"/>
            <a:ext cx="2076450" cy="1993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50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Spring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660</TotalTime>
  <Words>789</Words>
  <Application>Microsoft Office PowerPoint</Application>
  <PresentationFormat>Экран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Spring</vt:lpstr>
      <vt:lpstr>Диаграмма</vt:lpstr>
      <vt:lpstr>Народные праздники в зеркале двух культур России и Великобритании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Различие и сходство в менталитете народов двух культур</dc:title>
  <dc:creator>Директор</dc:creator>
  <cp:lastModifiedBy>Учитель</cp:lastModifiedBy>
  <cp:revision>50</cp:revision>
  <dcterms:created xsi:type="dcterms:W3CDTF">2013-03-06T15:15:41Z</dcterms:created>
  <dcterms:modified xsi:type="dcterms:W3CDTF">2013-03-14T09:33:02Z</dcterms:modified>
</cp:coreProperties>
</file>