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9" r:id="rId3"/>
    <p:sldId id="260" r:id="rId4"/>
    <p:sldId id="293" r:id="rId5"/>
    <p:sldId id="283" r:id="rId6"/>
    <p:sldId id="291" r:id="rId7"/>
    <p:sldId id="292" r:id="rId8"/>
    <p:sldId id="294" r:id="rId9"/>
    <p:sldId id="295" r:id="rId10"/>
    <p:sldId id="285" r:id="rId11"/>
    <p:sldId id="286" r:id="rId12"/>
    <p:sldId id="261" r:id="rId13"/>
    <p:sldId id="262" r:id="rId14"/>
    <p:sldId id="287" r:id="rId15"/>
    <p:sldId id="288" r:id="rId16"/>
    <p:sldId id="289" r:id="rId17"/>
    <p:sldId id="290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2" r:id="rId35"/>
    <p:sldId id="257" r:id="rId36"/>
    <p:sldId id="281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E77F1-4F71-43D5-AB52-3269C4E2BFF7}" type="doc">
      <dgm:prSet loTypeId="urn:microsoft.com/office/officeart/2005/8/layout/vList4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8850EB3-9DB6-4D9D-9E88-7AE9861606A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Требования к результатам освоения основной образовательной программы</a:t>
          </a:r>
          <a:endParaRPr lang="ru-RU" sz="1800" b="1" dirty="0">
            <a:solidFill>
              <a:srgbClr val="FF0000"/>
            </a:solidFill>
          </a:endParaRPr>
        </a:p>
      </dgm:t>
    </dgm:pt>
    <dgm:pt modelId="{D5BE2812-B0EA-4F25-A8F8-FE80BD47EB13}" type="parTrans" cxnId="{9C7DE5A4-EED8-4C8A-8B94-4977D0B39FD0}">
      <dgm:prSet/>
      <dgm:spPr/>
      <dgm:t>
        <a:bodyPr/>
        <a:lstStyle/>
        <a:p>
          <a:endParaRPr lang="ru-RU"/>
        </a:p>
      </dgm:t>
    </dgm:pt>
    <dgm:pt modelId="{8A9365AA-9D15-4AF0-B5AA-7123417EB461}" type="sibTrans" cxnId="{9C7DE5A4-EED8-4C8A-8B94-4977D0B39FD0}">
      <dgm:prSet/>
      <dgm:spPr/>
      <dgm:t>
        <a:bodyPr/>
        <a:lstStyle/>
        <a:p>
          <a:endParaRPr lang="ru-RU"/>
        </a:p>
      </dgm:t>
    </dgm:pt>
    <dgm:pt modelId="{BD426E25-AA8F-4CD8-9B7B-1523A57A2B70}">
      <dgm:prSet phldrT="[Текст]" phldr="1" custT="1"/>
      <dgm:spPr/>
      <dgm:t>
        <a:bodyPr/>
        <a:lstStyle/>
        <a:p>
          <a:endParaRPr lang="ru-RU" sz="1800" b="1" dirty="0">
            <a:solidFill>
              <a:srgbClr val="FF0000"/>
            </a:solidFill>
          </a:endParaRPr>
        </a:p>
      </dgm:t>
    </dgm:pt>
    <dgm:pt modelId="{BF7526D2-658C-4669-9DD3-C335EFB5A3F4}" type="parTrans" cxnId="{76352E78-6C4F-4E8A-9FDC-1E24FFF41ECD}">
      <dgm:prSet/>
      <dgm:spPr/>
      <dgm:t>
        <a:bodyPr/>
        <a:lstStyle/>
        <a:p>
          <a:endParaRPr lang="ru-RU"/>
        </a:p>
      </dgm:t>
    </dgm:pt>
    <dgm:pt modelId="{9DF1D33F-0F3B-4781-9A1B-3F55B721750E}" type="sibTrans" cxnId="{76352E78-6C4F-4E8A-9FDC-1E24FFF41ECD}">
      <dgm:prSet/>
      <dgm:spPr/>
      <dgm:t>
        <a:bodyPr/>
        <a:lstStyle/>
        <a:p>
          <a:endParaRPr lang="ru-RU"/>
        </a:p>
      </dgm:t>
    </dgm:pt>
    <dgm:pt modelId="{F778AE72-F00C-4DB5-B8AB-C64EE018F2F9}">
      <dgm:prSet phldrT="[Текст]" phldr="1"/>
      <dgm:spPr/>
      <dgm:t>
        <a:bodyPr/>
        <a:lstStyle/>
        <a:p>
          <a:endParaRPr lang="ru-RU" sz="800"/>
        </a:p>
      </dgm:t>
    </dgm:pt>
    <dgm:pt modelId="{71DAAB02-EC5C-4666-8F2E-F51B90793957}" type="parTrans" cxnId="{DABA6CDB-455B-4450-8D35-A212776EEE0A}">
      <dgm:prSet/>
      <dgm:spPr/>
      <dgm:t>
        <a:bodyPr/>
        <a:lstStyle/>
        <a:p>
          <a:endParaRPr lang="ru-RU"/>
        </a:p>
      </dgm:t>
    </dgm:pt>
    <dgm:pt modelId="{31E38F7C-D1BA-4B1E-B7FB-71A1F019092D}" type="sibTrans" cxnId="{DABA6CDB-455B-4450-8D35-A212776EEE0A}">
      <dgm:prSet/>
      <dgm:spPr/>
      <dgm:t>
        <a:bodyPr/>
        <a:lstStyle/>
        <a:p>
          <a:endParaRPr lang="ru-RU"/>
        </a:p>
      </dgm:t>
    </dgm:pt>
    <dgm:pt modelId="{05AE0618-9ACC-431E-96B0-D2FB6BA837F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Требования к структуре основной образовательной программе</a:t>
          </a:r>
          <a:endParaRPr lang="ru-RU" sz="1600" b="1" dirty="0">
            <a:solidFill>
              <a:srgbClr val="FF0000"/>
            </a:solidFill>
          </a:endParaRPr>
        </a:p>
      </dgm:t>
    </dgm:pt>
    <dgm:pt modelId="{8889AF6A-2B52-4EA2-A7DF-7747CB45C83F}" type="parTrans" cxnId="{2933B117-E54A-4E20-9E61-BE759BE9CEA4}">
      <dgm:prSet/>
      <dgm:spPr/>
      <dgm:t>
        <a:bodyPr/>
        <a:lstStyle/>
        <a:p>
          <a:endParaRPr lang="ru-RU"/>
        </a:p>
      </dgm:t>
    </dgm:pt>
    <dgm:pt modelId="{9BB5FF0D-C9B2-49E6-BD77-36C68FB0A64D}" type="sibTrans" cxnId="{2933B117-E54A-4E20-9E61-BE759BE9CEA4}">
      <dgm:prSet/>
      <dgm:spPr/>
      <dgm:t>
        <a:bodyPr/>
        <a:lstStyle/>
        <a:p>
          <a:endParaRPr lang="ru-RU"/>
        </a:p>
      </dgm:t>
    </dgm:pt>
    <dgm:pt modelId="{25B717D7-D88B-44CC-A35A-816EBE8D950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Требования к  условиям реализации основной образовательной программы</a:t>
          </a:r>
          <a:endParaRPr lang="ru-RU" sz="2000" b="1" dirty="0">
            <a:solidFill>
              <a:srgbClr val="FF0000"/>
            </a:solidFill>
          </a:endParaRPr>
        </a:p>
      </dgm:t>
    </dgm:pt>
    <dgm:pt modelId="{3433BC15-9602-4941-A36C-31B688EC2C9A}" type="parTrans" cxnId="{4B1F6B1C-9339-492D-9E6D-DB96C4221006}">
      <dgm:prSet/>
      <dgm:spPr/>
      <dgm:t>
        <a:bodyPr/>
        <a:lstStyle/>
        <a:p>
          <a:endParaRPr lang="ru-RU"/>
        </a:p>
      </dgm:t>
    </dgm:pt>
    <dgm:pt modelId="{AD4A49A8-F1A7-474D-B22F-B6EA7258475D}" type="sibTrans" cxnId="{4B1F6B1C-9339-492D-9E6D-DB96C4221006}">
      <dgm:prSet/>
      <dgm:spPr/>
      <dgm:t>
        <a:bodyPr/>
        <a:lstStyle/>
        <a:p>
          <a:endParaRPr lang="ru-RU"/>
        </a:p>
      </dgm:t>
    </dgm:pt>
    <dgm:pt modelId="{6D63C9F5-6FCC-4D44-B854-578EF354A828}">
      <dgm:prSet phldrT="[Текст]" phldr="1" custT="1"/>
      <dgm:spPr/>
      <dgm:t>
        <a:bodyPr/>
        <a:lstStyle/>
        <a:p>
          <a:endParaRPr lang="ru-RU" sz="2000" b="1" dirty="0">
            <a:solidFill>
              <a:srgbClr val="FF0000"/>
            </a:solidFill>
          </a:endParaRPr>
        </a:p>
      </dgm:t>
    </dgm:pt>
    <dgm:pt modelId="{A1DBEDFA-7C1F-4784-BA7A-04B5AB283940}" type="parTrans" cxnId="{37A1C1BF-310B-4768-9F48-6413E8BEF08A}">
      <dgm:prSet/>
      <dgm:spPr/>
      <dgm:t>
        <a:bodyPr/>
        <a:lstStyle/>
        <a:p>
          <a:endParaRPr lang="ru-RU"/>
        </a:p>
      </dgm:t>
    </dgm:pt>
    <dgm:pt modelId="{F78AD2EA-B919-4C7D-94D4-1ADDC844EFEC}" type="sibTrans" cxnId="{37A1C1BF-310B-4768-9F48-6413E8BEF08A}">
      <dgm:prSet/>
      <dgm:spPr/>
      <dgm:t>
        <a:bodyPr/>
        <a:lstStyle/>
        <a:p>
          <a:endParaRPr lang="ru-RU"/>
        </a:p>
      </dgm:t>
    </dgm:pt>
    <dgm:pt modelId="{6D609203-7D95-4E3D-8AE2-B4F91987CBB1}">
      <dgm:prSet phldrT="[Текст]" phldr="1"/>
      <dgm:spPr/>
      <dgm:t>
        <a:bodyPr/>
        <a:lstStyle/>
        <a:p>
          <a:endParaRPr lang="ru-RU" sz="800"/>
        </a:p>
      </dgm:t>
    </dgm:pt>
    <dgm:pt modelId="{4A192D54-A9C9-405A-B83C-FB73D4EFC176}" type="parTrans" cxnId="{3062FA79-F704-405C-822C-F8E581D18986}">
      <dgm:prSet/>
      <dgm:spPr/>
      <dgm:t>
        <a:bodyPr/>
        <a:lstStyle/>
        <a:p>
          <a:endParaRPr lang="ru-RU"/>
        </a:p>
      </dgm:t>
    </dgm:pt>
    <dgm:pt modelId="{A1037C25-BC48-4B8F-8E23-CB8B7E4E9C3B}" type="sibTrans" cxnId="{3062FA79-F704-405C-822C-F8E581D18986}">
      <dgm:prSet/>
      <dgm:spPr/>
      <dgm:t>
        <a:bodyPr/>
        <a:lstStyle/>
        <a:p>
          <a:endParaRPr lang="ru-RU"/>
        </a:p>
      </dgm:t>
    </dgm:pt>
    <dgm:pt modelId="{51C6A4E6-CD2F-484D-ABA5-FD67CAEB0D90}" type="pres">
      <dgm:prSet presAssocID="{9D7E77F1-4F71-43D5-AB52-3269C4E2BFF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E31565-4016-4D4A-97BE-923D0DBA1E11}" type="pres">
      <dgm:prSet presAssocID="{38850EB3-9DB6-4D9D-9E88-7AE9861606A8}" presName="comp" presStyleCnt="0"/>
      <dgm:spPr/>
    </dgm:pt>
    <dgm:pt modelId="{8F0EEF11-41D1-4CE0-BC9A-17AC95707795}" type="pres">
      <dgm:prSet presAssocID="{38850EB3-9DB6-4D9D-9E88-7AE9861606A8}" presName="box" presStyleLbl="node1" presStyleIdx="0" presStyleCnt="3"/>
      <dgm:spPr/>
      <dgm:t>
        <a:bodyPr/>
        <a:lstStyle/>
        <a:p>
          <a:endParaRPr lang="ru-RU"/>
        </a:p>
      </dgm:t>
    </dgm:pt>
    <dgm:pt modelId="{76E26118-8CBC-469C-BE51-50E252DE84E7}" type="pres">
      <dgm:prSet presAssocID="{38850EB3-9DB6-4D9D-9E88-7AE9861606A8}" presName="img" presStyleLbl="fgImgPlace1" presStyleIdx="0" presStyleCnt="3" custFlipVert="0" custScaleX="83675" custScaleY="97634" custLinFactNeighborX="-2344" custLinFactNeighborY="-177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1F327E6-6F7A-45B4-86E8-F7758C6276FD}" type="pres">
      <dgm:prSet presAssocID="{38850EB3-9DB6-4D9D-9E88-7AE9861606A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52225-19D4-4E1F-BBCF-79FD39631997}" type="pres">
      <dgm:prSet presAssocID="{8A9365AA-9D15-4AF0-B5AA-7123417EB461}" presName="spacer" presStyleCnt="0"/>
      <dgm:spPr/>
    </dgm:pt>
    <dgm:pt modelId="{EC758CC1-C6A7-4C8E-90FE-3DE73CB7BEDC}" type="pres">
      <dgm:prSet presAssocID="{05AE0618-9ACC-431E-96B0-D2FB6BA837FD}" presName="comp" presStyleCnt="0"/>
      <dgm:spPr/>
    </dgm:pt>
    <dgm:pt modelId="{5FDB9EFC-BD69-4106-BC0A-B7E4EDD484C5}" type="pres">
      <dgm:prSet presAssocID="{05AE0618-9ACC-431E-96B0-D2FB6BA837FD}" presName="box" presStyleLbl="node1" presStyleIdx="1" presStyleCnt="3" custScaleY="132183"/>
      <dgm:spPr/>
      <dgm:t>
        <a:bodyPr/>
        <a:lstStyle/>
        <a:p>
          <a:endParaRPr lang="ru-RU"/>
        </a:p>
      </dgm:t>
    </dgm:pt>
    <dgm:pt modelId="{BF2728C7-EFA0-4016-B5C6-FCCC3C9B70F9}" type="pres">
      <dgm:prSet presAssocID="{05AE0618-9ACC-431E-96B0-D2FB6BA837FD}" presName="img" presStyleLbl="fgImgPlace1" presStyleIdx="1" presStyleCnt="3" custScaleX="95919" custScaleY="90540" custLinFactNeighborX="-2344" custLinFactNeighborY="378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95302DD-EE5D-4E20-BE66-D9CA767C645C}" type="pres">
      <dgm:prSet presAssocID="{05AE0618-9ACC-431E-96B0-D2FB6BA837F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02D78-24F5-46A6-8B02-EB6B23CA122B}" type="pres">
      <dgm:prSet presAssocID="{9BB5FF0D-C9B2-49E6-BD77-36C68FB0A64D}" presName="spacer" presStyleCnt="0"/>
      <dgm:spPr/>
    </dgm:pt>
    <dgm:pt modelId="{B2830903-3D3E-4405-B839-FB14E3DBA417}" type="pres">
      <dgm:prSet presAssocID="{25B717D7-D88B-44CC-A35A-816EBE8D950F}" presName="comp" presStyleCnt="0"/>
      <dgm:spPr/>
    </dgm:pt>
    <dgm:pt modelId="{255525DC-C061-4595-AE51-1C341B5A6436}" type="pres">
      <dgm:prSet presAssocID="{25B717D7-D88B-44CC-A35A-816EBE8D950F}" presName="box" presStyleLbl="node1" presStyleIdx="2" presStyleCnt="3"/>
      <dgm:spPr/>
      <dgm:t>
        <a:bodyPr/>
        <a:lstStyle/>
        <a:p>
          <a:endParaRPr lang="ru-RU"/>
        </a:p>
      </dgm:t>
    </dgm:pt>
    <dgm:pt modelId="{77B54D4E-4200-444B-8B92-A89DD1C3EB5E}" type="pres">
      <dgm:prSet presAssocID="{25B717D7-D88B-44CC-A35A-816EBE8D950F}" presName="img" presStyleLbl="fgImgPlace1" presStyleIdx="2" presStyleCnt="3" custLinFactNeighborX="-304" custLinFactNeighborY="-619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8C2A6FF-3C7C-434C-82BB-7A051AEA9F55}" type="pres">
      <dgm:prSet presAssocID="{25B717D7-D88B-44CC-A35A-816EBE8D950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33B117-E54A-4E20-9E61-BE759BE9CEA4}" srcId="{9D7E77F1-4F71-43D5-AB52-3269C4E2BFF7}" destId="{05AE0618-9ACC-431E-96B0-D2FB6BA837FD}" srcOrd="1" destOrd="0" parTransId="{8889AF6A-2B52-4EA2-A7DF-7747CB45C83F}" sibTransId="{9BB5FF0D-C9B2-49E6-BD77-36C68FB0A64D}"/>
    <dgm:cxn modelId="{FAC8247A-D03F-45AA-91EF-3DD008B44000}" type="presOf" srcId="{6D609203-7D95-4E3D-8AE2-B4F91987CBB1}" destId="{08C2A6FF-3C7C-434C-82BB-7A051AEA9F55}" srcOrd="1" destOrd="2" presId="urn:microsoft.com/office/officeart/2005/8/layout/vList4"/>
    <dgm:cxn modelId="{802E3FBD-1481-4874-9EC3-E2273F6B7432}" type="presOf" srcId="{6D63C9F5-6FCC-4D44-B854-578EF354A828}" destId="{08C2A6FF-3C7C-434C-82BB-7A051AEA9F55}" srcOrd="1" destOrd="1" presId="urn:microsoft.com/office/officeart/2005/8/layout/vList4"/>
    <dgm:cxn modelId="{B8DA2334-4426-472B-B3A5-81ED880AC21A}" type="presOf" srcId="{6D609203-7D95-4E3D-8AE2-B4F91987CBB1}" destId="{255525DC-C061-4595-AE51-1C341B5A6436}" srcOrd="0" destOrd="2" presId="urn:microsoft.com/office/officeart/2005/8/layout/vList4"/>
    <dgm:cxn modelId="{2BBB9342-F441-4F8D-AB5F-6CD85350BE37}" type="presOf" srcId="{F778AE72-F00C-4DB5-B8AB-C64EE018F2F9}" destId="{21F327E6-6F7A-45B4-86E8-F7758C6276FD}" srcOrd="1" destOrd="2" presId="urn:microsoft.com/office/officeart/2005/8/layout/vList4"/>
    <dgm:cxn modelId="{D08298A6-FE06-4606-A0F1-B00E550E0722}" type="presOf" srcId="{38850EB3-9DB6-4D9D-9E88-7AE9861606A8}" destId="{21F327E6-6F7A-45B4-86E8-F7758C6276FD}" srcOrd="1" destOrd="0" presId="urn:microsoft.com/office/officeart/2005/8/layout/vList4"/>
    <dgm:cxn modelId="{3FB85133-0516-46C3-99A9-89578F064E1F}" type="presOf" srcId="{05AE0618-9ACC-431E-96B0-D2FB6BA837FD}" destId="{5FDB9EFC-BD69-4106-BC0A-B7E4EDD484C5}" srcOrd="0" destOrd="0" presId="urn:microsoft.com/office/officeart/2005/8/layout/vList4"/>
    <dgm:cxn modelId="{47B2785C-E9B4-45AE-8569-F01708206707}" type="presOf" srcId="{25B717D7-D88B-44CC-A35A-816EBE8D950F}" destId="{08C2A6FF-3C7C-434C-82BB-7A051AEA9F55}" srcOrd="1" destOrd="0" presId="urn:microsoft.com/office/officeart/2005/8/layout/vList4"/>
    <dgm:cxn modelId="{DABA6CDB-455B-4450-8D35-A212776EEE0A}" srcId="{38850EB3-9DB6-4D9D-9E88-7AE9861606A8}" destId="{F778AE72-F00C-4DB5-B8AB-C64EE018F2F9}" srcOrd="1" destOrd="0" parTransId="{71DAAB02-EC5C-4666-8F2E-F51B90793957}" sibTransId="{31E38F7C-D1BA-4B1E-B7FB-71A1F019092D}"/>
    <dgm:cxn modelId="{76352E78-6C4F-4E8A-9FDC-1E24FFF41ECD}" srcId="{38850EB3-9DB6-4D9D-9E88-7AE9861606A8}" destId="{BD426E25-AA8F-4CD8-9B7B-1523A57A2B70}" srcOrd="0" destOrd="0" parTransId="{BF7526D2-658C-4669-9DD3-C335EFB5A3F4}" sibTransId="{9DF1D33F-0F3B-4781-9A1B-3F55B721750E}"/>
    <dgm:cxn modelId="{18AE3054-9746-4016-B75C-24F6B3640691}" type="presOf" srcId="{9D7E77F1-4F71-43D5-AB52-3269C4E2BFF7}" destId="{51C6A4E6-CD2F-484D-ABA5-FD67CAEB0D90}" srcOrd="0" destOrd="0" presId="urn:microsoft.com/office/officeart/2005/8/layout/vList4"/>
    <dgm:cxn modelId="{9C7DE5A4-EED8-4C8A-8B94-4977D0B39FD0}" srcId="{9D7E77F1-4F71-43D5-AB52-3269C4E2BFF7}" destId="{38850EB3-9DB6-4D9D-9E88-7AE9861606A8}" srcOrd="0" destOrd="0" parTransId="{D5BE2812-B0EA-4F25-A8F8-FE80BD47EB13}" sibTransId="{8A9365AA-9D15-4AF0-B5AA-7123417EB461}"/>
    <dgm:cxn modelId="{4B1F6B1C-9339-492D-9E6D-DB96C4221006}" srcId="{9D7E77F1-4F71-43D5-AB52-3269C4E2BFF7}" destId="{25B717D7-D88B-44CC-A35A-816EBE8D950F}" srcOrd="2" destOrd="0" parTransId="{3433BC15-9602-4941-A36C-31B688EC2C9A}" sibTransId="{AD4A49A8-F1A7-474D-B22F-B6EA7258475D}"/>
    <dgm:cxn modelId="{31ADC7D0-8383-4066-9CE1-C1F471D4502E}" type="presOf" srcId="{05AE0618-9ACC-431E-96B0-D2FB6BA837FD}" destId="{B95302DD-EE5D-4E20-BE66-D9CA767C645C}" srcOrd="1" destOrd="0" presId="urn:microsoft.com/office/officeart/2005/8/layout/vList4"/>
    <dgm:cxn modelId="{BB3C97E3-56AA-4E94-80BB-C0F83E58F88C}" type="presOf" srcId="{BD426E25-AA8F-4CD8-9B7B-1523A57A2B70}" destId="{8F0EEF11-41D1-4CE0-BC9A-17AC95707795}" srcOrd="0" destOrd="1" presId="urn:microsoft.com/office/officeart/2005/8/layout/vList4"/>
    <dgm:cxn modelId="{3062FA79-F704-405C-822C-F8E581D18986}" srcId="{25B717D7-D88B-44CC-A35A-816EBE8D950F}" destId="{6D609203-7D95-4E3D-8AE2-B4F91987CBB1}" srcOrd="1" destOrd="0" parTransId="{4A192D54-A9C9-405A-B83C-FB73D4EFC176}" sibTransId="{A1037C25-BC48-4B8F-8E23-CB8B7E4E9C3B}"/>
    <dgm:cxn modelId="{367390A4-EDAC-4DE0-92B5-A4C3E019A577}" type="presOf" srcId="{F778AE72-F00C-4DB5-B8AB-C64EE018F2F9}" destId="{8F0EEF11-41D1-4CE0-BC9A-17AC95707795}" srcOrd="0" destOrd="2" presId="urn:microsoft.com/office/officeart/2005/8/layout/vList4"/>
    <dgm:cxn modelId="{A4CD12DA-20FE-4469-B0A3-9971E34D6695}" type="presOf" srcId="{38850EB3-9DB6-4D9D-9E88-7AE9861606A8}" destId="{8F0EEF11-41D1-4CE0-BC9A-17AC95707795}" srcOrd="0" destOrd="0" presId="urn:microsoft.com/office/officeart/2005/8/layout/vList4"/>
    <dgm:cxn modelId="{D7584EAD-ADDB-4794-9EF5-0E3C01D28960}" type="presOf" srcId="{6D63C9F5-6FCC-4D44-B854-578EF354A828}" destId="{255525DC-C061-4595-AE51-1C341B5A6436}" srcOrd="0" destOrd="1" presId="urn:microsoft.com/office/officeart/2005/8/layout/vList4"/>
    <dgm:cxn modelId="{37A1C1BF-310B-4768-9F48-6413E8BEF08A}" srcId="{25B717D7-D88B-44CC-A35A-816EBE8D950F}" destId="{6D63C9F5-6FCC-4D44-B854-578EF354A828}" srcOrd="0" destOrd="0" parTransId="{A1DBEDFA-7C1F-4784-BA7A-04B5AB283940}" sibTransId="{F78AD2EA-B919-4C7D-94D4-1ADDC844EFEC}"/>
    <dgm:cxn modelId="{08B148BC-7DC2-4379-B1D3-D5E81573346C}" type="presOf" srcId="{25B717D7-D88B-44CC-A35A-816EBE8D950F}" destId="{255525DC-C061-4595-AE51-1C341B5A6436}" srcOrd="0" destOrd="0" presId="urn:microsoft.com/office/officeart/2005/8/layout/vList4"/>
    <dgm:cxn modelId="{1CD891F0-2C10-4136-B8F8-9A33F9B7F970}" type="presOf" srcId="{BD426E25-AA8F-4CD8-9B7B-1523A57A2B70}" destId="{21F327E6-6F7A-45B4-86E8-F7758C6276FD}" srcOrd="1" destOrd="1" presId="urn:microsoft.com/office/officeart/2005/8/layout/vList4"/>
    <dgm:cxn modelId="{C9A0A3A1-DF86-4E36-9F5A-CB9A05CE9692}" type="presParOf" srcId="{51C6A4E6-CD2F-484D-ABA5-FD67CAEB0D90}" destId="{3FE31565-4016-4D4A-97BE-923D0DBA1E11}" srcOrd="0" destOrd="0" presId="urn:microsoft.com/office/officeart/2005/8/layout/vList4"/>
    <dgm:cxn modelId="{533802AF-0614-4D1D-A54C-8C42868B25B7}" type="presParOf" srcId="{3FE31565-4016-4D4A-97BE-923D0DBA1E11}" destId="{8F0EEF11-41D1-4CE0-BC9A-17AC95707795}" srcOrd="0" destOrd="0" presId="urn:microsoft.com/office/officeart/2005/8/layout/vList4"/>
    <dgm:cxn modelId="{604191D3-6A3E-471A-AF70-1B8C91FAE3C2}" type="presParOf" srcId="{3FE31565-4016-4D4A-97BE-923D0DBA1E11}" destId="{76E26118-8CBC-469C-BE51-50E252DE84E7}" srcOrd="1" destOrd="0" presId="urn:microsoft.com/office/officeart/2005/8/layout/vList4"/>
    <dgm:cxn modelId="{3F1D45C4-6203-46D5-8D00-35A2E2480CF4}" type="presParOf" srcId="{3FE31565-4016-4D4A-97BE-923D0DBA1E11}" destId="{21F327E6-6F7A-45B4-86E8-F7758C6276FD}" srcOrd="2" destOrd="0" presId="urn:microsoft.com/office/officeart/2005/8/layout/vList4"/>
    <dgm:cxn modelId="{3A44E78C-1C63-4670-AE48-B3F625617D77}" type="presParOf" srcId="{51C6A4E6-CD2F-484D-ABA5-FD67CAEB0D90}" destId="{13A52225-19D4-4E1F-BBCF-79FD39631997}" srcOrd="1" destOrd="0" presId="urn:microsoft.com/office/officeart/2005/8/layout/vList4"/>
    <dgm:cxn modelId="{D86FFAD9-54AD-45EE-9CD6-842E21337A18}" type="presParOf" srcId="{51C6A4E6-CD2F-484D-ABA5-FD67CAEB0D90}" destId="{EC758CC1-C6A7-4C8E-90FE-3DE73CB7BEDC}" srcOrd="2" destOrd="0" presId="urn:microsoft.com/office/officeart/2005/8/layout/vList4"/>
    <dgm:cxn modelId="{634BA67E-46FD-4D5A-B4D9-6E0DF51DAB2F}" type="presParOf" srcId="{EC758CC1-C6A7-4C8E-90FE-3DE73CB7BEDC}" destId="{5FDB9EFC-BD69-4106-BC0A-B7E4EDD484C5}" srcOrd="0" destOrd="0" presId="urn:microsoft.com/office/officeart/2005/8/layout/vList4"/>
    <dgm:cxn modelId="{6F241D60-D324-43F1-8ED5-29224E641E17}" type="presParOf" srcId="{EC758CC1-C6A7-4C8E-90FE-3DE73CB7BEDC}" destId="{BF2728C7-EFA0-4016-B5C6-FCCC3C9B70F9}" srcOrd="1" destOrd="0" presId="urn:microsoft.com/office/officeart/2005/8/layout/vList4"/>
    <dgm:cxn modelId="{3B48B3A6-3A9F-42C5-8BB1-3DF2D3FE24CD}" type="presParOf" srcId="{EC758CC1-C6A7-4C8E-90FE-3DE73CB7BEDC}" destId="{B95302DD-EE5D-4E20-BE66-D9CA767C645C}" srcOrd="2" destOrd="0" presId="urn:microsoft.com/office/officeart/2005/8/layout/vList4"/>
    <dgm:cxn modelId="{445AF53C-36E0-4E06-85E7-D8C6AAB1F517}" type="presParOf" srcId="{51C6A4E6-CD2F-484D-ABA5-FD67CAEB0D90}" destId="{19302D78-24F5-46A6-8B02-EB6B23CA122B}" srcOrd="3" destOrd="0" presId="urn:microsoft.com/office/officeart/2005/8/layout/vList4"/>
    <dgm:cxn modelId="{03A92F13-534D-4D4C-8FB3-C02892351A86}" type="presParOf" srcId="{51C6A4E6-CD2F-484D-ABA5-FD67CAEB0D90}" destId="{B2830903-3D3E-4405-B839-FB14E3DBA417}" srcOrd="4" destOrd="0" presId="urn:microsoft.com/office/officeart/2005/8/layout/vList4"/>
    <dgm:cxn modelId="{18692B40-9E3B-4218-9347-5ED676972730}" type="presParOf" srcId="{B2830903-3D3E-4405-B839-FB14E3DBA417}" destId="{255525DC-C061-4595-AE51-1C341B5A6436}" srcOrd="0" destOrd="0" presId="urn:microsoft.com/office/officeart/2005/8/layout/vList4"/>
    <dgm:cxn modelId="{A2FA8A07-668F-48A8-9497-B109C6C0A29B}" type="presParOf" srcId="{B2830903-3D3E-4405-B839-FB14E3DBA417}" destId="{77B54D4E-4200-444B-8B92-A89DD1C3EB5E}" srcOrd="1" destOrd="0" presId="urn:microsoft.com/office/officeart/2005/8/layout/vList4"/>
    <dgm:cxn modelId="{15BA310A-CD47-4ECA-AC8F-F5D1F1D046C7}" type="presParOf" srcId="{B2830903-3D3E-4405-B839-FB14E3DBA417}" destId="{08C2A6FF-3C7C-434C-82BB-7A051AEA9F5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F347B-D6D1-4A2F-BA8C-395C230E91ED}" type="doc">
      <dgm:prSet loTypeId="urn:microsoft.com/office/officeart/2005/8/layout/default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903F3BEB-C7D4-4A16-A437-714D52189713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</a:rPr>
            <a:t>Личностные</a:t>
          </a:r>
          <a:endParaRPr lang="ru-RU" sz="2800" dirty="0">
            <a:solidFill>
              <a:srgbClr val="FF0000"/>
            </a:solidFill>
          </a:endParaRPr>
        </a:p>
      </dgm:t>
    </dgm:pt>
    <dgm:pt modelId="{22C8F87F-F7C7-4BA1-BE0C-3A1C8FD9F9AE}" type="parTrans" cxnId="{1EFE36B3-37AD-4AA2-8CC4-0B00EA5853AB}">
      <dgm:prSet/>
      <dgm:spPr/>
      <dgm:t>
        <a:bodyPr/>
        <a:lstStyle/>
        <a:p>
          <a:endParaRPr lang="ru-RU"/>
        </a:p>
      </dgm:t>
    </dgm:pt>
    <dgm:pt modelId="{40A332EF-6899-4217-A900-0EBF5491CBCB}" type="sibTrans" cxnId="{1EFE36B3-37AD-4AA2-8CC4-0B00EA5853AB}">
      <dgm:prSet/>
      <dgm:spPr/>
      <dgm:t>
        <a:bodyPr/>
        <a:lstStyle/>
        <a:p>
          <a:endParaRPr lang="ru-RU"/>
        </a:p>
      </dgm:t>
    </dgm:pt>
    <dgm:pt modelId="{732041FC-CC00-4692-927C-F074815D9CA9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</a:rPr>
            <a:t>Регулятивные</a:t>
          </a:r>
          <a:endParaRPr lang="ru-RU" sz="2800" dirty="0">
            <a:solidFill>
              <a:srgbClr val="FF0000"/>
            </a:solidFill>
          </a:endParaRPr>
        </a:p>
      </dgm:t>
    </dgm:pt>
    <dgm:pt modelId="{1E628FA5-BA05-43EA-9A6F-2CB43423DF79}" type="parTrans" cxnId="{8A19C137-1E76-4109-AF7D-23602665698D}">
      <dgm:prSet/>
      <dgm:spPr/>
      <dgm:t>
        <a:bodyPr/>
        <a:lstStyle/>
        <a:p>
          <a:endParaRPr lang="ru-RU"/>
        </a:p>
      </dgm:t>
    </dgm:pt>
    <dgm:pt modelId="{203A868B-2B45-4EDF-910A-C83537846980}" type="sibTrans" cxnId="{8A19C137-1E76-4109-AF7D-23602665698D}">
      <dgm:prSet/>
      <dgm:spPr/>
      <dgm:t>
        <a:bodyPr/>
        <a:lstStyle/>
        <a:p>
          <a:endParaRPr lang="ru-RU"/>
        </a:p>
      </dgm:t>
    </dgm:pt>
    <dgm:pt modelId="{DEFB5249-7606-4386-86BA-63A793990A37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</a:rPr>
            <a:t>Познавательные</a:t>
          </a:r>
          <a:endParaRPr lang="ru-RU" sz="2800" dirty="0">
            <a:solidFill>
              <a:srgbClr val="FF0000"/>
            </a:solidFill>
          </a:endParaRPr>
        </a:p>
      </dgm:t>
    </dgm:pt>
    <dgm:pt modelId="{260AB9B4-777C-4BC0-867B-161C0E5E01CB}" type="parTrans" cxnId="{423DEDAE-F7BD-4937-B7B1-04DDCC01CE95}">
      <dgm:prSet/>
      <dgm:spPr/>
      <dgm:t>
        <a:bodyPr/>
        <a:lstStyle/>
        <a:p>
          <a:endParaRPr lang="ru-RU"/>
        </a:p>
      </dgm:t>
    </dgm:pt>
    <dgm:pt modelId="{753DB5D8-7F62-4B92-87C0-4F2DE171722C}" type="sibTrans" cxnId="{423DEDAE-F7BD-4937-B7B1-04DDCC01CE95}">
      <dgm:prSet/>
      <dgm:spPr/>
      <dgm:t>
        <a:bodyPr/>
        <a:lstStyle/>
        <a:p>
          <a:endParaRPr lang="ru-RU"/>
        </a:p>
      </dgm:t>
    </dgm:pt>
    <dgm:pt modelId="{0B7A195D-700D-4AA9-9F2D-99F64399DD55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</a:rPr>
            <a:t>Коммуникативные</a:t>
          </a:r>
          <a:endParaRPr lang="ru-RU" sz="2800" dirty="0">
            <a:solidFill>
              <a:srgbClr val="FF0000"/>
            </a:solidFill>
          </a:endParaRPr>
        </a:p>
      </dgm:t>
    </dgm:pt>
    <dgm:pt modelId="{41452B89-8E32-4775-A7E9-F314AA92F1D0}" type="parTrans" cxnId="{68669BEE-EC71-43ED-B2B4-919BC8AB0C1D}">
      <dgm:prSet/>
      <dgm:spPr/>
      <dgm:t>
        <a:bodyPr/>
        <a:lstStyle/>
        <a:p>
          <a:endParaRPr lang="ru-RU"/>
        </a:p>
      </dgm:t>
    </dgm:pt>
    <dgm:pt modelId="{C4F45C28-E3C0-44CB-BAE9-DB3E1F4FA45F}" type="sibTrans" cxnId="{68669BEE-EC71-43ED-B2B4-919BC8AB0C1D}">
      <dgm:prSet/>
      <dgm:spPr/>
      <dgm:t>
        <a:bodyPr/>
        <a:lstStyle/>
        <a:p>
          <a:endParaRPr lang="ru-RU"/>
        </a:p>
      </dgm:t>
    </dgm:pt>
    <dgm:pt modelId="{2AF68F8F-A038-4594-91C5-26474274A20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Универсальные учебные действия</a:t>
          </a:r>
          <a:endParaRPr lang="ru-RU" sz="2000" b="1" dirty="0">
            <a:solidFill>
              <a:srgbClr val="FF0000"/>
            </a:solidFill>
          </a:endParaRPr>
        </a:p>
      </dgm:t>
    </dgm:pt>
    <dgm:pt modelId="{4F1C3739-66D1-4FD7-89BE-C257CB72D406}" type="parTrans" cxnId="{964D7A5D-A6F5-49A3-9336-356D75B90EDB}">
      <dgm:prSet/>
      <dgm:spPr/>
      <dgm:t>
        <a:bodyPr/>
        <a:lstStyle/>
        <a:p>
          <a:endParaRPr lang="ru-RU"/>
        </a:p>
      </dgm:t>
    </dgm:pt>
    <dgm:pt modelId="{F6C6F643-F28B-4EEC-B4E8-2591D2D920EE}" type="sibTrans" cxnId="{964D7A5D-A6F5-49A3-9336-356D75B90EDB}">
      <dgm:prSet/>
      <dgm:spPr/>
      <dgm:t>
        <a:bodyPr/>
        <a:lstStyle/>
        <a:p>
          <a:endParaRPr lang="ru-RU"/>
        </a:p>
      </dgm:t>
    </dgm:pt>
    <dgm:pt modelId="{183BA1EA-E156-4948-B7CD-2332AD33FC26}" type="pres">
      <dgm:prSet presAssocID="{97FF347B-D6D1-4A2F-BA8C-395C230E91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395C27-1311-4547-8AC4-AB5F4F09C044}" type="pres">
      <dgm:prSet presAssocID="{903F3BEB-C7D4-4A16-A437-714D52189713}" presName="node" presStyleLbl="node1" presStyleIdx="0" presStyleCnt="5" custScaleX="148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58A82-7265-4B11-A680-5DA2354A85BA}" type="pres">
      <dgm:prSet presAssocID="{40A332EF-6899-4217-A900-0EBF5491CBCB}" presName="sibTrans" presStyleCnt="0"/>
      <dgm:spPr/>
    </dgm:pt>
    <dgm:pt modelId="{29F24F09-7C71-4861-A7E3-6BB9B2A3776F}" type="pres">
      <dgm:prSet presAssocID="{732041FC-CC00-4692-927C-F074815D9CA9}" presName="node" presStyleLbl="node1" presStyleIdx="1" presStyleCnt="5" custScaleX="140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B9F6E-1090-40BF-8F06-473A853795E1}" type="pres">
      <dgm:prSet presAssocID="{203A868B-2B45-4EDF-910A-C83537846980}" presName="sibTrans" presStyleCnt="0"/>
      <dgm:spPr/>
    </dgm:pt>
    <dgm:pt modelId="{8B79884A-CD51-4E07-8C5E-6671AEF9B9B8}" type="pres">
      <dgm:prSet presAssocID="{DEFB5249-7606-4386-86BA-63A793990A37}" presName="node" presStyleLbl="node1" presStyleIdx="2" presStyleCnt="5" custScaleX="176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79423-3901-4E71-9EF4-36EFAE7BFA36}" type="pres">
      <dgm:prSet presAssocID="{753DB5D8-7F62-4B92-87C0-4F2DE171722C}" presName="sibTrans" presStyleCnt="0"/>
      <dgm:spPr/>
    </dgm:pt>
    <dgm:pt modelId="{4761958A-DF23-47B0-BF4C-85154D1978EE}" type="pres">
      <dgm:prSet presAssocID="{0B7A195D-700D-4AA9-9F2D-99F64399DD55}" presName="node" presStyleLbl="node1" presStyleIdx="3" presStyleCnt="5" custScaleX="216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BBFDA-9168-4531-8F6C-7F95157D3E41}" type="pres">
      <dgm:prSet presAssocID="{C4F45C28-E3C0-44CB-BAE9-DB3E1F4FA45F}" presName="sibTrans" presStyleCnt="0"/>
      <dgm:spPr/>
    </dgm:pt>
    <dgm:pt modelId="{901D0318-3727-435B-81B8-C45A7EFF2B51}" type="pres">
      <dgm:prSet presAssocID="{2AF68F8F-A038-4594-91C5-26474274A207}" presName="node" presStyleLbl="node1" presStyleIdx="4" presStyleCnt="5" custScaleX="113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A14806-BA91-481C-9E0F-426D04D9EE47}" type="presOf" srcId="{97FF347B-D6D1-4A2F-BA8C-395C230E91ED}" destId="{183BA1EA-E156-4948-B7CD-2332AD33FC26}" srcOrd="0" destOrd="0" presId="urn:microsoft.com/office/officeart/2005/8/layout/default"/>
    <dgm:cxn modelId="{A90494B4-1DBD-4D70-B32A-8713E7DFDDA3}" type="presOf" srcId="{903F3BEB-C7D4-4A16-A437-714D52189713}" destId="{97395C27-1311-4547-8AC4-AB5F4F09C044}" srcOrd="0" destOrd="0" presId="urn:microsoft.com/office/officeart/2005/8/layout/default"/>
    <dgm:cxn modelId="{369B0D4E-076D-4631-BDC9-AEB1C9F4A41C}" type="presOf" srcId="{2AF68F8F-A038-4594-91C5-26474274A207}" destId="{901D0318-3727-435B-81B8-C45A7EFF2B51}" srcOrd="0" destOrd="0" presId="urn:microsoft.com/office/officeart/2005/8/layout/default"/>
    <dgm:cxn modelId="{964D7A5D-A6F5-49A3-9336-356D75B90EDB}" srcId="{97FF347B-D6D1-4A2F-BA8C-395C230E91ED}" destId="{2AF68F8F-A038-4594-91C5-26474274A207}" srcOrd="4" destOrd="0" parTransId="{4F1C3739-66D1-4FD7-89BE-C257CB72D406}" sibTransId="{F6C6F643-F28B-4EEC-B4E8-2591D2D920EE}"/>
    <dgm:cxn modelId="{8A19C137-1E76-4109-AF7D-23602665698D}" srcId="{97FF347B-D6D1-4A2F-BA8C-395C230E91ED}" destId="{732041FC-CC00-4692-927C-F074815D9CA9}" srcOrd="1" destOrd="0" parTransId="{1E628FA5-BA05-43EA-9A6F-2CB43423DF79}" sibTransId="{203A868B-2B45-4EDF-910A-C83537846980}"/>
    <dgm:cxn modelId="{1EFE36B3-37AD-4AA2-8CC4-0B00EA5853AB}" srcId="{97FF347B-D6D1-4A2F-BA8C-395C230E91ED}" destId="{903F3BEB-C7D4-4A16-A437-714D52189713}" srcOrd="0" destOrd="0" parTransId="{22C8F87F-F7C7-4BA1-BE0C-3A1C8FD9F9AE}" sibTransId="{40A332EF-6899-4217-A900-0EBF5491CBCB}"/>
    <dgm:cxn modelId="{4CE38D5C-17E5-4D68-9C09-E7A3C4468051}" type="presOf" srcId="{0B7A195D-700D-4AA9-9F2D-99F64399DD55}" destId="{4761958A-DF23-47B0-BF4C-85154D1978EE}" srcOrd="0" destOrd="0" presId="urn:microsoft.com/office/officeart/2005/8/layout/default"/>
    <dgm:cxn modelId="{68669BEE-EC71-43ED-B2B4-919BC8AB0C1D}" srcId="{97FF347B-D6D1-4A2F-BA8C-395C230E91ED}" destId="{0B7A195D-700D-4AA9-9F2D-99F64399DD55}" srcOrd="3" destOrd="0" parTransId="{41452B89-8E32-4775-A7E9-F314AA92F1D0}" sibTransId="{C4F45C28-E3C0-44CB-BAE9-DB3E1F4FA45F}"/>
    <dgm:cxn modelId="{423DEDAE-F7BD-4937-B7B1-04DDCC01CE95}" srcId="{97FF347B-D6D1-4A2F-BA8C-395C230E91ED}" destId="{DEFB5249-7606-4386-86BA-63A793990A37}" srcOrd="2" destOrd="0" parTransId="{260AB9B4-777C-4BC0-867B-161C0E5E01CB}" sibTransId="{753DB5D8-7F62-4B92-87C0-4F2DE171722C}"/>
    <dgm:cxn modelId="{E7334B2C-96FD-48E0-A81F-5BAB0EAA6BE8}" type="presOf" srcId="{DEFB5249-7606-4386-86BA-63A793990A37}" destId="{8B79884A-CD51-4E07-8C5E-6671AEF9B9B8}" srcOrd="0" destOrd="0" presId="urn:microsoft.com/office/officeart/2005/8/layout/default"/>
    <dgm:cxn modelId="{756E9825-986B-42E7-8556-FBF2D09C40F1}" type="presOf" srcId="{732041FC-CC00-4692-927C-F074815D9CA9}" destId="{29F24F09-7C71-4861-A7E3-6BB9B2A3776F}" srcOrd="0" destOrd="0" presId="urn:microsoft.com/office/officeart/2005/8/layout/default"/>
    <dgm:cxn modelId="{4F489ECF-CCE5-413F-9975-220E4B6C21DD}" type="presParOf" srcId="{183BA1EA-E156-4948-B7CD-2332AD33FC26}" destId="{97395C27-1311-4547-8AC4-AB5F4F09C044}" srcOrd="0" destOrd="0" presId="urn:microsoft.com/office/officeart/2005/8/layout/default"/>
    <dgm:cxn modelId="{B2D32961-4E7B-4FC7-AF57-1DA4056EA4C9}" type="presParOf" srcId="{183BA1EA-E156-4948-B7CD-2332AD33FC26}" destId="{B5558A82-7265-4B11-A680-5DA2354A85BA}" srcOrd="1" destOrd="0" presId="urn:microsoft.com/office/officeart/2005/8/layout/default"/>
    <dgm:cxn modelId="{8D656E26-7ACB-46F0-ADDB-121C39020D19}" type="presParOf" srcId="{183BA1EA-E156-4948-B7CD-2332AD33FC26}" destId="{29F24F09-7C71-4861-A7E3-6BB9B2A3776F}" srcOrd="2" destOrd="0" presId="urn:microsoft.com/office/officeart/2005/8/layout/default"/>
    <dgm:cxn modelId="{E9A768D1-E55F-4DDB-8AD0-9CC106A361E4}" type="presParOf" srcId="{183BA1EA-E156-4948-B7CD-2332AD33FC26}" destId="{668B9F6E-1090-40BF-8F06-473A853795E1}" srcOrd="3" destOrd="0" presId="urn:microsoft.com/office/officeart/2005/8/layout/default"/>
    <dgm:cxn modelId="{DC637C13-C1CF-4B4B-A333-F708E4B826FE}" type="presParOf" srcId="{183BA1EA-E156-4948-B7CD-2332AD33FC26}" destId="{8B79884A-CD51-4E07-8C5E-6671AEF9B9B8}" srcOrd="4" destOrd="0" presId="urn:microsoft.com/office/officeart/2005/8/layout/default"/>
    <dgm:cxn modelId="{B113A82E-1349-4B46-B789-7F88795525F6}" type="presParOf" srcId="{183BA1EA-E156-4948-B7CD-2332AD33FC26}" destId="{F9479423-3901-4E71-9EF4-36EFAE7BFA36}" srcOrd="5" destOrd="0" presId="urn:microsoft.com/office/officeart/2005/8/layout/default"/>
    <dgm:cxn modelId="{F35C6438-9460-43EE-B857-BD3E66E88335}" type="presParOf" srcId="{183BA1EA-E156-4948-B7CD-2332AD33FC26}" destId="{4761958A-DF23-47B0-BF4C-85154D1978EE}" srcOrd="6" destOrd="0" presId="urn:microsoft.com/office/officeart/2005/8/layout/default"/>
    <dgm:cxn modelId="{304BDEEB-2D0C-4A85-943D-E21EC9234EE6}" type="presParOf" srcId="{183BA1EA-E156-4948-B7CD-2332AD33FC26}" destId="{F9BBBFDA-9168-4531-8F6C-7F95157D3E41}" srcOrd="7" destOrd="0" presId="urn:microsoft.com/office/officeart/2005/8/layout/default"/>
    <dgm:cxn modelId="{9AD7DA1C-00A8-46D7-A4A2-1B5DEEDFC38B}" type="presParOf" srcId="{183BA1EA-E156-4948-B7CD-2332AD33FC26}" destId="{901D0318-3727-435B-81B8-C45A7EFF2B5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0EEF11-41D1-4CE0-BC9A-17AC95707795}">
      <dsp:nvSpPr>
        <dsp:cNvPr id="0" name=""/>
        <dsp:cNvSpPr/>
      </dsp:nvSpPr>
      <dsp:spPr>
        <a:xfrm>
          <a:off x="0" y="0"/>
          <a:ext cx="5834083" cy="749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Требования к результатам освоения основной образовательной программы</a:t>
          </a:r>
          <a:endParaRPr lang="ru-RU" sz="1800" b="1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>
            <a:solidFill>
              <a:srgbClr val="FF000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/>
        </a:p>
      </dsp:txBody>
      <dsp:txXfrm>
        <a:off x="1241801" y="0"/>
        <a:ext cx="4592281" cy="749848"/>
      </dsp:txXfrm>
    </dsp:sp>
    <dsp:sp modelId="{76E26118-8CBC-469C-BE51-50E252DE84E7}">
      <dsp:nvSpPr>
        <dsp:cNvPr id="0" name=""/>
        <dsp:cNvSpPr/>
      </dsp:nvSpPr>
      <dsp:spPr>
        <a:xfrm>
          <a:off x="142876" y="71439"/>
          <a:ext cx="976333" cy="585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B9EFC-BD69-4106-BC0A-B7E4EDD484C5}">
      <dsp:nvSpPr>
        <dsp:cNvPr id="0" name=""/>
        <dsp:cNvSpPr/>
      </dsp:nvSpPr>
      <dsp:spPr>
        <a:xfrm>
          <a:off x="0" y="824832"/>
          <a:ext cx="5834083" cy="991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Требования к структуре основной образовательной программе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1241801" y="824832"/>
        <a:ext cx="4592281" cy="991171"/>
      </dsp:txXfrm>
    </dsp:sp>
    <dsp:sp modelId="{BF2728C7-EFA0-4016-B5C6-FCCC3C9B70F9}">
      <dsp:nvSpPr>
        <dsp:cNvPr id="0" name=""/>
        <dsp:cNvSpPr/>
      </dsp:nvSpPr>
      <dsp:spPr>
        <a:xfrm>
          <a:off x="71443" y="1071571"/>
          <a:ext cx="1119198" cy="5431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525DC-C061-4595-AE51-1C341B5A6436}">
      <dsp:nvSpPr>
        <dsp:cNvPr id="0" name=""/>
        <dsp:cNvSpPr/>
      </dsp:nvSpPr>
      <dsp:spPr>
        <a:xfrm>
          <a:off x="0" y="1890989"/>
          <a:ext cx="5834083" cy="749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Требования к  условиям реализации основной образовательной программы</a:t>
          </a:r>
          <a:endParaRPr lang="ru-RU" sz="20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FF000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/>
        </a:p>
      </dsp:txBody>
      <dsp:txXfrm>
        <a:off x="1241801" y="1890989"/>
        <a:ext cx="4592281" cy="749848"/>
      </dsp:txXfrm>
    </dsp:sp>
    <dsp:sp modelId="{77B54D4E-4200-444B-8B92-A89DD1C3EB5E}">
      <dsp:nvSpPr>
        <dsp:cNvPr id="0" name=""/>
        <dsp:cNvSpPr/>
      </dsp:nvSpPr>
      <dsp:spPr>
        <a:xfrm>
          <a:off x="71437" y="1928823"/>
          <a:ext cx="1166816" cy="59987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95C27-1311-4547-8AC4-AB5F4F09C044}">
      <dsp:nvSpPr>
        <dsp:cNvPr id="0" name=""/>
        <dsp:cNvSpPr/>
      </dsp:nvSpPr>
      <dsp:spPr>
        <a:xfrm>
          <a:off x="375090" y="240109"/>
          <a:ext cx="2657140" cy="107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Личностные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375090" y="240109"/>
        <a:ext cx="2657140" cy="1075134"/>
      </dsp:txXfrm>
    </dsp:sp>
    <dsp:sp modelId="{29F24F09-7C71-4861-A7E3-6BB9B2A3776F}">
      <dsp:nvSpPr>
        <dsp:cNvPr id="0" name=""/>
        <dsp:cNvSpPr/>
      </dsp:nvSpPr>
      <dsp:spPr>
        <a:xfrm>
          <a:off x="3211420" y="240109"/>
          <a:ext cx="2509489" cy="107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Регулятивные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3211420" y="240109"/>
        <a:ext cx="2509489" cy="1075134"/>
      </dsp:txXfrm>
    </dsp:sp>
    <dsp:sp modelId="{8B79884A-CD51-4E07-8C5E-6671AEF9B9B8}">
      <dsp:nvSpPr>
        <dsp:cNvPr id="0" name=""/>
        <dsp:cNvSpPr/>
      </dsp:nvSpPr>
      <dsp:spPr>
        <a:xfrm>
          <a:off x="1467919" y="1494432"/>
          <a:ext cx="3160160" cy="107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Познавательные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1467919" y="1494432"/>
        <a:ext cx="3160160" cy="1075134"/>
      </dsp:txXfrm>
    </dsp:sp>
    <dsp:sp modelId="{4761958A-DF23-47B0-BF4C-85154D1978EE}">
      <dsp:nvSpPr>
        <dsp:cNvPr id="0" name=""/>
        <dsp:cNvSpPr/>
      </dsp:nvSpPr>
      <dsp:spPr>
        <a:xfrm>
          <a:off x="173" y="2748756"/>
          <a:ext cx="3883062" cy="107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Коммуникативные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173" y="2748756"/>
        <a:ext cx="3883062" cy="1075134"/>
      </dsp:txXfrm>
    </dsp:sp>
    <dsp:sp modelId="{901D0318-3727-435B-81B8-C45A7EFF2B51}">
      <dsp:nvSpPr>
        <dsp:cNvPr id="0" name=""/>
        <dsp:cNvSpPr/>
      </dsp:nvSpPr>
      <dsp:spPr>
        <a:xfrm>
          <a:off x="4062425" y="2748756"/>
          <a:ext cx="2033401" cy="107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Универсальные учебные действия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062425" y="2748756"/>
        <a:ext cx="2033401" cy="1075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BF37C0D-FF98-415E-9304-A46233EE2767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07C9E6-3896-447F-A224-FE0ECFE69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2F164E-27BF-4EC4-A411-6D49A2B610CF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6FC3EF-C995-4DE1-B187-3C222E25D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Коммуникативные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380F1D-5216-4CEB-AB04-2FA68A41AA72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1B2B45-9B76-406F-B7CC-460EFFE8DAE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FE4E76-8460-4596-8C8D-D4EDDBECC303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D533B2-3127-4A4D-92C4-329C96EEA91C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18304D-8A24-4234-A8B1-02A322BAD544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4c8aa36f7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989138"/>
            <a:ext cx="4235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55FB4-05E1-4F66-8AB8-97CDB7CEC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7B2A-2702-4090-A1F6-18F0EF7F0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6438" y="274638"/>
            <a:ext cx="190817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57212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4971D-ABFA-4BCB-AEA9-8307D17EA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7129462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31913" y="1600200"/>
            <a:ext cx="374015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24463" y="1600200"/>
            <a:ext cx="374015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331913" y="3938588"/>
            <a:ext cx="76327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A06A-B29E-4FEB-BCFE-5DC0F58ED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B23-2B79-4B0D-8714-B84F93B4D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A1AA6-41F6-4987-824D-6A19912DD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B39C8-3549-44BF-A961-E899D925D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740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4463" y="1600200"/>
            <a:ext cx="3740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D204-9E6E-4D77-B6BF-49D7DE3E1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B49C-6D6B-4E8B-A0F3-51D6D512C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ED2C7-91DA-4F96-8B77-36C3DC892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E187B-48D2-4F21-97F2-70BDB42C4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1F43-2D6C-4B15-A48A-49D9816F3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76CA6-32FB-425E-9F0C-F58F910A5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65_5187"/>
          <p:cNvPicPr>
            <a:picLocks noChangeAspect="1" noChangeArrowheads="1"/>
          </p:cNvPicPr>
          <p:nvPr/>
        </p:nvPicPr>
        <p:blipFill>
          <a:blip r:embed="rId15" cstate="print"/>
          <a:srcRect l="35432" r="40158"/>
          <a:stretch>
            <a:fillRect/>
          </a:stretch>
        </p:blipFill>
        <p:spPr bwMode="auto">
          <a:xfrm>
            <a:off x="-36513" y="0"/>
            <a:ext cx="1487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7813" y="6237288"/>
            <a:ext cx="2420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020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245225"/>
            <a:ext cx="1306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B3677E3-0FA8-4B2B-B075-E5AB3D428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chemeClr val="bg1">
              <a:alpha val="89803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971550" y="-230188"/>
            <a:ext cx="1008063" cy="7316788"/>
          </a:xfrm>
          <a:custGeom>
            <a:avLst/>
            <a:gdLst/>
            <a:ahLst/>
            <a:cxnLst>
              <a:cxn ang="0">
                <a:pos x="317" y="159"/>
              </a:cxn>
              <a:cxn ang="0">
                <a:pos x="0" y="2654"/>
              </a:cxn>
              <a:cxn ang="0">
                <a:pos x="317" y="4513"/>
              </a:cxn>
              <a:cxn ang="0">
                <a:pos x="635" y="1701"/>
              </a:cxn>
              <a:cxn ang="0">
                <a:pos x="317" y="159"/>
              </a:cxn>
            </a:cxnLst>
            <a:rect l="0" t="0" r="r" b="b"/>
            <a:pathLst>
              <a:path w="635" h="4672">
                <a:moveTo>
                  <a:pt x="317" y="159"/>
                </a:moveTo>
                <a:cubicBezTo>
                  <a:pt x="211" y="318"/>
                  <a:pt x="0" y="1928"/>
                  <a:pt x="0" y="2654"/>
                </a:cubicBezTo>
                <a:cubicBezTo>
                  <a:pt x="0" y="3380"/>
                  <a:pt x="211" y="4672"/>
                  <a:pt x="317" y="4513"/>
                </a:cubicBezTo>
                <a:cubicBezTo>
                  <a:pt x="423" y="4354"/>
                  <a:pt x="635" y="2427"/>
                  <a:pt x="635" y="1701"/>
                </a:cubicBezTo>
                <a:cubicBezTo>
                  <a:pt x="635" y="975"/>
                  <a:pt x="423" y="0"/>
                  <a:pt x="317" y="159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noFill/>
          <a:ln w="19050"/>
        </p:spPr>
        <p:txBody>
          <a:bodyPr/>
          <a:lstStyle/>
          <a:p>
            <a:pPr algn="ctr" eaLnBrk="1" hangingPunct="1"/>
            <a:r>
              <a:rPr lang="ru-RU" sz="3200" smtClean="0"/>
              <a:t>ФГОС второго поколения и предметная область «иностранные языки»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mtClean="0"/>
              <a:t>Универсальные учебные действия: характеристика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50" y="2000250"/>
            <a:ext cx="32861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Личностные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5000625" y="1928813"/>
            <a:ext cx="37861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Действия в личностном самоопределении;</a:t>
            </a:r>
          </a:p>
          <a:p>
            <a:r>
              <a:rPr lang="ru-RU" sz="1600" b="1"/>
              <a:t>Действия смыслообразования;</a:t>
            </a:r>
          </a:p>
          <a:p>
            <a:r>
              <a:rPr lang="ru-RU" sz="1600" b="1"/>
              <a:t>Действия  нравственно-этической ориентации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0188" y="3429000"/>
            <a:ext cx="3214687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Регулятивные</a:t>
            </a: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5072063" y="3500438"/>
            <a:ext cx="357187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Действия целеполагания;</a:t>
            </a:r>
          </a:p>
          <a:p>
            <a:r>
              <a:rPr lang="ru-RU" sz="1600" b="1"/>
              <a:t>Действия планирования;</a:t>
            </a:r>
          </a:p>
          <a:p>
            <a:r>
              <a:rPr lang="ru-RU" sz="1600" b="1"/>
              <a:t>Действия прогнозирования;</a:t>
            </a:r>
          </a:p>
          <a:p>
            <a:r>
              <a:rPr lang="ru-RU" sz="1600" b="1"/>
              <a:t>Действия контроля;</a:t>
            </a:r>
          </a:p>
          <a:p>
            <a:r>
              <a:rPr lang="ru-RU" sz="1600" b="1"/>
              <a:t>Действия коррекции</a:t>
            </a:r>
          </a:p>
          <a:p>
            <a:r>
              <a:rPr lang="ru-RU" sz="1600" b="1"/>
              <a:t>Действия контроля/самоконтроля</a:t>
            </a:r>
          </a:p>
          <a:p>
            <a:r>
              <a:rPr lang="ru-RU" sz="1600" b="1"/>
              <a:t>Действия саморегуляции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mtClean="0"/>
              <a:t>Универсальные учебные действия: характеристика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4438" y="2071688"/>
            <a:ext cx="3571875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Познавательные учебные действия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5000625" y="1714500"/>
            <a:ext cx="38576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Действия по самостоятельному выделению  и формулированию познавательной задачи;</a:t>
            </a:r>
          </a:p>
          <a:p>
            <a:r>
              <a:rPr lang="ru-RU" sz="1600" b="1"/>
              <a:t>Действия по поиску и выделению необходимой информации;</a:t>
            </a:r>
          </a:p>
          <a:p>
            <a:r>
              <a:rPr lang="ru-RU" sz="1600" b="1"/>
              <a:t>Действия по самостоятельному  построению устного и письменного высказывания;</a:t>
            </a:r>
          </a:p>
          <a:p>
            <a:r>
              <a:rPr lang="ru-RU" sz="1600" b="1"/>
              <a:t>Действия по выбору языковых средств;</a:t>
            </a:r>
          </a:p>
          <a:p>
            <a:r>
              <a:rPr lang="ru-RU" sz="1600" b="1"/>
              <a:t>Действия, связанные с рефлексией деятельности;</a:t>
            </a:r>
          </a:p>
          <a:p>
            <a:r>
              <a:rPr lang="ru-RU" sz="1600" b="1"/>
              <a:t>Действия смыслового чтени</a:t>
            </a:r>
            <a:r>
              <a:rPr lang="ru-RU" sz="1400" b="1"/>
              <a:t>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7313" y="5286375"/>
            <a:ext cx="3286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Коммуникативные действия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5072063" y="5214938"/>
            <a:ext cx="378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Умение точно выражать свои мысли</a:t>
            </a:r>
            <a:r>
              <a:rPr lang="ru-RU" sz="1600" b="1"/>
              <a:t>;</a:t>
            </a:r>
          </a:p>
          <a:p>
            <a:r>
              <a:rPr lang="ru-RU" sz="1400" b="1"/>
              <a:t>Планирование учебного сотрудничества;</a:t>
            </a:r>
          </a:p>
          <a:p>
            <a:r>
              <a:rPr lang="ru-RU" sz="1400" b="1"/>
              <a:t>Постановка вопросов разного типа;</a:t>
            </a:r>
          </a:p>
          <a:p>
            <a:r>
              <a:rPr lang="ru-RU" sz="1400" b="1"/>
              <a:t>Управление поведением партнера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smtClean="0"/>
              <a:t>Требования  к результатам освоения основных общеобразовательных программ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3063" y="1857375"/>
            <a:ext cx="728662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Требования  к результатам освоения основных общеобразовательных программ представляет собой описание совокупности компетенций выпускника образовательного учреждения, определяемых семейными, общественными и государственными потребностями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143500" y="3071813"/>
            <a:ext cx="357188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38" y="3714750"/>
            <a:ext cx="71437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Формирование  этих требованием с разделением на </a:t>
            </a:r>
            <a:r>
              <a:rPr lang="ru-RU" sz="2000" b="1" i="1" dirty="0">
                <a:solidFill>
                  <a:srgbClr val="FF0000"/>
                </a:solidFill>
              </a:rPr>
              <a:t>предметные ,</a:t>
            </a:r>
            <a:r>
              <a:rPr lang="ru-RU" sz="2000" b="1" i="1" dirty="0" err="1">
                <a:solidFill>
                  <a:srgbClr val="FF0000"/>
                </a:solidFill>
              </a:rPr>
              <a:t>метапредметные</a:t>
            </a:r>
            <a:r>
              <a:rPr lang="ru-RU" sz="2000" b="1" i="1" dirty="0">
                <a:solidFill>
                  <a:srgbClr val="FF0000"/>
                </a:solidFill>
              </a:rPr>
              <a:t> и личностные</a:t>
            </a:r>
            <a:r>
              <a:rPr lang="ru-RU" dirty="0">
                <a:solidFill>
                  <a:srgbClr val="FF0000"/>
                </a:solidFill>
              </a:rPr>
              <a:t> результаты образовательной деятельности отражает инновационный характер нового стандарта</a:t>
            </a:r>
          </a:p>
        </p:txBody>
      </p:sp>
      <p:sp>
        <p:nvSpPr>
          <p:cNvPr id="32773" name="Oval 6"/>
          <p:cNvSpPr>
            <a:spLocks noChangeArrowheads="1"/>
          </p:cNvSpPr>
          <p:nvPr/>
        </p:nvSpPr>
        <p:spPr bwMode="auto">
          <a:xfrm>
            <a:off x="3059113" y="5084763"/>
            <a:ext cx="4176712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FF3300"/>
                </a:solidFill>
              </a:rPr>
              <a:t>Ранее подобное деление</a:t>
            </a:r>
          </a:p>
          <a:p>
            <a:pPr algn="ctr"/>
            <a:r>
              <a:rPr lang="ru-RU" sz="1400" b="1">
                <a:solidFill>
                  <a:srgbClr val="FF3300"/>
                </a:solidFill>
              </a:rPr>
              <a:t>результатов отсутствовало, под</a:t>
            </a:r>
          </a:p>
          <a:p>
            <a:pPr algn="ctr"/>
            <a:r>
              <a:rPr lang="ru-RU" sz="1400" b="1">
                <a:solidFill>
                  <a:srgbClr val="FF3300"/>
                </a:solidFill>
              </a:rPr>
              <a:t>Образовательными</a:t>
            </a:r>
          </a:p>
          <a:p>
            <a:pPr algn="ctr"/>
            <a:r>
              <a:rPr lang="ru-RU" sz="1400" b="1">
                <a:solidFill>
                  <a:srgbClr val="FF3300"/>
                </a:solidFill>
              </a:rPr>
              <a:t>результатами имелись ввиду</a:t>
            </a:r>
          </a:p>
          <a:p>
            <a:pPr algn="ctr"/>
            <a:r>
              <a:rPr lang="ru-RU" sz="1400" b="1">
                <a:solidFill>
                  <a:srgbClr val="FF3300"/>
                </a:solidFill>
              </a:rPr>
              <a:t>только предметные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smtClean="0"/>
              <a:t>Требования  к результатам освоения основных общеобразовательных программ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313" y="2000250"/>
            <a:ext cx="22860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ПРЕДМЕТНЫЕ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313" y="3643313"/>
            <a:ext cx="2286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МЕТАПРЕДМЕТНЫЕ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0" y="5357813"/>
            <a:ext cx="235743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ЛИЧНОСТНЫЕ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857625" y="2071688"/>
            <a:ext cx="500063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786188" y="3714750"/>
            <a:ext cx="500062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929063" y="5429250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357313"/>
            <a:ext cx="4429125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Освоение обучающимися в ходе изучения учебного предмета опыта специфичного для данной предметной области деятельности по получению нового знания его преобразованию и применению, а также, а также систему основных элементов научного знания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429000"/>
            <a:ext cx="442912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rgbClr val="FF0000"/>
                </a:solidFill>
              </a:rPr>
              <a:t>Освоение обучающимися универсального учебного действия, обеспечивающих владение ключевыми компетенциями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ru-RU" sz="1600" dirty="0">
                <a:solidFill>
                  <a:srgbClr val="FF0000"/>
                </a:solidFill>
              </a:rPr>
              <a:t>составляющими основу умения учиться, и </a:t>
            </a:r>
            <a:r>
              <a:rPr lang="ru-RU" sz="1600" dirty="0" err="1">
                <a:solidFill>
                  <a:srgbClr val="FF0000"/>
                </a:solidFill>
              </a:rPr>
              <a:t>межпредметные</a:t>
            </a:r>
            <a:r>
              <a:rPr lang="ru-RU" sz="1600" dirty="0">
                <a:solidFill>
                  <a:srgbClr val="FF0000"/>
                </a:solidFill>
              </a:rPr>
              <a:t> понятия.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5072063"/>
            <a:ext cx="4357688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Готовность и способность обучающихся к саморазвитию ,</a:t>
            </a:r>
            <a:r>
              <a:rPr lang="ru-RU" sz="1400" b="1" dirty="0" err="1">
                <a:solidFill>
                  <a:srgbClr val="FF0000"/>
                </a:solidFill>
              </a:rPr>
              <a:t>сформированность</a:t>
            </a:r>
            <a:r>
              <a:rPr lang="ru-RU" sz="1400" b="1" dirty="0">
                <a:solidFill>
                  <a:srgbClr val="FF0000"/>
                </a:solidFill>
              </a:rPr>
              <a:t>  мотивации к обучению, познанию, выбору индивидуальных образовательных траекторий, отражающих их личностные позиции,  социальной компетентности,  </a:t>
            </a:r>
            <a:r>
              <a:rPr lang="ru-RU" sz="1400" b="1" dirty="0" err="1">
                <a:solidFill>
                  <a:srgbClr val="FF0000"/>
                </a:solidFill>
              </a:rPr>
              <a:t>сформированность</a:t>
            </a:r>
            <a:r>
              <a:rPr lang="ru-RU" sz="1400" b="1" dirty="0">
                <a:solidFill>
                  <a:srgbClr val="FF0000"/>
                </a:solidFill>
              </a:rPr>
              <a:t>  основ гражданской идентичности.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Требования  к результатам освоения основных общеобразовательных программ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5875" y="1714500"/>
            <a:ext cx="2428875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Ю.В. Громыко</a:t>
            </a:r>
          </a:p>
        </p:txBody>
      </p:sp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4071938" y="1714500"/>
            <a:ext cx="46434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Под метапредметностью понимается деятельность,  не относящаяся к конкретному учебному предмету, а, напротив, обеспечивающая процесс обучения в рамках любого учебного предмета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0" y="3429000"/>
            <a:ext cx="235743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А.В. Хуторской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4214813" y="3429000"/>
            <a:ext cx="4357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Метапредмет не особый деятельностный «срез» предмета, но именно основосоздающая часть предмета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25" y="4857750"/>
            <a:ext cx="22860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ФГОС</a:t>
            </a: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4286250" y="4929188"/>
            <a:ext cx="42148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Определяются  как «способы деятельности, применимые как в рамках образовательного процесса, так и при решении проблем в реальных жизненных ситуациях, освоенные  учащимися  на базе одного, нескольких или всех учебных предметов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Требования  к результатам освоения основных общеобразовательных программ</a:t>
            </a:r>
          </a:p>
        </p:txBody>
      </p:sp>
      <p:sp>
        <p:nvSpPr>
          <p:cNvPr id="3" name="Овал 2"/>
          <p:cNvSpPr/>
          <p:nvPr/>
        </p:nvSpPr>
        <p:spPr>
          <a:xfrm>
            <a:off x="2286000" y="1714500"/>
            <a:ext cx="2143125" cy="2214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</a:rPr>
              <a:t>А.В.</a:t>
            </a:r>
          </a:p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</a:rPr>
              <a:t>Хуторской</a:t>
            </a:r>
          </a:p>
        </p:txBody>
      </p:sp>
      <p:sp>
        <p:nvSpPr>
          <p:cNvPr id="4" name="Овал 3"/>
          <p:cNvSpPr/>
          <p:nvPr/>
        </p:nvSpPr>
        <p:spPr>
          <a:xfrm>
            <a:off x="4214813" y="2000250"/>
            <a:ext cx="2786062" cy="2500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FF00"/>
                </a:solidFill>
              </a:rPr>
              <a:t>ФГОС</a:t>
            </a:r>
          </a:p>
        </p:txBody>
      </p:sp>
      <p:sp>
        <p:nvSpPr>
          <p:cNvPr id="5" name="Овал 4"/>
          <p:cNvSpPr/>
          <p:nvPr/>
        </p:nvSpPr>
        <p:spPr>
          <a:xfrm>
            <a:off x="2857500" y="3571875"/>
            <a:ext cx="2357438" cy="2143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Ю.В.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Громыко</a:t>
            </a: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5000625" y="5429250"/>
            <a:ext cx="2571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</a:rPr>
              <a:t>Учебный метапредмет</a:t>
            </a:r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1214438" y="1571625"/>
            <a:ext cx="3357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</a:rPr>
              <a:t>Метапредметное содержание</a:t>
            </a:r>
          </a:p>
        </p:txBody>
      </p:sp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6000750" y="1571625"/>
            <a:ext cx="2714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Метапредметная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Требования  к результатам освоения основных общеобразовательных программ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3063" y="1643063"/>
            <a:ext cx="692943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rgbClr val="C00000"/>
                </a:solidFill>
              </a:rPr>
              <a:t>Метапредметный</a:t>
            </a:r>
            <a:r>
              <a:rPr lang="ru-RU" sz="1600" b="1" dirty="0">
                <a:solidFill>
                  <a:srgbClr val="C00000"/>
                </a:solidFill>
              </a:rPr>
              <a:t> подход обеспечивает переход от существующей практики дробления знаний  по предмету к целостному образному восприятию мира, к </a:t>
            </a:r>
            <a:r>
              <a:rPr lang="ru-RU" sz="1600" b="1" dirty="0" err="1">
                <a:solidFill>
                  <a:srgbClr val="C00000"/>
                </a:solidFill>
              </a:rPr>
              <a:t>метадеятельности</a:t>
            </a:r>
            <a:r>
              <a:rPr lang="ru-RU" sz="16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3063" y="2928938"/>
            <a:ext cx="70008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rgbClr val="C00000"/>
                </a:solidFill>
              </a:rPr>
              <a:t>Метапредмет</a:t>
            </a:r>
            <a:r>
              <a:rPr lang="ru-RU" sz="1600" b="1" dirty="0">
                <a:solidFill>
                  <a:srgbClr val="C00000"/>
                </a:solidFill>
              </a:rPr>
              <a:t> соединяет в себе идею предметности и одновременно </a:t>
            </a:r>
            <a:r>
              <a:rPr lang="ru-RU" sz="1600" b="1" dirty="0" err="1">
                <a:solidFill>
                  <a:srgbClr val="C00000"/>
                </a:solidFill>
              </a:rPr>
              <a:t>надпредметности</a:t>
            </a:r>
            <a:r>
              <a:rPr lang="ru-RU" sz="1600" b="1" dirty="0">
                <a:solidFill>
                  <a:srgbClr val="C00000"/>
                </a:solidFill>
              </a:rPr>
              <a:t>, идею </a:t>
            </a:r>
            <a:r>
              <a:rPr lang="ru-RU" sz="1600" b="1" dirty="0" err="1">
                <a:solidFill>
                  <a:srgbClr val="C00000"/>
                </a:solidFill>
              </a:rPr>
              <a:t>рефлексивности</a:t>
            </a:r>
            <a:r>
              <a:rPr lang="ru-RU" sz="1600" b="1" dirty="0">
                <a:solidFill>
                  <a:srgbClr val="C00000"/>
                </a:solidFill>
              </a:rPr>
              <a:t> по отношению к предметности.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14500" y="3857625"/>
            <a:ext cx="6929438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C00000"/>
                </a:solidFill>
              </a:rPr>
              <a:t>На уроках по </a:t>
            </a:r>
            <a:r>
              <a:rPr lang="ru-RU" sz="1600" b="1" dirty="0" err="1">
                <a:solidFill>
                  <a:srgbClr val="C00000"/>
                </a:solidFill>
              </a:rPr>
              <a:t>метапредметам</a:t>
            </a:r>
            <a:r>
              <a:rPr lang="ru-RU" sz="1600" b="1" dirty="0">
                <a:solidFill>
                  <a:srgbClr val="C00000"/>
                </a:solidFill>
              </a:rPr>
              <a:t> ученик не запоминает, но </a:t>
            </a:r>
            <a:r>
              <a:rPr lang="ru-RU" sz="1600" b="1" dirty="0" err="1">
                <a:solidFill>
                  <a:srgbClr val="C00000"/>
                </a:solidFill>
              </a:rPr>
              <a:t>промысливает</a:t>
            </a:r>
            <a:r>
              <a:rPr lang="ru-RU" sz="1600" b="1" dirty="0">
                <a:solidFill>
                  <a:srgbClr val="C00000"/>
                </a:solidFill>
              </a:rPr>
              <a:t>, прослеживает происхождение важнейших понятий, которые определяют данную предметную область знаний. Он как бы заново открывает эти понятия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85938" y="5143500"/>
            <a:ext cx="6858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C00000"/>
                </a:solidFill>
              </a:rPr>
              <a:t>Создаются условия дл я того, чтобы ученик начал  </a:t>
            </a:r>
            <a:r>
              <a:rPr lang="ru-RU" sz="1600" b="1" dirty="0" err="1">
                <a:solidFill>
                  <a:srgbClr val="C00000"/>
                </a:solidFill>
              </a:rPr>
              <a:t>рефлексировать</a:t>
            </a:r>
            <a:r>
              <a:rPr lang="ru-RU" sz="1600" b="1" dirty="0">
                <a:solidFill>
                  <a:srgbClr val="C00000"/>
                </a:solidFill>
              </a:rPr>
              <a:t> собственный процесс работы</a:t>
            </a:r>
            <a:r>
              <a:rPr lang="ru-RU" b="1" dirty="0">
                <a:solidFill>
                  <a:srgbClr val="C00000"/>
                </a:solidFill>
              </a:rPr>
              <a:t>: Что он проделал? Как он это делал?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Требования  к результатам освоения основных общеобразовательных программ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313" y="1928813"/>
            <a:ext cx="321468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Знание</a:t>
            </a: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4929188" y="1928813"/>
            <a:ext cx="3571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Работа с понятиями, систематизирующими способность работать со знаниями.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0" y="3500438"/>
            <a:ext cx="3000375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Знак</a:t>
            </a:r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5000625" y="3500438"/>
            <a:ext cx="3214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Формируется способность к схематизации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25" y="4572000"/>
            <a:ext cx="300037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Проблема</a:t>
            </a: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5072063" y="4643438"/>
            <a:ext cx="3571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Школьники учатся обсуждать проблему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3063" y="5715000"/>
            <a:ext cx="300037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Задача</a:t>
            </a:r>
          </a:p>
        </p:txBody>
      </p:sp>
      <p:sp>
        <p:nvSpPr>
          <p:cNvPr id="37897" name="TextBox 9"/>
          <p:cNvSpPr txBox="1">
            <a:spLocks noChangeArrowheads="1"/>
          </p:cNvSpPr>
          <p:nvPr/>
        </p:nvSpPr>
        <p:spPr bwMode="auto">
          <a:xfrm>
            <a:off x="5143500" y="5715000"/>
            <a:ext cx="3214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Получают представление о разных задачах и способах их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7129462" cy="1143000"/>
          </a:xfrm>
        </p:spPr>
        <p:txBody>
          <a:bodyPr/>
          <a:lstStyle/>
          <a:p>
            <a:pPr algn="l"/>
            <a:r>
              <a:rPr lang="ru-RU" sz="2400" b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2400" b="0" smtClean="0">
                <a:solidFill>
                  <a:schemeClr val="tx2"/>
                </a:solidFill>
                <a:latin typeface="Arial" charset="0"/>
              </a:rPr>
            </a:br>
            <a:r>
              <a:rPr lang="ru-RU" sz="2400" b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2400" b="0" smtClean="0">
                <a:solidFill>
                  <a:schemeClr val="tx2"/>
                </a:solidFill>
                <a:latin typeface="Arial" charset="0"/>
              </a:rPr>
            </a:br>
            <a:r>
              <a:rPr lang="ru-RU" sz="2400" smtClean="0">
                <a:latin typeface="Arial" charset="0"/>
              </a:rPr>
              <a:t>Система оценки достижений планируемых результатов освоения основной образовательной программы</a:t>
            </a:r>
            <a:r>
              <a:rPr lang="ru-RU" sz="4000" b="0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sz="4000" b="0" smtClean="0">
                <a:solidFill>
                  <a:srgbClr val="FF3300"/>
                </a:solidFill>
                <a:latin typeface="Arial" charset="0"/>
              </a:rPr>
            </a:br>
            <a:endParaRPr lang="ru-RU" sz="4000" b="0" smtClean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14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1116013" y="1628775"/>
            <a:ext cx="4968875" cy="2473325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ru-RU" sz="1400" b="1" smtClean="0">
                <a:solidFill>
                  <a:srgbClr val="FF3300"/>
                </a:solidFill>
                <a:latin typeface="Arial" charset="0"/>
              </a:rPr>
              <a:t>Предмет итоговой оценки</a:t>
            </a:r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 -  достижение предметных и метапредметных результатов</a:t>
            </a: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освоения</a:t>
            </a: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основной образовательной программы</a:t>
            </a:r>
          </a:p>
          <a:p>
            <a:pPr marL="457200" indent="-457200"/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	Две доставляющие итоговой оценки:</a:t>
            </a:r>
          </a:p>
          <a:p>
            <a:pPr marL="457200" indent="-457200">
              <a:buFontTx/>
              <a:buNone/>
            </a:pPr>
            <a:r>
              <a:rPr lang="ru-RU" sz="1400" b="1" smtClean="0">
                <a:solidFill>
                  <a:srgbClr val="FF3300"/>
                </a:solidFill>
                <a:latin typeface="Arial" charset="0"/>
              </a:rPr>
              <a:t>Результаты промежуточной аттестации</a:t>
            </a: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– отражают динамику индивидуальных образовательных достижений обучающихся</a:t>
            </a:r>
          </a:p>
          <a:p>
            <a:pPr marL="457200" indent="-457200">
              <a:buFontTx/>
              <a:buNone/>
            </a:pPr>
            <a:r>
              <a:rPr lang="ru-RU" sz="1400" b="1" smtClean="0">
                <a:solidFill>
                  <a:srgbClr val="FF3300"/>
                </a:solidFill>
                <a:latin typeface="Arial" charset="0"/>
              </a:rPr>
              <a:t>Результаты государственной (итоговой) аттестации</a:t>
            </a: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– характеризуют уровень достижения планируемых результатов освоения основной образовательной программы</a:t>
            </a:r>
          </a:p>
          <a:p>
            <a:pPr marL="457200" indent="-457200"/>
            <a:endParaRPr lang="ru-RU" sz="1400" smtClean="0"/>
          </a:p>
        </p:txBody>
      </p:sp>
      <p:sp>
        <p:nvSpPr>
          <p:cNvPr id="38915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6156325" y="1484313"/>
            <a:ext cx="2808288" cy="2444750"/>
          </a:xfrm>
        </p:spPr>
        <p:txBody>
          <a:bodyPr/>
          <a:lstStyle/>
          <a:p>
            <a:endParaRPr lang="ru-RU" sz="1000" smtClean="0"/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1331913" y="4221163"/>
            <a:ext cx="7632700" cy="2049462"/>
          </a:xfrm>
        </p:spPr>
        <p:txBody>
          <a:bodyPr/>
          <a:lstStyle/>
          <a:p>
            <a:endParaRPr lang="ru-RU" sz="2800" smtClean="0"/>
          </a:p>
        </p:txBody>
      </p:sp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6084888" y="1484313"/>
            <a:ext cx="2808287" cy="2520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FF3300"/>
                </a:solidFill>
              </a:rPr>
              <a:t>Предусматривается </a:t>
            </a:r>
          </a:p>
          <a:p>
            <a:r>
              <a:rPr lang="ru-RU" sz="1600" b="1">
                <a:solidFill>
                  <a:srgbClr val="FF3300"/>
                </a:solidFill>
              </a:rPr>
              <a:t> как оценка достижений </a:t>
            </a:r>
          </a:p>
          <a:p>
            <a:r>
              <a:rPr lang="ru-RU" sz="1600" b="1">
                <a:solidFill>
                  <a:srgbClr val="FF3300"/>
                </a:solidFill>
              </a:rPr>
              <a:t>обучающихся, так и </a:t>
            </a:r>
          </a:p>
          <a:p>
            <a:r>
              <a:rPr lang="ru-RU" sz="1600" b="1">
                <a:solidFill>
                  <a:srgbClr val="FF3300"/>
                </a:solidFill>
              </a:rPr>
              <a:t>оценка</a:t>
            </a:r>
          </a:p>
          <a:p>
            <a:r>
              <a:rPr lang="ru-RU" sz="1600" b="1">
                <a:solidFill>
                  <a:srgbClr val="FF3300"/>
                </a:solidFill>
              </a:rPr>
              <a:t>деятельности </a:t>
            </a:r>
          </a:p>
          <a:p>
            <a:r>
              <a:rPr lang="ru-RU" sz="1600" b="1">
                <a:solidFill>
                  <a:srgbClr val="FF3300"/>
                </a:solidFill>
              </a:rPr>
              <a:t>образовательного </a:t>
            </a:r>
          </a:p>
          <a:p>
            <a:r>
              <a:rPr lang="ru-RU" sz="1600" b="1">
                <a:solidFill>
                  <a:srgbClr val="FF3300"/>
                </a:solidFill>
              </a:rPr>
              <a:t>учреждения и</a:t>
            </a:r>
          </a:p>
          <a:p>
            <a:r>
              <a:rPr lang="ru-RU" sz="1600" b="1">
                <a:solidFill>
                  <a:srgbClr val="FF3300"/>
                </a:solidFill>
              </a:rPr>
              <a:t> системы образования  </a:t>
            </a:r>
          </a:p>
          <a:p>
            <a:r>
              <a:rPr lang="ru-RU" sz="1600" b="1">
                <a:solidFill>
                  <a:srgbClr val="FF3300"/>
                </a:solidFill>
              </a:rPr>
              <a:t>в целом</a:t>
            </a:r>
          </a:p>
        </p:txBody>
      </p:sp>
      <p:sp>
        <p:nvSpPr>
          <p:cNvPr id="38918" name="Rectangle 12"/>
          <p:cNvSpPr>
            <a:spLocks noChangeArrowheads="1"/>
          </p:cNvSpPr>
          <p:nvPr/>
        </p:nvSpPr>
        <p:spPr bwMode="auto">
          <a:xfrm>
            <a:off x="1331913" y="4221163"/>
            <a:ext cx="7561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Государственная итоговая аттестация по 5 (6) предметам</a:t>
            </a:r>
          </a:p>
        </p:txBody>
      </p:sp>
      <p:sp>
        <p:nvSpPr>
          <p:cNvPr id="38919" name="Rectangle 15"/>
          <p:cNvSpPr>
            <a:spLocks noChangeArrowheads="1"/>
          </p:cNvSpPr>
          <p:nvPr/>
        </p:nvSpPr>
        <p:spPr bwMode="auto">
          <a:xfrm>
            <a:off x="1331913" y="4797425"/>
            <a:ext cx="1295400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1200" b="1">
                <a:solidFill>
                  <a:srgbClr val="FF3300"/>
                </a:solidFill>
              </a:rPr>
              <a:t>Обязательные</a:t>
            </a:r>
          </a:p>
          <a:p>
            <a:pPr marL="342900" indent="-342900"/>
            <a:r>
              <a:rPr lang="ru-RU" sz="1200" b="1">
                <a:solidFill>
                  <a:srgbClr val="FF3300"/>
                </a:solidFill>
              </a:rPr>
              <a:t> предметы:</a:t>
            </a:r>
          </a:p>
          <a:p>
            <a:pPr marL="342900" indent="-342900"/>
            <a:endParaRPr lang="ru-RU" sz="1200" b="1">
              <a:solidFill>
                <a:srgbClr val="FF3300"/>
              </a:solidFill>
            </a:endParaRPr>
          </a:p>
          <a:p>
            <a:pPr marL="342900" indent="-342900"/>
            <a:r>
              <a:rPr lang="ru-RU" sz="1200">
                <a:solidFill>
                  <a:srgbClr val="FF3300"/>
                </a:solidFill>
              </a:rPr>
              <a:t>Русский язык </a:t>
            </a:r>
          </a:p>
          <a:p>
            <a:pPr marL="342900" indent="-342900"/>
            <a:r>
              <a:rPr lang="ru-RU" sz="1200">
                <a:solidFill>
                  <a:srgbClr val="FF3300"/>
                </a:solidFill>
              </a:rPr>
              <a:t>Родной язык</a:t>
            </a:r>
          </a:p>
          <a:p>
            <a:pPr marL="342900" indent="-342900"/>
            <a:r>
              <a:rPr lang="ru-RU" sz="1200">
                <a:solidFill>
                  <a:srgbClr val="FF3300"/>
                </a:solidFill>
              </a:rPr>
              <a:t>Математика</a:t>
            </a:r>
          </a:p>
          <a:p>
            <a:pPr marL="342900" indent="-342900"/>
            <a:r>
              <a:rPr lang="ru-RU" sz="1200">
                <a:solidFill>
                  <a:srgbClr val="FF3300"/>
                </a:solidFill>
              </a:rPr>
              <a:t>История России</a:t>
            </a:r>
          </a:p>
        </p:txBody>
      </p:sp>
      <p:sp>
        <p:nvSpPr>
          <p:cNvPr id="38920" name="Rectangle 16"/>
          <p:cNvSpPr>
            <a:spLocks noChangeArrowheads="1"/>
          </p:cNvSpPr>
          <p:nvPr/>
        </p:nvSpPr>
        <p:spPr bwMode="auto">
          <a:xfrm>
            <a:off x="2700338" y="4797425"/>
            <a:ext cx="3887787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>
                <a:solidFill>
                  <a:srgbClr val="FF3300"/>
                </a:solidFill>
              </a:rPr>
              <a:t>По выбору</a:t>
            </a:r>
          </a:p>
          <a:p>
            <a:r>
              <a:rPr lang="ru-RU" sz="1200" b="1">
                <a:solidFill>
                  <a:srgbClr val="FF3300"/>
                </a:solidFill>
              </a:rPr>
              <a:t>Один из:</a:t>
            </a:r>
            <a:r>
              <a:rPr lang="ru-RU" sz="1200"/>
              <a:t>                                               </a:t>
            </a:r>
            <a:r>
              <a:rPr lang="ru-RU" sz="1200" b="1">
                <a:solidFill>
                  <a:srgbClr val="FF3300"/>
                </a:solidFill>
              </a:rPr>
              <a:t>Один из</a:t>
            </a:r>
            <a:r>
              <a:rPr lang="ru-RU" sz="1200">
                <a:solidFill>
                  <a:srgbClr val="FF3300"/>
                </a:solidFill>
              </a:rPr>
              <a:t>:</a:t>
            </a:r>
          </a:p>
          <a:p>
            <a:r>
              <a:rPr lang="ru-RU" sz="1200">
                <a:solidFill>
                  <a:srgbClr val="FF3300"/>
                </a:solidFill>
              </a:rPr>
              <a:t>1.Литература                                   1.Физика</a:t>
            </a:r>
          </a:p>
          <a:p>
            <a:r>
              <a:rPr lang="ru-RU" sz="1200">
                <a:solidFill>
                  <a:srgbClr val="FF3300"/>
                </a:solidFill>
              </a:rPr>
              <a:t>2.Родная литература                      2.Химия</a:t>
            </a:r>
          </a:p>
          <a:p>
            <a:r>
              <a:rPr lang="ru-RU" sz="1200">
                <a:solidFill>
                  <a:srgbClr val="FF3300"/>
                </a:solidFill>
              </a:rPr>
              <a:t>3.Иностранный язык                       3. Биология</a:t>
            </a:r>
          </a:p>
          <a:p>
            <a:r>
              <a:rPr lang="ru-RU" sz="1200">
                <a:solidFill>
                  <a:srgbClr val="FF3300"/>
                </a:solidFill>
              </a:rPr>
              <a:t>4.Обществознание</a:t>
            </a:r>
          </a:p>
          <a:p>
            <a:r>
              <a:rPr lang="ru-RU" sz="1200">
                <a:solidFill>
                  <a:srgbClr val="FF3300"/>
                </a:solidFill>
              </a:rPr>
              <a:t>5.Всеобщая история</a:t>
            </a:r>
          </a:p>
          <a:p>
            <a:r>
              <a:rPr lang="ru-RU" sz="1200">
                <a:solidFill>
                  <a:srgbClr val="FF3300"/>
                </a:solidFill>
              </a:rPr>
              <a:t>6.География</a:t>
            </a:r>
          </a:p>
        </p:txBody>
      </p:sp>
      <p:sp>
        <p:nvSpPr>
          <p:cNvPr id="38921" name="Rectangle 17"/>
          <p:cNvSpPr>
            <a:spLocks noChangeArrowheads="1"/>
          </p:cNvSpPr>
          <p:nvPr/>
        </p:nvSpPr>
        <p:spPr bwMode="auto">
          <a:xfrm>
            <a:off x="6659563" y="4797425"/>
            <a:ext cx="2305050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>
                <a:solidFill>
                  <a:srgbClr val="FF3300"/>
                </a:solidFill>
              </a:rPr>
              <a:t>Защита</a:t>
            </a:r>
          </a:p>
          <a:p>
            <a:r>
              <a:rPr lang="ru-RU" sz="1200">
                <a:solidFill>
                  <a:srgbClr val="FF3300"/>
                </a:solidFill>
              </a:rPr>
              <a:t> индивидуального </a:t>
            </a:r>
          </a:p>
          <a:p>
            <a:r>
              <a:rPr lang="ru-RU" sz="1200">
                <a:solidFill>
                  <a:srgbClr val="FF3300"/>
                </a:solidFill>
              </a:rPr>
              <a:t>проекта,</a:t>
            </a:r>
          </a:p>
          <a:p>
            <a:r>
              <a:rPr lang="ru-RU" sz="1200">
                <a:solidFill>
                  <a:srgbClr val="FF3300"/>
                </a:solidFill>
              </a:rPr>
              <a:t> выполненного </a:t>
            </a:r>
          </a:p>
          <a:p>
            <a:r>
              <a:rPr lang="ru-RU" sz="1200">
                <a:solidFill>
                  <a:srgbClr val="FF3300"/>
                </a:solidFill>
              </a:rPr>
              <a:t>в рамках одного </a:t>
            </a:r>
          </a:p>
          <a:p>
            <a:r>
              <a:rPr lang="ru-RU" sz="1200">
                <a:solidFill>
                  <a:srgbClr val="FF3300"/>
                </a:solidFill>
              </a:rPr>
              <a:t>предмета или на </a:t>
            </a:r>
          </a:p>
          <a:p>
            <a:r>
              <a:rPr lang="ru-RU" sz="1200">
                <a:solidFill>
                  <a:srgbClr val="FF3300"/>
                </a:solidFill>
              </a:rPr>
              <a:t>межпредметной основе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smtClean="0"/>
              <a:t>Цели изучения иностранного языка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ru-RU" sz="2000" b="1" smtClean="0">
                <a:solidFill>
                  <a:srgbClr val="FF0000"/>
                </a:solidFill>
              </a:rPr>
              <a:t>Развитие иноязычной коммуникативной компетенции </a:t>
            </a:r>
            <a:r>
              <a:rPr lang="ru-RU" sz="1600" smtClean="0"/>
              <a:t>в совокупности ее составляющих: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1600" smtClean="0"/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800" b="1" smtClean="0">
                <a:solidFill>
                  <a:srgbClr val="FF0000"/>
                </a:solidFill>
              </a:rPr>
              <a:t>Речевая компетенция </a:t>
            </a:r>
            <a:r>
              <a:rPr lang="ru-RU" sz="1600" smtClean="0"/>
              <a:t>- </a:t>
            </a:r>
            <a:r>
              <a:rPr lang="ru-RU" sz="1400" smtClean="0"/>
              <a:t>развитие коммуникативных умений в четырех основных видах речевой деятельности (говорении, аудировании, чтении, письме)</a:t>
            </a:r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800" b="1" smtClean="0">
                <a:solidFill>
                  <a:srgbClr val="FF0000"/>
                </a:solidFill>
              </a:rPr>
              <a:t>Языковая компетенция </a:t>
            </a:r>
            <a:r>
              <a:rPr lang="ru-RU" sz="1600" smtClean="0"/>
              <a:t>- </a:t>
            </a:r>
            <a:r>
              <a:rPr lang="ru-RU" sz="1400" smtClean="0"/>
              <a:t>овладение новыми языковыми средствами (фонетическими, орфографическими, лексическими, грамматическими); освоение знаний о языковых явлениях изучаемого языка, разных способах выражения мысли в родном и иностранном языках</a:t>
            </a:r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800" b="1" smtClean="0">
                <a:solidFill>
                  <a:srgbClr val="FF0000"/>
                </a:solidFill>
              </a:rPr>
              <a:t>Социокультурная/межкультурная компетенция</a:t>
            </a: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- </a:t>
            </a:r>
            <a:r>
              <a:rPr lang="ru-RU" sz="1400" smtClean="0"/>
              <a:t>приобщение к культуре, традициям, реалиям страны изучаемого языка; формирование умения представлять свою страну, ее культуру в условиях межкультурного общения</a:t>
            </a:r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800" b="1" smtClean="0">
                <a:solidFill>
                  <a:srgbClr val="FF0000"/>
                </a:solidFill>
              </a:rPr>
              <a:t>Компенсаторная компетенция </a:t>
            </a:r>
            <a:r>
              <a:rPr lang="ru-RU" sz="1600" smtClean="0"/>
              <a:t>- </a:t>
            </a:r>
            <a:r>
              <a:rPr lang="ru-RU" sz="1400" smtClean="0"/>
              <a:t>развитие умений выходить из положения в условиях дефицита языковых средств</a:t>
            </a:r>
            <a:endParaRPr lang="ru-RU" sz="1400" b="1" smtClean="0"/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800" b="1" smtClean="0">
                <a:solidFill>
                  <a:srgbClr val="FF0000"/>
                </a:solidFill>
              </a:rPr>
              <a:t>Учебно-познавательная компетенция</a:t>
            </a: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- </a:t>
            </a:r>
            <a:r>
              <a:rPr lang="ru-RU" sz="1400" smtClean="0"/>
              <a:t>развитие общих и специальных учебных умений, универсальных способов деятельности; ознакомление со способами и приемами самостоятельного изучения языков и культур, в том числе с использованием новых информационных технологий</a:t>
            </a:r>
            <a:endParaRPr lang="ru-RU" sz="1400" b="1" smtClean="0"/>
          </a:p>
          <a:p>
            <a:pPr marL="609600" indent="-609600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535987" cy="1143000"/>
          </a:xfrm>
        </p:spPr>
        <p:txBody>
          <a:bodyPr/>
          <a:lstStyle/>
          <a:p>
            <a:pPr algn="l" eaLnBrk="1" hangingPunct="1"/>
            <a:r>
              <a:rPr lang="ru-RU" sz="2800" smtClean="0"/>
              <a:t>Федеральный государственный образовательный стандарт второго поколения</a:t>
            </a:r>
          </a:p>
        </p:txBody>
      </p:sp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1571625" y="1285875"/>
            <a:ext cx="6929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Федеральный государственный образовательный стандарт второго поколения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786313" y="1928813"/>
            <a:ext cx="42862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88" y="2500313"/>
            <a:ext cx="7072312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Совокупность требований, обязательных при реализации основной образовательной программы основного общего образования образовательного  учреждения, имеющего государственную аккредитацию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790812" y="4041780"/>
          <a:ext cx="5834083" cy="2643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71604" y="3643314"/>
            <a:ext cx="714380" cy="3214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ru-RU" sz="1200" dirty="0">
                <a:solidFill>
                  <a:srgbClr val="FF0000"/>
                </a:solidFill>
              </a:rPr>
              <a:t>устанавливает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857750" y="3643313"/>
            <a:ext cx="357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428875" y="5214938"/>
            <a:ext cx="2857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Цели изучения иностранного языка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</a:rPr>
              <a:t>Развитие личности учащихся</a:t>
            </a:r>
            <a:r>
              <a:rPr lang="ru-RU" sz="2000" smtClean="0"/>
              <a:t>:</a:t>
            </a:r>
            <a:endParaRPr lang="ru-RU" sz="2000" smtClean="0">
              <a:latin typeface="Arial" charset="0"/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ru-RU" sz="1800" smtClean="0"/>
              <a:t>Формирование у учащихся потребности изучения иностранного языка как средства общения, познания, самореализации на основе осознания важности изучения иностранного и родного языков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sz="1800" smtClean="0"/>
              <a:t>Формирование общекультурной и этнической идентичности; развитие национального самосознания, стремления к взаимопониманию между людьми разных сообществ, толерантного отношения к проявлениям иной культуры; лучшее осознание своей собственной культуры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sz="1800" smtClean="0"/>
              <a:t>Развитие стремления к овладению основами мировой культуры средствами иностранного языка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sz="1800" smtClean="0"/>
              <a:t>Осознание необходимости вести здоровый образ жизни путем информирования об общественно признанных формах поддержания здоровья и обсуждения необходимости отказа от вредных привычек</a:t>
            </a:r>
            <a:endParaRPr lang="ru-RU" sz="1800" b="1" smtClean="0"/>
          </a:p>
          <a:p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smtClean="0"/>
              <a:t>Результаты изучения иностранного языка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349500"/>
            <a:ext cx="7632700" cy="42941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ru-RU" sz="1200" smtClean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>
                <a:solidFill>
                  <a:schemeClr val="tx1"/>
                </a:solidFill>
              </a:rPr>
              <a:t>Формирование мотивации изучения иностранных языков.</a:t>
            </a:r>
            <a:endParaRPr lang="en-US" sz="180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>
                <a:solidFill>
                  <a:schemeClr val="tx1"/>
                </a:solidFill>
              </a:rPr>
              <a:t>Осознание возможностей самореализации средствами иностранного языка.</a:t>
            </a:r>
            <a:endParaRPr lang="en-US" sz="180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>
                <a:solidFill>
                  <a:schemeClr val="tx1"/>
                </a:solidFill>
              </a:rPr>
              <a:t>Стремление к совершенствованию собственной речевой культуры в целом.</a:t>
            </a:r>
            <a:endParaRPr lang="en-US" sz="180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>
                <a:solidFill>
                  <a:schemeClr val="tx1"/>
                </a:solidFill>
              </a:rPr>
              <a:t>Формирование коммуникативной компетенции.</a:t>
            </a:r>
            <a:endParaRPr lang="en-US" sz="180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>
                <a:solidFill>
                  <a:schemeClr val="tx1"/>
                </a:solidFill>
              </a:rPr>
              <a:t>Формирование общекультурной и этнической идентичности.</a:t>
            </a:r>
            <a:endParaRPr lang="en-US" sz="180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>
                <a:solidFill>
                  <a:schemeClr val="tx1"/>
                </a:solidFill>
              </a:rPr>
              <a:t>Стремление к лучшему осознанию культуры своего народа и готовность содействовать ознакомлению с ней представителей других стран. </a:t>
            </a:r>
            <a:endParaRPr lang="en-US" sz="180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>
                <a:solidFill>
                  <a:schemeClr val="tx1"/>
                </a:solidFill>
              </a:rPr>
              <a:t>Толерантное отношение к проявлениям иной культуры. </a:t>
            </a:r>
            <a:endParaRPr lang="en-US" sz="1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    Готовность отстаивать национальные и общечеловеческие ценности,   свою гражданскую позицию.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>
                <a:solidFill>
                  <a:schemeClr val="tx1"/>
                </a:solidFill>
              </a:rPr>
              <a:t>Формирование мотивации изучения иностранных языков.</a:t>
            </a:r>
            <a:endParaRPr lang="en-US" sz="18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1200" smtClean="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763713" y="1214438"/>
            <a:ext cx="6911975" cy="642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ru-RU" b="1">
                <a:solidFill>
                  <a:srgbClr val="FF0000"/>
                </a:solidFill>
              </a:rPr>
              <a:t>Личностные результаты</a:t>
            </a:r>
          </a:p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14538" y="188913"/>
            <a:ext cx="7129462" cy="1143000"/>
          </a:xfrm>
        </p:spPr>
        <p:txBody>
          <a:bodyPr/>
          <a:lstStyle/>
          <a:p>
            <a:pPr algn="l"/>
            <a:r>
              <a:rPr lang="ru-RU" sz="3200" smtClean="0"/>
              <a:t>Результаты изучения иностранного языка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565400"/>
            <a:ext cx="7632700" cy="356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Развитие умения планировать свое речевое и неречевое поведение.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Развитие коммуникативной компетенции.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Развитие исследовательских учебных действий, включая навыки работы с информацией.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Развитие смыслового чтения, включая умение определять тему, прогнозировать содержание текста по заголовку/по ключевым словам, выделять основную мысль, главные факты, устанавливать логическую последовательность основных фактов.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smtClean="0"/>
              <a:t>Осуществление самонаблюдения, самоконтроля, самооценки в процессе коммуникативной деятельности на иностранном языке.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763713" y="1700213"/>
            <a:ext cx="67691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Метапредметные результаты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smtClean="0"/>
              <a:t>Результаты изучения иностранного языка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708275"/>
            <a:ext cx="7632700" cy="3446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в коммуникативной сфере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в познавательной сфере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в ценностно-ориентационной сфере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в эстетической сфере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в трудовой сфере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в физической сфере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763713" y="1700213"/>
            <a:ext cx="669607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Предметные результаты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1476375" y="4941888"/>
            <a:ext cx="4103688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>
                <a:solidFill>
                  <a:srgbClr val="FF3300"/>
                </a:solidFill>
              </a:rPr>
              <a:t>Ранее деление </a:t>
            </a:r>
          </a:p>
          <a:p>
            <a:r>
              <a:rPr lang="ru-RU" sz="1400" b="1">
                <a:solidFill>
                  <a:srgbClr val="FF3300"/>
                </a:solidFill>
              </a:rPr>
              <a:t>результатов изучения иностранного</a:t>
            </a:r>
          </a:p>
          <a:p>
            <a:r>
              <a:rPr lang="ru-RU" sz="1400" b="1">
                <a:solidFill>
                  <a:srgbClr val="FF3300"/>
                </a:solidFill>
              </a:rPr>
              <a:t> языка в </a:t>
            </a:r>
          </a:p>
          <a:p>
            <a:r>
              <a:rPr lang="ru-RU" sz="1400" b="1">
                <a:solidFill>
                  <a:srgbClr val="FF3300"/>
                </a:solidFill>
              </a:rPr>
              <a:t>зависимости </a:t>
            </a:r>
          </a:p>
          <a:p>
            <a:r>
              <a:rPr lang="ru-RU" sz="1400" b="1">
                <a:solidFill>
                  <a:srgbClr val="FF3300"/>
                </a:solidFill>
              </a:rPr>
              <a:t>от сферы отсутствовало. </a:t>
            </a:r>
          </a:p>
          <a:p>
            <a:r>
              <a:rPr lang="ru-RU" sz="1400" b="1">
                <a:solidFill>
                  <a:srgbClr val="FF3300"/>
                </a:solidFill>
              </a:rPr>
              <a:t>В основном выделялись результаты</a:t>
            </a:r>
          </a:p>
          <a:p>
            <a:r>
              <a:rPr lang="ru-RU" sz="1400" b="1">
                <a:solidFill>
                  <a:srgbClr val="FF3300"/>
                </a:solidFill>
              </a:rPr>
              <a:t> в коммуникативной сфере.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7129462" cy="582612"/>
          </a:xfrm>
        </p:spPr>
        <p:txBody>
          <a:bodyPr/>
          <a:lstStyle/>
          <a:p>
            <a:pPr algn="l"/>
            <a:r>
              <a:rPr lang="ru-RU" sz="2400" smtClean="0"/>
              <a:t>Предметные результаты в коммуникативной сфере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428750"/>
            <a:ext cx="3816350" cy="54292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Межличностные взаимоотношения </a:t>
            </a:r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в семье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, со сверстниками; решение конфликтных ситуаций. Внешность и черты характера человека. </a:t>
            </a:r>
            <a:endParaRPr lang="en-US" sz="120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Досуг и увлечения 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(чтение, кино, театр, музей, музыка, </a:t>
            </a:r>
            <a:r>
              <a:rPr lang="ru-RU" sz="1200" b="1" i="1" smtClean="0">
                <a:solidFill>
                  <a:schemeClr val="tx1"/>
                </a:solidFill>
                <a:latin typeface="Arial" charset="0"/>
              </a:rPr>
              <a:t>дискотека, кафе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). Виды отдыха, путешествия. Молодежная мода. Покупки.</a:t>
            </a:r>
            <a:endParaRPr lang="en-US" sz="120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Здоровый образ жизни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: режим труда и отдыха, спорт, сбалансированное питание, отказ от вредных привычек. </a:t>
            </a:r>
            <a:endParaRPr lang="en-US" sz="120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Школьное образование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, школьная жизнь, изучаемые предметы и отношение к ним. </a:t>
            </a:r>
            <a:r>
              <a:rPr lang="ru-RU" sz="1200" b="1" i="1" smtClean="0">
                <a:solidFill>
                  <a:schemeClr val="tx1"/>
                </a:solidFill>
                <a:latin typeface="Arial" charset="0"/>
              </a:rPr>
              <a:t>Международные школьные обмены.</a:t>
            </a:r>
            <a:r>
              <a:rPr lang="ru-RU" sz="1200" b="1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Переписка с зарубежными сверстниками. Каникулы в различное время года.</a:t>
            </a:r>
            <a:endParaRPr lang="en-US" sz="120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Мир профессий. 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Проблемы выбора профессии. Роль иностранного языка в планах на будущее.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Вселенная и человек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. Природа: флора и фауна. Проблемы экологии. Защита окружающей среды. Климат, погода. Условия проживания в городской/сельской местности. Транспорт.</a:t>
            </a:r>
            <a:endParaRPr lang="en-US" sz="120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 smtClean="0">
                <a:solidFill>
                  <a:schemeClr val="tx1"/>
                </a:solidFill>
                <a:latin typeface="Arial" charset="0"/>
              </a:rPr>
              <a:t>СМИ (пресса, телевидение, радио, Интернет).</a:t>
            </a:r>
            <a:endParaRPr lang="en-US" sz="1200" b="1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smtClean="0">
                <a:solidFill>
                  <a:schemeClr val="tx1"/>
                </a:solidFill>
                <a:latin typeface="Arial" charset="0"/>
              </a:rPr>
              <a:t>Страна изучаемого языка и родная страна</a:t>
            </a:r>
            <a:r>
              <a:rPr lang="en-US" sz="1200" smtClean="0">
                <a:solidFill>
                  <a:schemeClr val="tx1"/>
                </a:solidFill>
                <a:latin typeface="Arial" charset="0"/>
              </a:rPr>
              <a:t>, их географическое положение, столицы и крупные города, регионы, </a:t>
            </a:r>
            <a:r>
              <a:rPr lang="ru-RU" sz="1200" smtClean="0">
                <a:solidFill>
                  <a:schemeClr val="tx1"/>
                </a:solidFill>
                <a:latin typeface="Arial" charset="0"/>
              </a:rPr>
              <a:t>д</a:t>
            </a:r>
            <a:r>
              <a:rPr lang="en-US" sz="1200" smtClean="0">
                <a:solidFill>
                  <a:schemeClr val="tx1"/>
                </a:solidFill>
                <a:latin typeface="Arial" charset="0"/>
              </a:rPr>
              <a:t>остопримечательности, культурные особенности (национальные праздники, знаменательные даты, традиции, обычаи), страницы истории, выдающиеся люди, их вклад в науку и мировую культуру</a:t>
            </a:r>
          </a:p>
          <a:p>
            <a:pPr>
              <a:lnSpc>
                <a:spcPct val="80000"/>
              </a:lnSpc>
            </a:pPr>
            <a:endParaRPr lang="ru-RU" sz="1200" smtClean="0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763713" y="928688"/>
            <a:ext cx="6840537" cy="500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ru-RU" sz="2000">
                <a:solidFill>
                  <a:srgbClr val="FF0000"/>
                </a:solidFill>
              </a:rPr>
              <a:t>Предметное содержание речи</a:t>
            </a:r>
          </a:p>
          <a:p>
            <a:pPr algn="ctr"/>
            <a:endParaRPr lang="ru-RU"/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5580063" y="1643063"/>
            <a:ext cx="3384550" cy="4665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FF0000"/>
                </a:solidFill>
              </a:rPr>
              <a:t>Новые  темы:</a:t>
            </a:r>
          </a:p>
          <a:p>
            <a:pPr algn="ctr"/>
            <a:r>
              <a:rPr lang="ru-RU" sz="1200"/>
              <a:t>Музей Виды отдыха, путешествия</a:t>
            </a:r>
          </a:p>
          <a:p>
            <a:pPr algn="ctr"/>
            <a:r>
              <a:rPr lang="ru-RU" sz="1200"/>
              <a:t>Вселенная и человек</a:t>
            </a:r>
          </a:p>
          <a:p>
            <a:pPr algn="ctr"/>
            <a:r>
              <a:rPr lang="ru-RU" sz="1200"/>
              <a:t>Транспорт</a:t>
            </a:r>
          </a:p>
          <a:p>
            <a:pPr algn="ctr"/>
            <a:r>
              <a:rPr lang="ru-RU" sz="1200"/>
              <a:t>Страницы истории страны </a:t>
            </a:r>
          </a:p>
          <a:p>
            <a:pPr algn="ctr"/>
            <a:r>
              <a:rPr lang="ru-RU" sz="1200"/>
              <a:t>изучаемого языка и родной страны</a:t>
            </a:r>
          </a:p>
          <a:p>
            <a:pPr algn="ctr"/>
            <a:endParaRPr lang="ru-RU" sz="1200"/>
          </a:p>
          <a:p>
            <a:pPr algn="ctr"/>
            <a:r>
              <a:rPr lang="ru-RU" sz="1200" b="1">
                <a:solidFill>
                  <a:srgbClr val="FF0000"/>
                </a:solidFill>
              </a:rPr>
              <a:t>Исключены темы:</a:t>
            </a:r>
            <a:endParaRPr lang="ru-RU" sz="1200">
              <a:solidFill>
                <a:srgbClr val="FF0000"/>
              </a:solidFill>
            </a:endParaRPr>
          </a:p>
          <a:p>
            <a:pPr algn="ctr"/>
            <a:r>
              <a:rPr lang="ru-RU" sz="1200"/>
              <a:t>Карманные деньги</a:t>
            </a:r>
          </a:p>
          <a:p>
            <a:pPr algn="ctr"/>
            <a:r>
              <a:rPr lang="ru-RU" sz="1200"/>
              <a:t>Технический прогресс</a:t>
            </a:r>
          </a:p>
          <a:p>
            <a:pPr algn="ctr"/>
            <a:r>
              <a:rPr lang="ru-RU" sz="1200"/>
              <a:t>Глобальные проблемы современности</a:t>
            </a:r>
          </a:p>
          <a:p>
            <a:pPr algn="ctr"/>
            <a:endParaRPr lang="ru-RU" sz="1200"/>
          </a:p>
          <a:p>
            <a:pPr algn="ctr"/>
            <a:r>
              <a:rPr lang="ru-RU" sz="1200" b="1">
                <a:solidFill>
                  <a:srgbClr val="FF0000"/>
                </a:solidFill>
              </a:rPr>
              <a:t>Ранее не являлись предметом контроля</a:t>
            </a:r>
            <a:r>
              <a:rPr lang="ru-RU" sz="1200" b="1"/>
              <a:t>:</a:t>
            </a:r>
          </a:p>
          <a:p>
            <a:pPr algn="ctr"/>
            <a:r>
              <a:rPr lang="ru-RU" sz="1200"/>
              <a:t>Дискотека, кафе</a:t>
            </a:r>
          </a:p>
          <a:p>
            <a:pPr algn="ctr"/>
            <a:r>
              <a:rPr lang="ru-RU" sz="1200"/>
              <a:t>Молодежная мода</a:t>
            </a:r>
          </a:p>
          <a:p>
            <a:pPr algn="ctr"/>
            <a:r>
              <a:rPr lang="ru-RU" sz="1200"/>
              <a:t>Школьное образование</a:t>
            </a:r>
          </a:p>
          <a:p>
            <a:pPr algn="ctr"/>
            <a:r>
              <a:rPr lang="ru-RU" sz="1200"/>
              <a:t>Международные школьные обмены</a:t>
            </a:r>
          </a:p>
          <a:p>
            <a:pPr algn="ctr"/>
            <a:r>
              <a:rPr lang="ru-RU" sz="1200"/>
              <a:t>СМИ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Char char="§"/>
            </a:pPr>
            <a:endParaRPr lang="ru-RU" sz="1200" b="1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74638"/>
            <a:ext cx="7392987" cy="1143000"/>
          </a:xfrm>
        </p:spPr>
        <p:txBody>
          <a:bodyPr/>
          <a:lstStyle/>
          <a:p>
            <a:pPr algn="l"/>
            <a:r>
              <a:rPr lang="ru-RU" sz="2800" smtClean="0"/>
              <a:t>Предметные результаты в коммуникативной сфере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1403350" y="1643063"/>
            <a:ext cx="3816350" cy="561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en-US" sz="2000" b="1">
                <a:solidFill>
                  <a:srgbClr val="FF0000"/>
                </a:solidFill>
              </a:rPr>
              <a:t>Коммуникативные умения</a:t>
            </a:r>
            <a:endParaRPr lang="ru-RU" sz="2000" b="1">
              <a:solidFill>
                <a:srgbClr val="FF0000"/>
              </a:solidFill>
            </a:endParaRPr>
          </a:p>
          <a:p>
            <a:pPr algn="ctr"/>
            <a:endParaRPr lang="ru-RU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5003800" y="2852738"/>
            <a:ext cx="38163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FF0000"/>
                </a:solidFill>
              </a:rPr>
              <a:t>Языковые средства и</a:t>
            </a:r>
          </a:p>
          <a:p>
            <a:r>
              <a:rPr lang="ru-RU" b="1">
                <a:solidFill>
                  <a:srgbClr val="FF0000"/>
                </a:solidFill>
              </a:rPr>
              <a:t> навыки оперирования ими</a:t>
            </a: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1547813" y="2492375"/>
            <a:ext cx="3095625" cy="3313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 b="1"/>
              <a:t>Говорение</a:t>
            </a:r>
          </a:p>
          <a:p>
            <a:pPr marL="342900" indent="-342900"/>
            <a:endParaRPr lang="ru-RU" sz="2400" b="1"/>
          </a:p>
          <a:p>
            <a:pPr marL="342900" indent="-342900"/>
            <a:r>
              <a:rPr lang="ru-RU" sz="2400" b="1"/>
              <a:t>Аудирование</a:t>
            </a:r>
          </a:p>
          <a:p>
            <a:pPr marL="342900" indent="-342900"/>
            <a:endParaRPr lang="ru-RU" sz="2400" b="1"/>
          </a:p>
          <a:p>
            <a:pPr marL="342900" indent="-342900"/>
            <a:r>
              <a:rPr lang="ru-RU" sz="2400" b="1"/>
              <a:t>Чтение</a:t>
            </a:r>
          </a:p>
          <a:p>
            <a:pPr marL="342900" indent="-342900"/>
            <a:endParaRPr lang="ru-RU" sz="2400" b="1"/>
          </a:p>
          <a:p>
            <a:pPr marL="342900" indent="-342900"/>
            <a:r>
              <a:rPr lang="ru-RU" sz="2400" b="1"/>
              <a:t>Письмо</a:t>
            </a:r>
          </a:p>
          <a:p>
            <a:pPr marL="342900" indent="-342900"/>
            <a:endParaRPr lang="ru-RU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5292725" y="3716338"/>
            <a:ext cx="3636963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b="1"/>
              <a:t>Графика,</a:t>
            </a:r>
            <a:endParaRPr lang="ru-RU" b="1"/>
          </a:p>
          <a:p>
            <a:pPr marL="342900" indent="-342900"/>
            <a:r>
              <a:rPr lang="ru-RU" b="1"/>
              <a:t>К</a:t>
            </a:r>
            <a:r>
              <a:rPr lang="en-US" b="1"/>
              <a:t>аллиграфия</a:t>
            </a:r>
            <a:r>
              <a:rPr lang="ru-RU" b="1"/>
              <a:t>, </a:t>
            </a:r>
          </a:p>
          <a:p>
            <a:pPr marL="342900" indent="-342900"/>
            <a:r>
              <a:rPr lang="ru-RU" b="1"/>
              <a:t>О</a:t>
            </a:r>
            <a:r>
              <a:rPr lang="en-US" b="1"/>
              <a:t>р</a:t>
            </a:r>
            <a:r>
              <a:rPr lang="ru-RU" b="1"/>
              <a:t>ф</a:t>
            </a:r>
            <a:r>
              <a:rPr lang="en-US" b="1"/>
              <a:t>ография</a:t>
            </a:r>
            <a:r>
              <a:rPr lang="ru-RU" b="1"/>
              <a:t>,</a:t>
            </a:r>
          </a:p>
          <a:p>
            <a:pPr marL="342900" indent="-342900"/>
            <a:r>
              <a:rPr lang="en-US" b="1"/>
              <a:t>Фонетическая сторона речи</a:t>
            </a:r>
            <a:endParaRPr lang="ru-RU" b="1"/>
          </a:p>
          <a:p>
            <a:pPr marL="342900" indent="-342900"/>
            <a:r>
              <a:rPr lang="en-US" b="1"/>
              <a:t>Лексическая сторона речи</a:t>
            </a:r>
            <a:endParaRPr lang="ru-RU" b="1"/>
          </a:p>
          <a:p>
            <a:pPr marL="342900" indent="-342900"/>
            <a:r>
              <a:rPr lang="en-US" b="1"/>
              <a:t>Грамматическая сторона речи</a:t>
            </a:r>
            <a:endParaRPr lang="ru-RU" b="1"/>
          </a:p>
          <a:p>
            <a:pPr marL="342900" indent="-342900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smtClean="0"/>
              <a:t>Социокультурные знания и умения</a:t>
            </a:r>
            <a:endParaRPr lang="ru-RU" sz="3200" smtClean="0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знание о значении родного и иностранного языков в мире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сведения о социо-культурном портрете стран, говорящих на иностранном языке, их символике и культурном наследии</a:t>
            </a:r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>
                <a:solidFill>
                  <a:srgbClr val="FF3300"/>
                </a:solidFill>
              </a:rPr>
              <a:t>представление о сходствах и различиях в традициях своей страны и страны изучаемого языка</a:t>
            </a:r>
            <a:endParaRPr lang="en-US" sz="17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употребление фоновой лексики и реалии страны изучаемого языка: традиции (выходные дни, национальные праздники), фольклор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особенности образа жизни, быта, культуры страны изучаемого языка: достопримечательности, выдающиеся люди, их вклад в мировую культуру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некоторые произведения литературы на изучаемом языке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знать и употреблять нормы речевого этикета страны изучаемого языка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en-US" sz="1700" smtClean="0"/>
              <a:t>умение представлять родную страну и культуру на иностранном языке, оказывать помощь зарубежным гостям в нашей стране в ситуациях повседневного общения</a:t>
            </a:r>
            <a:endParaRPr lang="ru-RU" sz="1700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smtClean="0"/>
              <a:t>Компенсаторные</a:t>
            </a:r>
            <a:r>
              <a:rPr lang="ru-RU" sz="3200" b="0" smtClean="0"/>
              <a:t> </a:t>
            </a:r>
            <a:r>
              <a:rPr lang="en-US" sz="3200" smtClean="0"/>
              <a:t>умения</a:t>
            </a:r>
            <a:endParaRPr lang="ru-RU" sz="3200" smtClean="0"/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400" smtClean="0"/>
              <a:t>Переспрашивать, уточняя значения незнакомых слов.</a:t>
            </a:r>
            <a:endParaRPr lang="en-US" sz="24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400" smtClean="0"/>
              <a:t>Использовать в качестве опоры для собственного высказывания ключевые слова, план к тексту, словарь.</a:t>
            </a:r>
            <a:endParaRPr lang="en-US" sz="24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400" smtClean="0"/>
              <a:t>Прогнозировать содержание текста на основе заголовка, предварительных вопросов.</a:t>
            </a:r>
            <a:endParaRPr lang="en-US" sz="24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400" smtClean="0"/>
              <a:t>Догадываться о значении незнакомых слов по контексту, жестам и мимике собеседника.</a:t>
            </a:r>
            <a:endParaRPr lang="en-US" sz="24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400" smtClean="0"/>
              <a:t>Использование синонимов, </a:t>
            </a:r>
          </a:p>
          <a:p>
            <a:pPr eaLnBrk="1" hangingPunct="1">
              <a:buSzPct val="70000"/>
              <a:buFontTx/>
              <a:buNone/>
            </a:pPr>
            <a:r>
              <a:rPr lang="ru-RU" sz="2400" smtClean="0"/>
              <a:t>	антонимов, описания понятия при дефиците языковых средств.</a:t>
            </a:r>
            <a:endParaRPr lang="en-US" sz="2400" smtClean="0"/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smtClean="0"/>
              <a:t>Общеучебные умения и универсальные способы деятельности</a:t>
            </a:r>
            <a:endParaRPr lang="ru-RU" sz="3200" smtClean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400" smtClean="0"/>
              <a:t>Работать с информацией: сокращать/расширять информацию, создавать текст по аналогии, заполнять таблицы.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400" smtClean="0"/>
              <a:t>Работать с текстом: извлекать основную/запрашиваемую, полную/точную информацию.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400" smtClean="0"/>
              <a:t>Работать с разными источниками на иностранном языке: справочные материалы, словари, литература, интернет-ресурсы.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400" smtClean="0"/>
              <a:t>Планировать и осуществлять учебно-исследовательскую работу.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400" smtClean="0"/>
              <a:t>Р</a:t>
            </a:r>
            <a:r>
              <a:rPr lang="en-US" sz="2400" smtClean="0"/>
              <a:t>аботать самостоятельно, организовывать свой труд</a:t>
            </a:r>
            <a:r>
              <a:rPr lang="ru-RU" sz="2400" smtClean="0"/>
              <a:t>.</a:t>
            </a:r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smtClean="0"/>
              <a:t>Специальные учебные умения</a:t>
            </a:r>
            <a:endParaRPr lang="ru-RU" sz="3200" smtClean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800" smtClean="0"/>
              <a:t>Находить ключевые слова при работе с текстом.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800" smtClean="0"/>
              <a:t>Семантизировать слова на основе языковой догадки.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800" smtClean="0"/>
              <a:t>Осуществлять словообразовательный анализ.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800" smtClean="0"/>
              <a:t>Выборочно использовать перевод.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800" smtClean="0"/>
              <a:t>Пользоваться двуязычным и толковым словарями.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2800" smtClean="0"/>
              <a:t>Участвовать в проектной деятельности межпредметного характера.</a:t>
            </a:r>
            <a:endParaRPr lang="en-US" sz="2800" smtClean="0"/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/>
              <a:t>Фундаментальное ядро  содержания общего образования</a:t>
            </a: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1714500" y="1643063"/>
            <a:ext cx="2571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Фундаментальное ядро  содержания общего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3063" y="1571625"/>
            <a:ext cx="2714625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Фундаментальное ядро  содержания общего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500563" y="2000250"/>
            <a:ext cx="35718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29188" y="1571625"/>
            <a:ext cx="4214812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Базовый документ, необходимый для создания  базисных учебных планов, программ, </a:t>
            </a:r>
            <a:r>
              <a:rPr lang="ru-RU" b="1" dirty="0" err="1">
                <a:solidFill>
                  <a:srgbClr val="FF0000"/>
                </a:solidFill>
              </a:rPr>
              <a:t>учебно</a:t>
            </a:r>
            <a:r>
              <a:rPr lang="ru-RU" b="1" dirty="0">
                <a:solidFill>
                  <a:srgbClr val="FF0000"/>
                </a:solidFill>
              </a:rPr>
              <a:t>- методической литературы, пособий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928938" y="2786063"/>
            <a:ext cx="357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63" y="3357563"/>
            <a:ext cx="2714625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Определяет: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3063" y="4000500"/>
            <a:ext cx="714375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 dirty="0">
                <a:solidFill>
                  <a:srgbClr val="FF0000"/>
                </a:solidFill>
              </a:rPr>
              <a:t>Основные элементы научного знания, предназначенные для обязательного  изучения в общеобразовательной школе.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43063" y="4857750"/>
            <a:ext cx="7215187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 dirty="0">
                <a:solidFill>
                  <a:srgbClr val="FF0000"/>
                </a:solidFill>
              </a:rPr>
              <a:t>Универсальные учебные действия, на формирование которых направлен учебный процесс: личностные, регулятивные, познавательные, коммуникативные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43063" y="5857875"/>
            <a:ext cx="721518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 dirty="0">
                <a:solidFill>
                  <a:srgbClr val="FF0000"/>
                </a:solidFill>
              </a:rPr>
              <a:t>Умения учащихся, совокупность способов действий учащихся обеспечивающих его способность к самостоятельному усвоению новых знаний и умений, включая организацию этого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Предметные результаты в познавательной сфере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Умение сравнивать языковые явления родного и иностранного языков на уровне отдельных грамматических явлений, слов, словосочетаний, предложений.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Владение приемами работы с текстом: умение пользоваться определенной стратегией чтения/аудирования в зависимости от коммуникативной задачи (читать/слушать текст с разной глубиной понимания).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Умение действовать по образцу/аналогии при выполнении упражнений и составлении собственных высказываний в  пределах тематики основной школы.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Готовность и умение осуществлять индивидуальную и совместную проектную работу.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Умение пользоваться справочным материалом (грамматическим и лингвострановедческим справочниками, двуязычным и толковым словарями, мультимедийными средствами).</a:t>
            </a:r>
            <a:endParaRPr lang="en-US" sz="1700" smtClean="0"/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q"/>
            </a:pPr>
            <a:r>
              <a:rPr lang="ru-RU" sz="1700" smtClean="0"/>
              <a:t>В</a:t>
            </a:r>
            <a:r>
              <a:rPr lang="en-US" sz="1700" smtClean="0"/>
              <a:t>ладение способами и приемами дальнейшего самостоятельного изучения иностранных языков</a:t>
            </a:r>
            <a:r>
              <a:rPr lang="ru-RU" sz="1700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Предметные результаты в </a:t>
            </a:r>
            <a:r>
              <a:rPr lang="en-US" sz="2800" smtClean="0"/>
              <a:t>ценностно-ориентационной </a:t>
            </a:r>
            <a:r>
              <a:rPr lang="ru-RU" sz="2800" smtClean="0"/>
              <a:t>сфере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1800" smtClean="0"/>
              <a:t>Представление о языке как средстве выражения чувств, эмоций, основе культуры мышления.</a:t>
            </a:r>
            <a:endParaRPr lang="en-US" sz="18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1800" smtClean="0"/>
              <a:t>Достижение взаимопонимания в процессе устного и письменного общения с носителями иностранного языка, установления межличностных и межкультурных контактов в доступных пределах.</a:t>
            </a:r>
            <a:endParaRPr lang="en-US" sz="18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1800" smtClean="0"/>
              <a:t>Представление о целостном полиязычном, поликультурном мире, осознание места и роли родного и иностранных языков в этом мире как средства общения, познания, самореализации и социальной адаптации.</a:t>
            </a:r>
            <a:endParaRPr lang="en-US" sz="18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1800" smtClean="0"/>
              <a:t>П</a:t>
            </a:r>
            <a:r>
              <a:rPr lang="en-US" sz="1800" smtClean="0"/>
              <a:t>риоб</a:t>
            </a:r>
            <a:r>
              <a:rPr lang="ru-RU" sz="1800" smtClean="0"/>
              <a:t>щ</a:t>
            </a:r>
            <a:r>
              <a:rPr lang="en-US" sz="1800" smtClean="0"/>
              <a:t>ение к ценностям мировой культуры как через источники информации на иностранном языке (в том числе мультимедийные), так и через непосредственное участие в школьных обменах, туристических поездках, молодежных форумах</a:t>
            </a:r>
            <a:r>
              <a:rPr lang="ru-RU" sz="1800" smtClean="0"/>
              <a:t>.</a:t>
            </a: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Предметные результаты в эстетической</a:t>
            </a:r>
            <a:r>
              <a:rPr lang="en-US" sz="2800" smtClean="0"/>
              <a:t> </a:t>
            </a:r>
            <a:r>
              <a:rPr lang="ru-RU" sz="2800" smtClean="0"/>
              <a:t>сфере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800" smtClean="0"/>
              <a:t>Владение элементарными средствами выражения чувств и эмоций на иностранном языке</a:t>
            </a:r>
            <a:endParaRPr lang="en-US" sz="28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800" smtClean="0"/>
              <a:t>Стремление к знакомству с образцами художественного творчества на иностранном языке и средствами иностранного языка</a:t>
            </a:r>
            <a:endParaRPr lang="en-US" sz="28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800" smtClean="0"/>
              <a:t>Р</a:t>
            </a:r>
            <a:r>
              <a:rPr lang="en-US" sz="2800" smtClean="0"/>
              <a:t>азвитие чувства прекрасного в процессе обсуждения современных тенденций в живописи, музыке, литературе</a:t>
            </a:r>
            <a:endParaRPr lang="ru-RU" sz="28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Предметные результаты в трудовой и физической</a:t>
            </a:r>
            <a:r>
              <a:rPr lang="en-US" sz="2800" smtClean="0"/>
              <a:t> </a:t>
            </a:r>
            <a:r>
              <a:rPr lang="ru-RU" sz="2800" smtClean="0"/>
              <a:t>сферах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800" smtClean="0"/>
              <a:t>У</a:t>
            </a:r>
            <a:r>
              <a:rPr lang="en-US" sz="2800" smtClean="0"/>
              <a:t>мение рационально планировать свой учебный труд</a:t>
            </a:r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800" smtClean="0"/>
              <a:t>У</a:t>
            </a:r>
            <a:r>
              <a:rPr lang="en-US" sz="2800" smtClean="0"/>
              <a:t>мение работать в соответствии с намеченным планом</a:t>
            </a:r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ru-RU" sz="2800" smtClean="0"/>
              <a:t>С</a:t>
            </a:r>
            <a:r>
              <a:rPr lang="en-US" sz="2800" smtClean="0"/>
              <a:t>тремление вести здоровый образ жизни (режим труда и отдыха, питание, спорт, </a:t>
            </a:r>
            <a:endParaRPr lang="ru-RU" sz="2800" smtClean="0"/>
          </a:p>
          <a:p>
            <a:pPr eaLnBrk="1" hangingPunct="1">
              <a:buSzPct val="70000"/>
              <a:buFontTx/>
              <a:buNone/>
            </a:pPr>
            <a:r>
              <a:rPr lang="ru-RU" sz="2800" smtClean="0"/>
              <a:t>	</a:t>
            </a:r>
            <a:r>
              <a:rPr lang="en-US" sz="2800" smtClean="0"/>
              <a:t>фитнес)</a:t>
            </a:r>
            <a:endParaRPr lang="ru-RU" sz="2800" smtClean="0"/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1024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734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734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7348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7349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0063"/>
            <a:ext cx="7772400" cy="17145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786313"/>
            <a:ext cx="6400800" cy="1571625"/>
          </a:xfrm>
        </p:spPr>
        <p:txBody>
          <a:bodyPr lIns="0" tIns="0" rIns="0" bIns="0" anchor="ctr"/>
          <a:lstStyle/>
          <a:p>
            <a:pPr marL="0" indent="0" algn="ctr" eaLnBrk="1" hangingPunct="1">
              <a:buFont typeface="Times New Roman" pitchFamily="18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Универсальные учебные действия</a:t>
            </a:r>
          </a:p>
        </p:txBody>
      </p:sp>
      <p:sp>
        <p:nvSpPr>
          <p:cNvPr id="20482" name="Прямоугольник 4"/>
          <p:cNvSpPr>
            <a:spLocks noGrp="1" noChangeArrowheads="1"/>
          </p:cNvSpPr>
          <p:nvPr>
            <p:ph type="body" idx="1"/>
          </p:nvPr>
        </p:nvSpPr>
        <p:spPr>
          <a:xfrm>
            <a:off x="1619250" y="1600200"/>
            <a:ext cx="7129463" cy="749300"/>
          </a:xfrm>
          <a:solidFill>
            <a:schemeClr val="accent1"/>
          </a:solidFill>
          <a:ln w="25400" algn="ctr">
            <a:solidFill>
              <a:srgbClr val="89A4A7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Arial" charset="0"/>
              </a:rPr>
              <a:t>Универсальные учебные 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4625" y="3214688"/>
            <a:ext cx="4429125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Означает «умение учиться»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Это конкретизация «способности субъекта к саморазвитию через овладение новым социальным опытом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0250" y="4786313"/>
            <a:ext cx="271462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00000"/>
                </a:solidFill>
              </a:rPr>
              <a:t>Учебные действия  становятся универсальными, когда они носят </a:t>
            </a:r>
            <a:r>
              <a:rPr lang="ru-RU" sz="1400" b="1" i="1" dirty="0" err="1">
                <a:solidFill>
                  <a:srgbClr val="C00000"/>
                </a:solidFill>
              </a:rPr>
              <a:t>надпредметный</a:t>
            </a:r>
            <a:r>
              <a:rPr lang="ru-RU" sz="1400" dirty="0">
                <a:solidFill>
                  <a:srgbClr val="C00000"/>
                </a:solidFill>
              </a:rPr>
              <a:t> или </a:t>
            </a:r>
            <a:r>
              <a:rPr lang="ru-RU" sz="1400" b="1" i="1" dirty="0" err="1">
                <a:solidFill>
                  <a:srgbClr val="C00000"/>
                </a:solidFill>
              </a:rPr>
              <a:t>метапредметный</a:t>
            </a:r>
            <a:r>
              <a:rPr lang="ru-RU" sz="1400" dirty="0">
                <a:solidFill>
                  <a:srgbClr val="C00000"/>
                </a:solidFill>
              </a:rPr>
              <a:t> характер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214938" y="2428875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571875" y="4286250"/>
            <a:ext cx="357188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29250" y="4786313"/>
            <a:ext cx="271462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00000"/>
                </a:solidFill>
              </a:rPr>
              <a:t>Умение учиться обеспечивается тем, что </a:t>
            </a:r>
            <a:r>
              <a:rPr lang="ru-RU" sz="1400" b="1" i="1" dirty="0">
                <a:solidFill>
                  <a:srgbClr val="C00000"/>
                </a:solidFill>
              </a:rPr>
              <a:t>универсальные учебные действия </a:t>
            </a:r>
            <a:r>
              <a:rPr lang="ru-RU" sz="1400" dirty="0">
                <a:solidFill>
                  <a:srgbClr val="C00000"/>
                </a:solidFill>
              </a:rPr>
              <a:t>открывают возможность ориентироваться в самой учебной деятельности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6286500" y="4286250"/>
            <a:ext cx="357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smtClean="0"/>
              <a:t>Универсальные учебные действия: состав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64304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6357938" y="3000375"/>
            <a:ext cx="1428750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5429250" y="3714750"/>
            <a:ext cx="2071688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4643438" y="2643188"/>
            <a:ext cx="2857500" cy="1428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5357813" y="4071938"/>
            <a:ext cx="2000250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Личностные  универсальные учебные действия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75" y="1357313"/>
            <a:ext cx="3357563" cy="1214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Личностные универсальные учебные действия  самоопределения, </a:t>
            </a:r>
            <a:r>
              <a:rPr lang="ru-RU" sz="1600" b="1" dirty="0" err="1">
                <a:solidFill>
                  <a:srgbClr val="FF0000"/>
                </a:solidFill>
              </a:rPr>
              <a:t>смыслообразования</a:t>
            </a:r>
            <a:r>
              <a:rPr lang="ru-RU" sz="1600" b="1" dirty="0">
                <a:solidFill>
                  <a:srgbClr val="FF0000"/>
                </a:solidFill>
              </a:rPr>
              <a:t> и нравственно – этической ориентации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786313" y="1857375"/>
            <a:ext cx="1357312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714875" y="1500188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</a:rPr>
              <a:t>определяют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6286500" y="1857375"/>
            <a:ext cx="2571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Личностную готовность ребенка к обучению в школе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58000" y="2928938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7143750" y="2857500"/>
            <a:ext cx="2000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</a:rPr>
              <a:t>определяется</a:t>
            </a:r>
          </a:p>
        </p:txBody>
      </p:sp>
      <p:sp>
        <p:nvSpPr>
          <p:cNvPr id="23560" name="TextBox 10"/>
          <p:cNvSpPr txBox="1">
            <a:spLocks noChangeArrowheads="1"/>
          </p:cNvSpPr>
          <p:nvPr/>
        </p:nvSpPr>
        <p:spPr bwMode="auto">
          <a:xfrm>
            <a:off x="5214938" y="3500438"/>
            <a:ext cx="37861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Сформированностью</a:t>
            </a:r>
          </a:p>
          <a:p>
            <a:r>
              <a:rPr lang="ru-RU" sz="1600" b="1" i="1">
                <a:solidFill>
                  <a:srgbClr val="FF0000"/>
                </a:solidFill>
              </a:rPr>
              <a:t>внутренней позиции </a:t>
            </a:r>
            <a:r>
              <a:rPr lang="ru-RU" sz="1600" b="1"/>
              <a:t>и высокой  учебно- познавательной мотивацией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7000875" y="4429125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62" name="TextBox 12"/>
          <p:cNvSpPr txBox="1">
            <a:spLocks noChangeArrowheads="1"/>
          </p:cNvSpPr>
          <p:nvPr/>
        </p:nvSpPr>
        <p:spPr bwMode="auto">
          <a:xfrm>
            <a:off x="7429500" y="4429125"/>
            <a:ext cx="1428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</a:rPr>
              <a:t>Критерии:</a:t>
            </a:r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5357813" y="4929188"/>
            <a:ext cx="3643312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Положительное отношение к школе;</a:t>
            </a:r>
          </a:p>
          <a:p>
            <a:r>
              <a:rPr lang="ru-RU" sz="1400" b="1"/>
              <a:t>Проявление особого интереса к новому;</a:t>
            </a:r>
          </a:p>
          <a:p>
            <a:r>
              <a:rPr lang="ru-RU" sz="1400" b="1"/>
              <a:t>Предпочтение классных занятий индивидуальным.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714625" y="2643188"/>
            <a:ext cx="357188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65" name="TextBox 15"/>
          <p:cNvSpPr txBox="1">
            <a:spLocks noChangeArrowheads="1"/>
          </p:cNvSpPr>
          <p:nvPr/>
        </p:nvSpPr>
        <p:spPr bwMode="auto">
          <a:xfrm>
            <a:off x="3143250" y="2714625"/>
            <a:ext cx="1643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</a:rPr>
              <a:t>Компоненты</a:t>
            </a:r>
            <a:r>
              <a:rPr lang="ru-RU" sz="1600" b="1"/>
              <a:t>:</a:t>
            </a:r>
          </a:p>
        </p:txBody>
      </p:sp>
      <p:sp>
        <p:nvSpPr>
          <p:cNvPr id="23566" name="TextBox 16"/>
          <p:cNvSpPr txBox="1">
            <a:spLocks noChangeArrowheads="1"/>
          </p:cNvSpPr>
          <p:nvPr/>
        </p:nvSpPr>
        <p:spPr bwMode="auto">
          <a:xfrm>
            <a:off x="1285875" y="3286125"/>
            <a:ext cx="24288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Когнитивный;</a:t>
            </a:r>
          </a:p>
          <a:p>
            <a:r>
              <a:rPr lang="ru-RU" sz="1400" b="1"/>
              <a:t>Ценностно-смысловой;</a:t>
            </a:r>
          </a:p>
          <a:p>
            <a:r>
              <a:rPr lang="ru-RU" sz="1400" b="1"/>
              <a:t>Эмоциональный;</a:t>
            </a:r>
          </a:p>
          <a:p>
            <a:r>
              <a:rPr lang="ru-RU" sz="1400" b="1"/>
              <a:t>Деятельностный;</a:t>
            </a:r>
          </a:p>
          <a:p>
            <a:r>
              <a:rPr lang="ru-RU" sz="1400" b="1"/>
              <a:t>Самооценка</a:t>
            </a:r>
          </a:p>
          <a:p>
            <a:endParaRPr lang="ru-RU" sz="1600"/>
          </a:p>
        </p:txBody>
      </p:sp>
      <p:sp>
        <p:nvSpPr>
          <p:cNvPr id="23567" name="TextBox 17"/>
          <p:cNvSpPr txBox="1">
            <a:spLocks noChangeArrowheads="1"/>
          </p:cNvSpPr>
          <p:nvPr/>
        </p:nvSpPr>
        <p:spPr bwMode="auto">
          <a:xfrm>
            <a:off x="1143000" y="4429125"/>
            <a:ext cx="3929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FF0000"/>
                </a:solidFill>
              </a:rPr>
              <a:t>1.Самооценка</a:t>
            </a:r>
            <a:r>
              <a:rPr lang="ru-RU" sz="1400" b="1" i="1"/>
              <a:t> связана с общением  и  деятельностью ребенка.</a:t>
            </a:r>
          </a:p>
        </p:txBody>
      </p:sp>
      <p:sp>
        <p:nvSpPr>
          <p:cNvPr id="23568" name="TextBox 18"/>
          <p:cNvSpPr txBox="1">
            <a:spLocks noChangeArrowheads="1"/>
          </p:cNvSpPr>
          <p:nvPr/>
        </p:nvSpPr>
        <p:spPr bwMode="auto">
          <a:xfrm>
            <a:off x="1143000" y="5072063"/>
            <a:ext cx="4000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FF0000"/>
                </a:solidFill>
              </a:rPr>
              <a:t>2.Когнитивная составляющая </a:t>
            </a:r>
            <a:r>
              <a:rPr lang="ru-RU" sz="1400" b="1" i="1"/>
              <a:t>определяется достижениями и успешностью деятельности ребенка.</a:t>
            </a:r>
          </a:p>
        </p:txBody>
      </p:sp>
      <p:sp>
        <p:nvSpPr>
          <p:cNvPr id="23569" name="TextBox 19"/>
          <p:cNvSpPr txBox="1">
            <a:spLocks noChangeArrowheads="1"/>
          </p:cNvSpPr>
          <p:nvPr/>
        </p:nvSpPr>
        <p:spPr bwMode="auto">
          <a:xfrm>
            <a:off x="1285875" y="5857875"/>
            <a:ext cx="3714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FF0000"/>
                </a:solidFill>
              </a:rPr>
              <a:t>3.Эмоциональная составляющая </a:t>
            </a:r>
            <a:r>
              <a:rPr lang="ru-RU" sz="1400" b="1" i="1"/>
              <a:t>определяется опытом общения ребенка и межличностным отношением со взрослым</a:t>
            </a:r>
          </a:p>
        </p:txBody>
      </p:sp>
      <p:sp>
        <p:nvSpPr>
          <p:cNvPr id="23570" name="TextBox 20"/>
          <p:cNvSpPr txBox="1">
            <a:spLocks noChangeArrowheads="1"/>
          </p:cNvSpPr>
          <p:nvPr/>
        </p:nvSpPr>
        <p:spPr bwMode="auto">
          <a:xfrm>
            <a:off x="4429125" y="6072188"/>
            <a:ext cx="47148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FF0000"/>
                </a:solidFill>
              </a:rPr>
              <a:t>Мотивы </a:t>
            </a:r>
            <a:r>
              <a:rPr lang="ru-RU" sz="1400"/>
              <a:t>:</a:t>
            </a:r>
            <a:r>
              <a:rPr lang="ru-RU" sz="1400" b="1"/>
              <a:t>учебно- познавательные ;социальные ;позиционные ;внешние; игровые; получения хорошей оценки.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Регулятивные универсальные учебные действия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00188" y="1285875"/>
            <a:ext cx="2500312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Развитие регулятивных действий связано  с произвольностью поведения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00563" y="928688"/>
            <a:ext cx="4643437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Показатели </a:t>
            </a:r>
            <a:r>
              <a:rPr lang="ru-RU" sz="1400" b="1" dirty="0" err="1">
                <a:solidFill>
                  <a:srgbClr val="FF0000"/>
                </a:solidFill>
              </a:rPr>
              <a:t>сформированности</a:t>
            </a:r>
            <a:r>
              <a:rPr lang="ru-RU" sz="1400" b="1" dirty="0">
                <a:solidFill>
                  <a:srgbClr val="FF0000"/>
                </a:solidFill>
              </a:rPr>
              <a:t>  регулятивных  универсальных учебных действий: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-умение действовать по образцу: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-умение сохранять заданную цель;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-умение видеть указанную ошибку;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-умение контролировать свою деятельность по результатам;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-умение адекватно понимать оценку взрослого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071938" y="1714500"/>
            <a:ext cx="4286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428875" y="2357438"/>
            <a:ext cx="42862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1285875" y="2928938"/>
            <a:ext cx="3714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</a:rPr>
              <a:t>  Показатели развития( критерии)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4438" y="3357563"/>
            <a:ext cx="350043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Ориентировочная часть:</a:t>
            </a:r>
          </a:p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Характер  ориентировки</a:t>
            </a:r>
          </a:p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Шаги ориентировки</a:t>
            </a:r>
          </a:p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Характер сотрудничества</a:t>
            </a:r>
          </a:p>
          <a:p>
            <a:pPr algn="ctr">
              <a:defRPr/>
            </a:pP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38" y="4714875"/>
            <a:ext cx="3571875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 err="1">
                <a:solidFill>
                  <a:srgbClr val="FF0000"/>
                </a:solidFill>
              </a:rPr>
              <a:t>Испольнительская</a:t>
            </a:r>
            <a:r>
              <a:rPr lang="ru-RU" sz="1400" b="1" dirty="0">
                <a:solidFill>
                  <a:srgbClr val="FF0000"/>
                </a:solidFill>
              </a:rPr>
              <a:t> часть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Степень произвольности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Характер сотрудничества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75" y="5786438"/>
            <a:ext cx="3500438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Контрольная часть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Степень произвольности контроля</a:t>
            </a: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5143500" y="2643188"/>
            <a:ext cx="3857625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</a:rPr>
              <a:t>Что в результате ?</a:t>
            </a:r>
          </a:p>
          <a:p>
            <a:r>
              <a:rPr lang="ru-RU" sz="1600" b="1">
                <a:solidFill>
                  <a:srgbClr val="FF0000"/>
                </a:solidFill>
              </a:rPr>
              <a:t>1.Умение учиться и способность к организации своей деятельности;</a:t>
            </a:r>
          </a:p>
          <a:p>
            <a:pPr>
              <a:buFont typeface="Arial" charset="0"/>
              <a:buChar char="•"/>
            </a:pPr>
            <a:r>
              <a:rPr lang="ru-RU" sz="1600" b="1">
                <a:solidFill>
                  <a:srgbClr val="FF0000"/>
                </a:solidFill>
              </a:rPr>
              <a:t>Способность принимать ,сохранять цель в учебной деятельности;</a:t>
            </a:r>
          </a:p>
          <a:p>
            <a:pPr>
              <a:buFont typeface="Arial" charset="0"/>
              <a:buChar char="•"/>
            </a:pPr>
            <a:r>
              <a:rPr lang="ru-RU" sz="1600" b="1">
                <a:solidFill>
                  <a:srgbClr val="FF0000"/>
                </a:solidFill>
              </a:rPr>
              <a:t>Умение действовать по плану и планировать свою деятельность;</a:t>
            </a:r>
          </a:p>
          <a:p>
            <a:pPr>
              <a:buFont typeface="Arial" charset="0"/>
              <a:buChar char="•"/>
            </a:pPr>
            <a:r>
              <a:rPr lang="ru-RU" sz="1600" b="1">
                <a:solidFill>
                  <a:srgbClr val="FF0000"/>
                </a:solidFill>
              </a:rPr>
              <a:t>Умение контролировать процесс и результаты своей деятельности;</a:t>
            </a:r>
          </a:p>
          <a:p>
            <a:pPr>
              <a:buFont typeface="Arial" charset="0"/>
              <a:buChar char="•"/>
            </a:pPr>
            <a:r>
              <a:rPr lang="ru-RU" sz="1600" b="1">
                <a:solidFill>
                  <a:srgbClr val="FF0000"/>
                </a:solidFill>
              </a:rPr>
              <a:t>Умение адекватно воспринимать оценки и отметки;</a:t>
            </a:r>
          </a:p>
          <a:p>
            <a:pPr>
              <a:buFont typeface="Arial" charset="0"/>
              <a:buChar char="•"/>
            </a:pPr>
            <a:r>
              <a:rPr lang="ru-RU" sz="1600" b="1">
                <a:solidFill>
                  <a:srgbClr val="FF0000"/>
                </a:solidFill>
              </a:rPr>
              <a:t>Умение взаимодействовать со взрослыми и со сверстниками;</a:t>
            </a:r>
          </a:p>
          <a:p>
            <a:r>
              <a:rPr lang="ru-RU" sz="1600" b="1">
                <a:solidFill>
                  <a:srgbClr val="FF0000"/>
                </a:solidFill>
              </a:rPr>
              <a:t>2.Формирование целеустремленности и настойчивости в достижении целей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Познавательные универсальные  учебные действия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614362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Для успешного обучения в начальной школе должны быть сформированы познавательные учебные действия: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75" y="2286000"/>
            <a:ext cx="22860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err="1">
                <a:solidFill>
                  <a:srgbClr val="FF0000"/>
                </a:solidFill>
              </a:rPr>
              <a:t>Общеучебные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4357688" y="2286000"/>
            <a:ext cx="4000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1400"/>
              <a:t>Самостоятельное выделение и формулирование познавательной цели;</a:t>
            </a:r>
          </a:p>
          <a:p>
            <a:pPr>
              <a:buFontTx/>
              <a:buChar char="-"/>
            </a:pPr>
            <a:r>
              <a:rPr lang="ru-RU" sz="1400"/>
              <a:t>Поиск и выделение необходимой информации;</a:t>
            </a:r>
          </a:p>
          <a:p>
            <a:pPr>
              <a:buFontTx/>
              <a:buChar char="-"/>
            </a:pPr>
            <a:r>
              <a:rPr lang="ru-RU" sz="1400"/>
              <a:t>Рефлексия способов и  условий действия…</a:t>
            </a:r>
          </a:p>
          <a:p>
            <a:endParaRPr lang="ru-RU" sz="1400"/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4000500"/>
            <a:ext cx="221456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Универсальные логические действия</a:t>
            </a: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4500563" y="4000500"/>
            <a:ext cx="35004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-Анализ объектов с целью выделения признаков;</a:t>
            </a:r>
          </a:p>
          <a:p>
            <a:r>
              <a:rPr lang="ru-RU" sz="1400"/>
              <a:t>-Выбор   оснований и критериев для сравнения;</a:t>
            </a:r>
          </a:p>
          <a:p>
            <a:r>
              <a:rPr lang="ru-RU" sz="1400"/>
              <a:t>-Построение логической цепи рассуждений;</a:t>
            </a:r>
          </a:p>
          <a:p>
            <a:r>
              <a:rPr lang="ru-RU" sz="1400"/>
              <a:t>- Выдвижение гипотез  и их обоснование.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188" y="5929313"/>
            <a:ext cx="2286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Постановка и решение проблемы</a:t>
            </a:r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4500563" y="5715000"/>
            <a:ext cx="37861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-Умение анализировать объект;</a:t>
            </a:r>
          </a:p>
          <a:p>
            <a:r>
              <a:rPr lang="ru-RU" sz="1400"/>
              <a:t>-Осуществлять сравнение и выделять общее и различное;</a:t>
            </a:r>
          </a:p>
          <a:p>
            <a:r>
              <a:rPr lang="ru-RU" sz="1400"/>
              <a:t>-Осуществлять классификацию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/>
              <a:t>Коммуникативные универсальные учебные действия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50" y="1785938"/>
            <a:ext cx="257175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Коммуникация     -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4572000" y="1785938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Смысловой аспект общения и социального взаимодействия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357313" y="2500313"/>
            <a:ext cx="2786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Имеет многогранный характер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6188" y="3286125"/>
            <a:ext cx="5000625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- Необходимо выделение коммуникативных и речевых действий.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- Отношение к коммуникации как ключевому значению, обеспечивающему  психологическое и личностное развитие ребенка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85938" y="4714875"/>
            <a:ext cx="3857625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Компоненты общения: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0000"/>
                </a:solidFill>
              </a:rPr>
              <a:t>Потребность ребенка в общении со взрослыми и сверстниками;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0000"/>
                </a:solidFill>
              </a:rPr>
              <a:t>-Владение вербальными и невербальными средствами общения;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0000"/>
                </a:solidFill>
              </a:rPr>
              <a:t>-Эмоциональное отношение  к процессу сотрудничества;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0000"/>
                </a:solidFill>
              </a:rPr>
              <a:t>-Ориентация  на партнера по общению;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0000"/>
                </a:solidFill>
              </a:rPr>
              <a:t>-Умение слушать  собеседника</a:t>
            </a:r>
          </a:p>
          <a:p>
            <a:pPr>
              <a:buFontTx/>
              <a:buChar char="-"/>
              <a:defRPr/>
            </a:pP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500563" y="4357688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715125" y="2428875"/>
            <a:ext cx="428625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714750" y="2571750"/>
            <a:ext cx="428625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786438" y="4857750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83" name="TextBox 19"/>
          <p:cNvSpPr txBox="1">
            <a:spLocks noChangeArrowheads="1"/>
          </p:cNvSpPr>
          <p:nvPr/>
        </p:nvSpPr>
        <p:spPr bwMode="auto">
          <a:xfrm>
            <a:off x="6429375" y="4786313"/>
            <a:ext cx="242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Коммуникация как  взаимодействие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5786438" y="5500688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85" name="TextBox 21"/>
          <p:cNvSpPr txBox="1">
            <a:spLocks noChangeArrowheads="1"/>
          </p:cNvSpPr>
          <p:nvPr/>
        </p:nvSpPr>
        <p:spPr bwMode="auto">
          <a:xfrm>
            <a:off x="6572250" y="54292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Коммуникация как сотрудничество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5857875" y="6357938"/>
            <a:ext cx="57150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87" name="TextBox 23"/>
          <p:cNvSpPr txBox="1">
            <a:spLocks noChangeArrowheads="1"/>
          </p:cNvSpPr>
          <p:nvPr/>
        </p:nvSpPr>
        <p:spPr bwMode="auto">
          <a:xfrm>
            <a:off x="6643688" y="6000750"/>
            <a:ext cx="2357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Коммуникация как условие интериоризации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4_Edubooks">
  <a:themeElements>
    <a:clrScheme name="Edu brown li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rown line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rown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rown 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rown 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54_Edubooks</Template>
  <TotalTime>1067</TotalTime>
  <Words>2337</Words>
  <Application>Microsoft Office PowerPoint</Application>
  <PresentationFormat>Экран (4:3)</PresentationFormat>
  <Paragraphs>362</Paragraphs>
  <Slides>36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54_Edubooks</vt:lpstr>
      <vt:lpstr>ФГОС второго поколения и предметная область «иностранные языки»</vt:lpstr>
      <vt:lpstr>Федеральный государственный образовательный стандарт второго поколения</vt:lpstr>
      <vt:lpstr>Фундаментальное ядро  содержания общего образования</vt:lpstr>
      <vt:lpstr>Универсальные учебные действия</vt:lpstr>
      <vt:lpstr>Универсальные учебные действия: состав</vt:lpstr>
      <vt:lpstr>Личностные  универсальные учебные действия</vt:lpstr>
      <vt:lpstr>Регулятивные универсальные учебные действия</vt:lpstr>
      <vt:lpstr>Познавательные универсальные  учебные действия</vt:lpstr>
      <vt:lpstr>Коммуникативные универсальные учебные действия</vt:lpstr>
      <vt:lpstr>Универсальные учебные действия: характеристика</vt:lpstr>
      <vt:lpstr>Универсальные учебные действия: характеристика</vt:lpstr>
      <vt:lpstr>Требования  к результатам освоения основных общеобразовательных программ</vt:lpstr>
      <vt:lpstr>Требования  к результатам освоения основных общеобразовательных программ</vt:lpstr>
      <vt:lpstr>Требования  к результатам освоения основных общеобразовательных программ</vt:lpstr>
      <vt:lpstr>Требования  к результатам освоения основных общеобразовательных программ</vt:lpstr>
      <vt:lpstr>Требования  к результатам освоения основных общеобразовательных программ</vt:lpstr>
      <vt:lpstr>Требования  к результатам освоения основных общеобразовательных программ</vt:lpstr>
      <vt:lpstr>  Система оценки достижений планируемых результатов освоения основной образовательной программы </vt:lpstr>
      <vt:lpstr>Цели изучения иностранного языка</vt:lpstr>
      <vt:lpstr>Цели изучения иностранного языка</vt:lpstr>
      <vt:lpstr>Результаты изучения иностранного языка</vt:lpstr>
      <vt:lpstr>Результаты изучения иностранного языка</vt:lpstr>
      <vt:lpstr>Результаты изучения иностранного языка</vt:lpstr>
      <vt:lpstr>Предметные результаты в коммуникативной сфере</vt:lpstr>
      <vt:lpstr>Предметные результаты в коммуникативной сфере</vt:lpstr>
      <vt:lpstr>Социокультурные знания и умения</vt:lpstr>
      <vt:lpstr>Компенсаторные умения</vt:lpstr>
      <vt:lpstr>Общеучебные умения и универсальные способы деятельности</vt:lpstr>
      <vt:lpstr>Специальные учебные умения</vt:lpstr>
      <vt:lpstr>Предметные результаты в познавательной сфере</vt:lpstr>
      <vt:lpstr>Предметные результаты в ценностно-ориентационной сфере</vt:lpstr>
      <vt:lpstr>Предметные результаты в эстетической сфере</vt:lpstr>
      <vt:lpstr>Предметные результаты в трудовой и физической сферах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Козлова Н.В</dc:creator>
  <cp:lastModifiedBy>12</cp:lastModifiedBy>
  <cp:revision>16</cp:revision>
  <dcterms:created xsi:type="dcterms:W3CDTF">2011-10-30T17:11:21Z</dcterms:created>
  <dcterms:modified xsi:type="dcterms:W3CDTF">2015-01-30T16:28:14Z</dcterms:modified>
</cp:coreProperties>
</file>