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81" r:id="rId3"/>
    <p:sldId id="259" r:id="rId4"/>
    <p:sldId id="260" r:id="rId5"/>
    <p:sldId id="277" r:id="rId6"/>
    <p:sldId id="261" r:id="rId7"/>
    <p:sldId id="272" r:id="rId8"/>
    <p:sldId id="262" r:id="rId9"/>
    <p:sldId id="263" r:id="rId10"/>
    <p:sldId id="264" r:id="rId11"/>
    <p:sldId id="270" r:id="rId12"/>
    <p:sldId id="275" r:id="rId13"/>
    <p:sldId id="266" r:id="rId14"/>
    <p:sldId id="273" r:id="rId15"/>
    <p:sldId id="267" r:id="rId16"/>
    <p:sldId id="274" r:id="rId17"/>
    <p:sldId id="283" r:id="rId18"/>
    <p:sldId id="282" r:id="rId19"/>
    <p:sldId id="278" r:id="rId20"/>
    <p:sldId id="279" r:id="rId21"/>
    <p:sldId id="258" r:id="rId22"/>
    <p:sldId id="280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7A042E"/>
    <a:srgbClr val="F62A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E0FE01-1E8D-4F58-9697-EBAF2C9D81ED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6557808-EB52-488E-A73D-C9145004E0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B9D52-0FA0-4D06-802D-CF5486CF2175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E6F05-843C-461C-B42A-262AF74556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4EEA6-A09E-4CA7-8631-9DCABBD5FF9B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8C412-0CF0-40D2-B8A6-64CD872CE9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DCD937-C23F-4B0C-A618-CADDDBD14601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6667431-294D-4439-B16A-F3E9CCD3B5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DBB1F5-1A9D-4824-A707-1696C69E194B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A2EB97-9E7C-4F7F-A5BC-A373581B6F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A5497D-48F2-4001-970A-80A9C7248B4A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8CDF5-1DA4-4A0E-AA1A-EA57A30061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920031-D50A-4FC3-A2DD-4F233A1E4349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A41A54CD-D66F-42D8-ACDE-37CC456585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3FE0A2-3B5D-404F-AE36-FE817D51C079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25F95E-98AD-4F60-9DF9-AFCD8FFCF2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1763-4F78-4C2E-8A15-5CEEB7756BA9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60B2AB-DD5C-4939-BAD6-11B5AFEC6B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85EE6D-05C1-4D6A-B886-2A17E4B22883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C2045-C89B-451B-8EBD-F096ECA96C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6E5DB7-A43D-485C-9544-0C5B7CCB02B4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59848-AC26-4E14-8844-B91E156AEE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ECDAA45-180B-496D-8C27-03ED93272A96}" type="datetimeFigureOut">
              <a:rPr lang="ru-RU" smtClean="0"/>
              <a:pPr>
                <a:defRPr/>
              </a:pPr>
              <a:t>24.11.2010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37D0D8B-03AD-4236-A49C-97E7946EC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142985"/>
            <a:ext cx="7772400" cy="71438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F62A56"/>
                </a:solidFill>
              </a:rPr>
              <a:t>Производство серной кислоты</a:t>
            </a:r>
            <a:r>
              <a:rPr lang="en-US" dirty="0" smtClean="0">
                <a:solidFill>
                  <a:srgbClr val="F62A56"/>
                </a:solidFill>
              </a:rPr>
              <a:t/>
            </a:r>
            <a:br>
              <a:rPr lang="en-US" dirty="0" smtClean="0">
                <a:solidFill>
                  <a:srgbClr val="F62A56"/>
                </a:solidFill>
              </a:rPr>
            </a:br>
            <a:r>
              <a:rPr lang="en-US" sz="10700" b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en-US" sz="10700" b="1" baseline="-25000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r>
              <a:rPr lang="en-US" sz="10700" b="1" dirty="0" smtClean="0">
                <a:solidFill>
                  <a:srgbClr val="C00000"/>
                </a:solidFill>
                <a:latin typeface="Bookman Old Style" pitchFamily="18" charset="0"/>
              </a:rPr>
              <a:t>SO</a:t>
            </a:r>
            <a:r>
              <a:rPr lang="en-US" sz="10700" b="1" baseline="-25000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r>
              <a:rPr lang="ru-RU" dirty="0" smtClean="0">
                <a:solidFill>
                  <a:srgbClr val="F62A56"/>
                </a:solidFill>
              </a:rPr>
              <a:t/>
            </a:r>
            <a:br>
              <a:rPr lang="ru-RU" dirty="0" smtClean="0">
                <a:solidFill>
                  <a:srgbClr val="F62A56"/>
                </a:solidFill>
              </a:rPr>
            </a:br>
            <a:endParaRPr lang="ru-RU" dirty="0">
              <a:solidFill>
                <a:srgbClr val="F62A56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7553" y="3929066"/>
            <a:ext cx="5186371" cy="1285884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1800" dirty="0" smtClean="0">
                <a:solidFill>
                  <a:srgbClr val="FF0000"/>
                </a:solidFill>
                <a:latin typeface="Arial Black" pitchFamily="34" charset="0"/>
              </a:rPr>
              <a:t>« Едва найдется другое, искусственно добываемое вещество, столь часто применяемое в технике, как серная кислота…»</a:t>
            </a:r>
          </a:p>
          <a:p>
            <a:pPr eaLnBrk="1" hangingPunct="1"/>
            <a:r>
              <a:rPr lang="ru-RU" sz="1800" dirty="0" smtClean="0">
                <a:solidFill>
                  <a:srgbClr val="FF0000"/>
                </a:solidFill>
                <a:latin typeface="Arial Black" pitchFamily="34" charset="0"/>
              </a:rPr>
              <a:t>(Д. И. Менделеев)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786058"/>
            <a:ext cx="28575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   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    </a:t>
            </a: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Подготовка сырья для </a:t>
            </a:r>
            <a:b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  </a:t>
            </a: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>II </a:t>
            </a: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стадии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(циклон, электрофильтр, сушильная башня)</a:t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Прежде чем приступить ко </a:t>
            </a:r>
            <a:r>
              <a:rPr lang="en-US" dirty="0" smtClean="0"/>
              <a:t>II </a:t>
            </a:r>
            <a:r>
              <a:rPr lang="ru-RU" dirty="0" smtClean="0"/>
              <a:t>стадии 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2</a:t>
            </a:r>
            <a:r>
              <a:rPr lang="ru-RU" dirty="0" smtClean="0"/>
              <a:t> очищают от пыли: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1. </a:t>
            </a:r>
            <a:r>
              <a:rPr lang="en-US" sz="2400" dirty="0" smtClean="0"/>
              <a:t>“</a:t>
            </a:r>
            <a:r>
              <a:rPr lang="ru-RU" sz="2400" dirty="0" smtClean="0"/>
              <a:t>Циклон</a:t>
            </a:r>
            <a:r>
              <a:rPr lang="en-US" sz="2400" dirty="0" smtClean="0"/>
              <a:t>”</a:t>
            </a:r>
            <a:r>
              <a:rPr lang="ru-RU" sz="2400" dirty="0" smtClean="0"/>
              <a:t> – от крупных частиц пыли.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2. Электрофильтр – от мелких частиц пыли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Осушить в сушильной башне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Нагреть до </a:t>
            </a:r>
            <a:r>
              <a:rPr lang="en-US" dirty="0" smtClean="0"/>
              <a:t>t=</a:t>
            </a:r>
            <a:r>
              <a:rPr lang="ru-RU" dirty="0" smtClean="0"/>
              <a:t>4</a:t>
            </a:r>
            <a:r>
              <a:rPr lang="en-US" dirty="0" smtClean="0"/>
              <a:t>00</a:t>
            </a:r>
            <a:r>
              <a:rPr lang="en-US" baseline="40000" dirty="0" smtClean="0"/>
              <a:t>0</a:t>
            </a:r>
            <a:r>
              <a:rPr lang="ru-RU" baseline="40000" dirty="0" smtClean="0"/>
              <a:t> </a:t>
            </a:r>
            <a:r>
              <a:rPr lang="ru-RU" dirty="0" smtClean="0"/>
              <a:t>в теплообменнике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2400" dirty="0" smtClean="0"/>
          </a:p>
          <a:p>
            <a:pPr eaLnBrk="1" hangingPunct="1">
              <a:buFont typeface="Wingdings" pitchFamily="2" charset="2"/>
              <a:buChar char="Ø"/>
            </a:pPr>
            <a:endParaRPr lang="ru-RU" sz="2400" dirty="0" smtClean="0"/>
          </a:p>
          <a:p>
            <a:pPr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Циклон и электрофильтр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latin typeface="Arial Black" pitchFamily="34" charset="0"/>
              </a:rPr>
              <a:t>(принцип действия – центробежная </a:t>
            </a:r>
            <a:r>
              <a:rPr lang="ru-RU" sz="2000" b="1" dirty="0" smtClean="0">
                <a:latin typeface="Arial Black" pitchFamily="34" charset="0"/>
              </a:rPr>
              <a:t>сила, притяжение заряженных частиц)</a:t>
            </a:r>
            <a:endParaRPr lang="ru-RU" b="1" dirty="0">
              <a:latin typeface="Arial Black" pitchFamily="34" charset="0"/>
            </a:endParaRPr>
          </a:p>
        </p:txBody>
      </p:sp>
      <p:pic>
        <p:nvPicPr>
          <p:cNvPr id="3074" name="Picture 2" descr="F:\кисл\кисл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5143535" cy="51015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Сушильная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башня</a:t>
            </a:r>
            <a:r>
              <a:rPr lang="ru-RU" sz="2700" b="1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000" b="1" dirty="0" smtClean="0">
                <a:latin typeface="Arial Black" pitchFamily="34" charset="0"/>
              </a:rPr>
              <a:t>(принцип действия – поглощение воды концентрированной серной кислотой)</a:t>
            </a:r>
            <a:endParaRPr lang="ru-RU" sz="20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F:\кисл\кисл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443557"/>
            <a:ext cx="3714775" cy="520993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0009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Принципы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II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стадии </a:t>
            </a:r>
            <a:r>
              <a:rPr lang="ru-RU" sz="2800" dirty="0" smtClean="0"/>
              <a:t>(контактный аппарат)</a:t>
            </a:r>
            <a:endParaRPr lang="ru-RU" dirty="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buNone/>
            </a:pPr>
            <a:r>
              <a:rPr lang="ru-RU" sz="2800" dirty="0" smtClean="0">
                <a:solidFill>
                  <a:srgbClr val="7A042E"/>
                </a:solidFill>
              </a:rPr>
              <a:t>   </a:t>
            </a:r>
            <a:r>
              <a:rPr lang="ru-RU" sz="4400" b="1" dirty="0" smtClean="0">
                <a:solidFill>
                  <a:srgbClr val="C00000"/>
                </a:solidFill>
              </a:rPr>
              <a:t>2 </a:t>
            </a:r>
            <a:r>
              <a:rPr lang="en-US" sz="4400" b="1" dirty="0" smtClean="0">
                <a:solidFill>
                  <a:srgbClr val="C00000"/>
                </a:solidFill>
              </a:rPr>
              <a:t>SO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+ </a:t>
            </a:r>
            <a:r>
              <a:rPr lang="en-US" sz="4400" b="1" dirty="0" smtClean="0">
                <a:solidFill>
                  <a:srgbClr val="C00000"/>
                </a:solidFill>
              </a:rPr>
              <a:t>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2</a:t>
            </a:r>
            <a:r>
              <a:rPr lang="ru-RU" sz="4400" b="1" baseline="-25000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↔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</a:rPr>
              <a:t>2</a:t>
            </a:r>
            <a:r>
              <a:rPr lang="en-US" sz="4400" b="1" dirty="0" smtClean="0">
                <a:solidFill>
                  <a:srgbClr val="C00000"/>
                </a:solidFill>
              </a:rPr>
              <a:t> SO</a:t>
            </a:r>
            <a:r>
              <a:rPr lang="en-US" sz="4400" b="1" baseline="-25000" dirty="0" smtClean="0">
                <a:solidFill>
                  <a:srgbClr val="C00000"/>
                </a:solidFill>
              </a:rPr>
              <a:t>3</a:t>
            </a:r>
            <a:r>
              <a:rPr lang="ru-RU" sz="4400" b="1" baseline="-25000" dirty="0" smtClean="0">
                <a:solidFill>
                  <a:srgbClr val="C00000"/>
                </a:solidFill>
              </a:rPr>
              <a:t> </a:t>
            </a:r>
            <a:r>
              <a:rPr lang="ru-RU" sz="4400" b="1" dirty="0" smtClean="0">
                <a:solidFill>
                  <a:schemeClr val="accent2"/>
                </a:solidFill>
              </a:rPr>
              <a:t>+ </a:t>
            </a:r>
            <a:r>
              <a:rPr lang="en-US" sz="4400" b="1" dirty="0" smtClean="0">
                <a:solidFill>
                  <a:schemeClr val="accent2"/>
                </a:solidFill>
              </a:rPr>
              <a:t>Q</a:t>
            </a:r>
            <a:endParaRPr lang="ru-RU" sz="2800" b="1" baseline="-25000" dirty="0" smtClean="0">
              <a:solidFill>
                <a:schemeClr val="accent2"/>
              </a:solidFill>
            </a:endParaRPr>
          </a:p>
          <a:p>
            <a:pPr algn="ctr" eaLnBrk="1" hangingPunct="1">
              <a:buNone/>
            </a:pPr>
            <a:r>
              <a:rPr lang="ru-RU" sz="2400" dirty="0" smtClean="0"/>
              <a:t>(обратимая, каталитическая, экзотермическая)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1. Понижают температуру от 600</a:t>
            </a:r>
            <a:r>
              <a:rPr lang="ru-RU" baseline="30000" dirty="0" smtClean="0"/>
              <a:t>0</a:t>
            </a:r>
            <a:r>
              <a:rPr lang="ru-RU" dirty="0" smtClean="0"/>
              <a:t>С до 400</a:t>
            </a:r>
            <a:r>
              <a:rPr lang="ru-RU" baseline="30000" dirty="0" smtClean="0"/>
              <a:t>0</a:t>
            </a:r>
            <a:r>
              <a:rPr lang="ru-RU" dirty="0" smtClean="0"/>
              <a:t>С.</a:t>
            </a: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2. </a:t>
            </a:r>
            <a:r>
              <a:rPr lang="ru-RU" dirty="0" smtClean="0"/>
              <a:t>Катализатор </a:t>
            </a:r>
            <a:r>
              <a:rPr lang="en-US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5</a:t>
            </a:r>
            <a:r>
              <a:rPr lang="ru-RU" dirty="0" smtClean="0"/>
              <a:t> на керамике.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3. Противоточное движение.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4. Теплообмен.</a:t>
            </a:r>
          </a:p>
          <a:p>
            <a:pPr eaLnBrk="1" hangingPunct="1">
              <a:buNone/>
            </a:pPr>
            <a:r>
              <a:rPr lang="ru-RU" dirty="0" smtClean="0"/>
              <a:t>             Выход продукта 99,2%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Контактный аппарат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" name="Picture 2" descr="F:\кисл\кисл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1088056"/>
            <a:ext cx="2500330" cy="55967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III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Стадия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(поглотительная башня)</a:t>
            </a:r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4000" b="1" dirty="0" smtClean="0">
                <a:solidFill>
                  <a:srgbClr val="C00000"/>
                </a:solidFill>
              </a:rPr>
              <a:t>+H</a:t>
            </a:r>
            <a:r>
              <a:rPr lang="en-US" sz="4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</a:rPr>
              <a:t>O=H</a:t>
            </a:r>
            <a:r>
              <a:rPr lang="en-US" sz="4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C00000"/>
                </a:solidFill>
              </a:rPr>
              <a:t>4</a:t>
            </a:r>
            <a:r>
              <a:rPr lang="en-US" sz="4000" b="1" dirty="0" smtClean="0">
                <a:solidFill>
                  <a:schemeClr val="accent2"/>
                </a:solidFill>
              </a:rPr>
              <a:t>+Q </a:t>
            </a:r>
            <a:r>
              <a:rPr lang="ru-RU" sz="2400" b="1" dirty="0" smtClean="0">
                <a:solidFill>
                  <a:schemeClr val="accent2"/>
                </a:solidFill>
              </a:rPr>
              <a:t>(до </a:t>
            </a:r>
            <a:r>
              <a:rPr lang="en-US" sz="2400" b="1" dirty="0" smtClean="0">
                <a:solidFill>
                  <a:schemeClr val="accent2"/>
                </a:solidFill>
              </a:rPr>
              <a:t>300</a:t>
            </a:r>
            <a:r>
              <a:rPr lang="en-US" sz="2400" b="1" baseline="30000" dirty="0" smtClean="0">
                <a:solidFill>
                  <a:schemeClr val="accent2"/>
                </a:solidFill>
              </a:rPr>
              <a:t>0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ru-RU" sz="2400" b="1" dirty="0" smtClean="0">
                <a:solidFill>
                  <a:schemeClr val="accent2"/>
                </a:solidFill>
              </a:rPr>
              <a:t>)</a:t>
            </a:r>
            <a:endParaRPr lang="ru-RU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Увеличивают площадь соприкосновения (керамические кольца </a:t>
            </a:r>
            <a:r>
              <a:rPr lang="ru-RU" dirty="0" err="1" smtClean="0"/>
              <a:t>Рашига</a:t>
            </a:r>
            <a:r>
              <a:rPr lang="ru-RU" dirty="0" smtClean="0"/>
              <a:t>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Отводят продукты реакции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Орошают 98% серной кислотой, образуется олеум(раствор 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ru-RU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Поглотительная башня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050" name="Picture 2" descr="F:\кисл\кисл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1092976"/>
            <a:ext cx="2739648" cy="54792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64294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Arial Black" pitchFamily="34" charset="0"/>
              </a:rPr>
              <a:t>Технологическая схема производства</a:t>
            </a:r>
            <a:endParaRPr lang="ru-RU" sz="2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F:\кисл\кисл10цвет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794099"/>
            <a:ext cx="6286544" cy="577484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Транспортировка и хранение серной кислоты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137477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Транспортируют в железнодорожных и автоцистернах из кислотостойкой стали</a:t>
            </a:r>
          </a:p>
          <a:p>
            <a:r>
              <a:rPr lang="ru-RU" sz="2400" dirty="0" smtClean="0"/>
              <a:t>Хранят в герметически закрытых емкостях из полимера или нержавеющей стали, покрытой кислотоупорной плёнкой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857496"/>
            <a:ext cx="277622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F:\кисл\цисцер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4286256"/>
            <a:ext cx="3143272" cy="2357454"/>
          </a:xfrm>
          <a:prstGeom prst="rect">
            <a:avLst/>
          </a:prstGeom>
          <a:noFill/>
        </p:spPr>
      </p:pic>
      <p:pic>
        <p:nvPicPr>
          <p:cNvPr id="6148" name="Picture 4" descr="F:\серная кислота\сер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4429132"/>
            <a:ext cx="2185990" cy="2185990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928934"/>
            <a:ext cx="1538290" cy="368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  <a:latin typeface="Arial Black" pitchFamily="34" charset="0"/>
              </a:rPr>
              <a:t>ПРОизводство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серной кислоты в мире</a:t>
            </a:r>
            <a:b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(170-173 млн.т)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0994"/>
            <a:ext cx="8444729" cy="493552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Серная кислота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</a:rPr>
              <a:t>2</a:t>
            </a:r>
            <a:r>
              <a:rPr lang="en-US" b="1" dirty="0" smtClean="0">
                <a:solidFill>
                  <a:srgbClr val="C00000"/>
                </a:solidFill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</a:rPr>
              <a:t>4 </a:t>
            </a:r>
            <a:r>
              <a:rPr lang="en-US" dirty="0" smtClean="0"/>
              <a:t>c</a:t>
            </a:r>
            <a:r>
              <a:rPr lang="ru-RU" dirty="0" err="1" smtClean="0"/>
              <a:t>уществует</a:t>
            </a:r>
            <a:r>
              <a:rPr lang="ru-RU" dirty="0" smtClean="0"/>
              <a:t> в природе как самостоятельное химическое соединение, представляет собой бесцветную маслянистую жидкость без запаха плотностью 1,83 г/см</a:t>
            </a:r>
            <a:r>
              <a:rPr lang="ru-RU" baseline="40000" dirty="0" smtClean="0"/>
              <a:t>3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Пагубно действует на растительные и животные ткани, отнимая от них воду, вследствие чего они обугливаются</a:t>
            </a:r>
          </a:p>
          <a:p>
            <a:r>
              <a:rPr lang="ru-RU" dirty="0" smtClean="0"/>
              <a:t>С водой смешивается во всех соотношениях, причём при разбавлении соединения водой происходит сильное разогревание, сопровождающееся разбрызгивание жидкости. Разбавляем по правилу: «Химик! Запомни как оду! Лей кислоту в воду!!!»</a:t>
            </a:r>
          </a:p>
          <a:p>
            <a:r>
              <a:rPr lang="ru-RU" dirty="0" smtClean="0"/>
              <a:t>Одна из самых сильных кислот. В водных растворах практически полностью </a:t>
            </a:r>
            <a:r>
              <a:rPr lang="ru-RU" dirty="0" err="1" smtClean="0"/>
              <a:t>диссоциирует</a:t>
            </a:r>
            <a:r>
              <a:rPr lang="ru-RU" dirty="0" smtClean="0"/>
              <a:t> на ионы: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2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Н</a:t>
            </a:r>
            <a:r>
              <a:rPr lang="en-US" baseline="40000" dirty="0" smtClean="0">
                <a:solidFill>
                  <a:srgbClr val="C00000"/>
                </a:solidFill>
                <a:latin typeface="Arial Black" pitchFamily="34" charset="0"/>
              </a:rPr>
              <a:t>+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+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en-US" baseline="40000" dirty="0" smtClean="0">
                <a:solidFill>
                  <a:srgbClr val="C00000"/>
                </a:solidFill>
                <a:latin typeface="Arial Black" pitchFamily="34" charset="0"/>
              </a:rPr>
              <a:t>2-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ru-RU" dirty="0" smtClean="0"/>
              <a:t>Раствор оксида серы (+6)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dirty="0" smtClean="0"/>
              <a:t>в серной кислоте называется </a:t>
            </a:r>
            <a:r>
              <a:rPr lang="ru-RU" dirty="0" smtClean="0">
                <a:solidFill>
                  <a:srgbClr val="C00000"/>
                </a:solidFill>
              </a:rPr>
              <a:t>олеумом</a:t>
            </a:r>
            <a:r>
              <a:rPr lang="ru-RU" dirty="0" smtClean="0"/>
              <a:t> 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H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en-US" b="1" baseline="-25000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●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SO</a:t>
            </a:r>
            <a:r>
              <a:rPr lang="ru-RU" b="1" baseline="-25000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endParaRPr lang="en-US" dirty="0" smtClean="0"/>
          </a:p>
        </p:txBody>
      </p:sp>
      <p:pic>
        <p:nvPicPr>
          <p:cNvPr id="8194" name="Picture 2" descr="F:\кисл\кисл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14290"/>
            <a:ext cx="1583870" cy="15146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Потребление серной кислоты в мире</a:t>
            </a:r>
            <a:b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(174-178 млн.т)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6929486" cy="51851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потребле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ние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серной</a:t>
            </a:r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кислоты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1. Производство минеральных удобрений.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2. Производство сульфатов (солей серной кислоты</a:t>
            </a:r>
            <a:r>
              <a:rPr lang="ru-RU" sz="2400" dirty="0" smtClean="0"/>
              <a:t>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3. Производство синтетических волокон.</a:t>
            </a:r>
            <a:endParaRPr lang="ru-RU" sz="2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4</a:t>
            </a:r>
            <a:r>
              <a:rPr lang="ru-RU" sz="2400" dirty="0" smtClean="0"/>
              <a:t>. </a:t>
            </a:r>
            <a:r>
              <a:rPr lang="ru-RU" sz="2400" dirty="0" smtClean="0"/>
              <a:t>Черная </a:t>
            </a:r>
            <a:r>
              <a:rPr lang="ru-RU" sz="2400" dirty="0" smtClean="0"/>
              <a:t>и цветная металлургия.</a:t>
            </a:r>
            <a:endParaRPr lang="en-US" sz="2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 smtClean="0"/>
              <a:t>5. </a:t>
            </a:r>
            <a:r>
              <a:rPr lang="ru-RU" sz="2400" dirty="0" smtClean="0"/>
              <a:t>Производство органических красителей.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6. Спирты, кислоты, эфиры(орг. вещества).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7. Пищевая промышленность(патока, глюкоза</a:t>
            </a:r>
            <a:r>
              <a:rPr lang="ru-RU" sz="2400" dirty="0" smtClean="0"/>
              <a:t>), </a:t>
            </a:r>
            <a:r>
              <a:rPr lang="ru-RU" sz="2400" dirty="0" smtClean="0"/>
              <a:t>эмульгатор (загуститель) </a:t>
            </a:r>
            <a:r>
              <a:rPr lang="ru-RU" sz="2400" dirty="0" smtClean="0"/>
              <a:t>Е513.</a:t>
            </a:r>
            <a:endParaRPr lang="ru-RU" sz="2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8. Нефтехимия(минеральные масла).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400" dirty="0" smtClean="0"/>
              <a:t>9. Производство взрывчатых веществ.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z="2400" dirty="0" smtClean="0"/>
          </a:p>
        </p:txBody>
      </p:sp>
      <p:pic>
        <p:nvPicPr>
          <p:cNvPr id="9218" name="Picture 2" descr="F:\серная кислота\сер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710753"/>
            <a:ext cx="1731651" cy="21472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Структура потребления серной кислоты в России</a:t>
            </a: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445" y="2214554"/>
            <a:ext cx="8739386" cy="31432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Экологический ущерб производства</a:t>
            </a:r>
            <a:endParaRPr lang="ru-RU" sz="2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3657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Arial Black" pitchFamily="34" charset="0"/>
              </a:rPr>
              <a:t>При аварийных выбросах в атмосферу попадают соединения серы: </a:t>
            </a:r>
            <a:endParaRPr lang="en-US" sz="24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SO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;SO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</a:rPr>
              <a:t>;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H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S; H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SO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4</a:t>
            </a:r>
            <a:r>
              <a:rPr lang="en-US" sz="2000" b="1" dirty="0" smtClean="0">
                <a:solidFill>
                  <a:srgbClr val="C00000"/>
                </a:solidFill>
              </a:rPr>
              <a:t>; Fe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O</a:t>
            </a:r>
            <a:r>
              <a:rPr lang="en-US" sz="2000" b="1" baseline="-25000" dirty="0" smtClean="0">
                <a:solidFill>
                  <a:srgbClr val="C00000"/>
                </a:solidFill>
              </a:rPr>
              <a:t>3</a:t>
            </a:r>
            <a:r>
              <a:rPr lang="ru-RU" sz="2000" b="1" dirty="0" smtClean="0">
                <a:solidFill>
                  <a:srgbClr val="C00000"/>
                </a:solidFill>
              </a:rPr>
              <a:t>(пыль)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Последствия:</a:t>
            </a:r>
            <a:r>
              <a:rPr lang="ru-RU" sz="2000" dirty="0" smtClean="0">
                <a:latin typeface="Arial Black" pitchFamily="34" charset="0"/>
              </a:rPr>
              <a:t> «</a:t>
            </a:r>
            <a:r>
              <a:rPr lang="ru-RU" sz="2000" dirty="0" err="1" smtClean="0">
                <a:latin typeface="Arial Black" pitchFamily="34" charset="0"/>
              </a:rPr>
              <a:t>закисление</a:t>
            </a:r>
            <a:r>
              <a:rPr lang="ru-RU" sz="2000" dirty="0" smtClean="0">
                <a:latin typeface="Arial Black" pitchFamily="34" charset="0"/>
              </a:rPr>
              <a:t>» почв и водоёмов, «металлизация» атмосферы</a:t>
            </a:r>
          </a:p>
          <a:p>
            <a:pPr algn="ctr">
              <a:buNone/>
            </a:pPr>
            <a:endParaRPr lang="ru-RU" sz="2000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C00000"/>
                </a:solidFill>
                <a:latin typeface="Arial Black" pitchFamily="34" charset="0"/>
              </a:rPr>
              <a:t>РЕШЕНИЕ ЭКОЛОГИЧЕСКИХ ПРОБЛЕМ:</a:t>
            </a:r>
          </a:p>
          <a:p>
            <a:r>
              <a:rPr lang="ru-RU" sz="2000" dirty="0" smtClean="0">
                <a:latin typeface="Arial Black" pitchFamily="34" charset="0"/>
              </a:rPr>
              <a:t>Непрерывность технологического процесса;</a:t>
            </a:r>
          </a:p>
          <a:p>
            <a:r>
              <a:rPr lang="ru-RU" sz="2000" dirty="0" smtClean="0">
                <a:latin typeface="Arial Black" pitchFamily="34" charset="0"/>
              </a:rPr>
              <a:t>Комплексное использование сырья;</a:t>
            </a:r>
          </a:p>
          <a:p>
            <a:r>
              <a:rPr lang="ru-RU" sz="2000" dirty="0" smtClean="0">
                <a:latin typeface="Arial Black" pitchFamily="34" charset="0"/>
              </a:rPr>
              <a:t>Совершенствование технологического оборудования.</a:t>
            </a:r>
          </a:p>
          <a:p>
            <a:pPr>
              <a:buNone/>
            </a:pPr>
            <a:r>
              <a:rPr lang="en-US" sz="2000" b="1" baseline="-25000" dirty="0" smtClean="0">
                <a:solidFill>
                  <a:srgbClr val="C00000"/>
                </a:solidFill>
              </a:rPr>
              <a:t>  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7173" name="Picture 5" descr="F:\кисл\кислдожд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429132"/>
            <a:ext cx="2024060" cy="22772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7175" name="Picture 7" descr="F:\кисл\кислцветэкол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2595554" cy="22145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7176" name="Picture 8" descr="F:\кисл\кисл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429132"/>
            <a:ext cx="2714624" cy="221455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800" dirty="0" smtClean="0"/>
              <a:t>VIII</a:t>
            </a:r>
            <a:r>
              <a:rPr lang="ru-RU" sz="1800" dirty="0" smtClean="0"/>
              <a:t> век – арабский алхимик </a:t>
            </a:r>
            <a:r>
              <a:rPr lang="ru-RU" sz="1800" dirty="0" err="1" smtClean="0"/>
              <a:t>Аджабир</a:t>
            </a:r>
            <a:r>
              <a:rPr lang="ru-RU" sz="1800" dirty="0" smtClean="0"/>
              <a:t> ибн </a:t>
            </a:r>
            <a:r>
              <a:rPr lang="ru-RU" sz="1800" dirty="0" err="1" smtClean="0"/>
              <a:t>Хайян</a:t>
            </a:r>
            <a:endParaRPr lang="ru-RU" sz="1800" dirty="0" smtClean="0"/>
          </a:p>
          <a:p>
            <a:pPr marL="420624" indent="-384048" eaLnBrk="1" fontAlgn="auto" hangingPunct="1">
              <a:spcAft>
                <a:spcPts val="0"/>
              </a:spcAft>
              <a:buNone/>
              <a:defRPr/>
            </a:pPr>
            <a:r>
              <a:rPr lang="ru-RU" sz="1800" dirty="0" smtClean="0"/>
              <a:t> получил «кислые газы» из «зеленого камня»</a:t>
            </a:r>
          </a:p>
          <a:p>
            <a:pPr marL="420624" indent="-384048" eaLnBrk="1" fontAlgn="auto" hangingPunct="1">
              <a:spcAft>
                <a:spcPts val="0"/>
              </a:spcAft>
              <a:buNone/>
              <a:defRPr/>
            </a:pPr>
            <a:r>
              <a:rPr lang="ru-RU" sz="1800" dirty="0" smtClean="0"/>
              <a:t>(железного купороса).</a:t>
            </a:r>
          </a:p>
          <a:p>
            <a:pPr marL="420624" indent="-384048">
              <a:defRPr/>
            </a:pPr>
            <a:r>
              <a:rPr lang="en-US" sz="1800" dirty="0" smtClean="0"/>
              <a:t>IX </a:t>
            </a:r>
            <a:r>
              <a:rPr lang="ru-RU" sz="1800" dirty="0" smtClean="0"/>
              <a:t>век – персидский алхимик </a:t>
            </a:r>
            <a:r>
              <a:rPr lang="ru-RU" sz="1800" dirty="0" err="1" smtClean="0"/>
              <a:t>Ар-Рази</a:t>
            </a:r>
            <a:r>
              <a:rPr lang="ru-RU" sz="1800" dirty="0" smtClean="0"/>
              <a:t> получал </a:t>
            </a:r>
          </a:p>
          <a:p>
            <a:pPr marL="420624" indent="-384048">
              <a:buNone/>
              <a:defRPr/>
            </a:pPr>
            <a:r>
              <a:rPr lang="ru-RU" sz="1800" dirty="0" smtClean="0"/>
              <a:t>прокаливанием смеси медного и железного купороса</a:t>
            </a:r>
          </a:p>
          <a:p>
            <a:pPr marL="420624" indent="-384048">
              <a:defRPr/>
            </a:pPr>
            <a:r>
              <a:rPr lang="ru-RU" sz="1800" dirty="0" smtClean="0"/>
              <a:t> </a:t>
            </a:r>
            <a:r>
              <a:rPr lang="en-US" sz="1800" dirty="0" smtClean="0"/>
              <a:t>XIII </a:t>
            </a:r>
            <a:r>
              <a:rPr lang="ru-RU" sz="1800" dirty="0" smtClean="0"/>
              <a:t>век – европейский алхимик Альберт </a:t>
            </a:r>
            <a:r>
              <a:rPr lang="ru-RU" sz="1800" dirty="0" err="1" smtClean="0"/>
              <a:t>Магнус</a:t>
            </a:r>
            <a:r>
              <a:rPr lang="ru-RU" sz="1800" dirty="0" smtClean="0"/>
              <a:t> усовершенствовал способ.</a:t>
            </a:r>
          </a:p>
          <a:p>
            <a:pPr marL="420624" indent="-384048">
              <a:defRPr/>
            </a:pPr>
            <a:r>
              <a:rPr lang="en-US" sz="1800" dirty="0" smtClean="0"/>
              <a:t>XV </a:t>
            </a:r>
            <a:r>
              <a:rPr lang="ru-RU" sz="1800" dirty="0" smtClean="0"/>
              <a:t>век – алхимики 300 лет получали серную кислоту из пирита </a:t>
            </a:r>
            <a:r>
              <a:rPr lang="en-US" sz="1800" b="1" dirty="0" smtClean="0">
                <a:solidFill>
                  <a:srgbClr val="C00000"/>
                </a:solidFill>
              </a:rPr>
              <a:t>FeS</a:t>
            </a:r>
            <a:r>
              <a:rPr lang="en-US" sz="1100" b="1" dirty="0" smtClean="0">
                <a:solidFill>
                  <a:srgbClr val="C00000"/>
                </a:solidFill>
              </a:rPr>
              <a:t>2</a:t>
            </a:r>
            <a:r>
              <a:rPr lang="ru-RU" sz="1100" b="1" dirty="0" smtClean="0">
                <a:solidFill>
                  <a:srgbClr val="C00000"/>
                </a:solidFill>
              </a:rPr>
              <a:t> </a:t>
            </a:r>
          </a:p>
          <a:p>
            <a:pPr marL="420624" indent="-384048" algn="ctr">
              <a:buNone/>
              <a:defRPr/>
            </a:pPr>
            <a:r>
              <a:rPr lang="ru-RU" sz="1800" b="1" dirty="0" smtClean="0"/>
              <a:t>В середине </a:t>
            </a:r>
            <a:r>
              <a:rPr lang="en-US" sz="1800" b="1" dirty="0" smtClean="0"/>
              <a:t>XVIII </a:t>
            </a:r>
            <a:r>
              <a:rPr lang="ru-RU" sz="1800" b="1" dirty="0" smtClean="0"/>
              <a:t>столетия было обнаружено, что свинец не растворяется в серной кислоте, поэтому стеклянное оборудование заменили на металлическое</a:t>
            </a:r>
            <a:r>
              <a:rPr lang="ru-RU" sz="1800" dirty="0" smtClean="0"/>
              <a:t>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800" dirty="0" smtClean="0"/>
              <a:t>1740-46 г.г. – был построен первый сернокислотный завод в Англии с использованием свинцовых камер.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dirty="0" smtClean="0"/>
              <a:t>1926 г. – в СССР построена первая башенная установка на Полевском металлургическом заводе (Урал) - малоэффективна.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b="1" dirty="0" smtClean="0">
                <a:solidFill>
                  <a:srgbClr val="C00000"/>
                </a:solidFill>
              </a:rPr>
              <a:t>1903 г. – запуск первой в России контактной установки на </a:t>
            </a:r>
            <a:r>
              <a:rPr lang="ru-RU" sz="1900" b="1" dirty="0" err="1" smtClean="0">
                <a:solidFill>
                  <a:srgbClr val="C00000"/>
                </a:solidFill>
              </a:rPr>
              <a:t>Тентелеевском</a:t>
            </a:r>
            <a:r>
              <a:rPr lang="ru-RU" sz="1900" b="1" dirty="0" smtClean="0">
                <a:solidFill>
                  <a:srgbClr val="C00000"/>
                </a:solidFill>
              </a:rPr>
              <a:t> химическом заводе (Петербург), к 1913 г. работало 6 систем (производство до 5 </a:t>
            </a:r>
            <a:r>
              <a:rPr lang="ru-RU" sz="1900" b="1" smtClean="0">
                <a:solidFill>
                  <a:srgbClr val="C00000"/>
                </a:solidFill>
              </a:rPr>
              <a:t>тыс.т.). </a:t>
            </a:r>
            <a:r>
              <a:rPr lang="ru-RU" sz="1900" b="1" dirty="0" smtClean="0">
                <a:solidFill>
                  <a:srgbClr val="C00000"/>
                </a:solidFill>
              </a:rPr>
              <a:t>Далее контактная система получила распространение во всём мире (Германия, Англия, США…)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История развития     производства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2700" y="214290"/>
            <a:ext cx="3257017" cy="23574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         Исходное сырье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624" y="1071546"/>
            <a:ext cx="8501093" cy="4668854"/>
          </a:xfrm>
        </p:spPr>
        <p:txBody>
          <a:bodyPr/>
          <a:lstStyle/>
          <a:p>
            <a:pPr eaLnBrk="1" hangingPunct="1">
              <a:buNone/>
            </a:pPr>
            <a:r>
              <a:rPr lang="ru-RU" sz="2000" u="sng" dirty="0" smtClean="0"/>
              <a:t>Сырьё</a:t>
            </a:r>
            <a:r>
              <a:rPr lang="ru-RU" sz="2000" dirty="0" smtClean="0"/>
              <a:t> – исходный материал для производства промышленных продуктов.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000" dirty="0" smtClean="0"/>
              <a:t>В мире 75% получают из серы.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000" dirty="0" smtClean="0"/>
              <a:t>В России 60% получают из серы.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000" dirty="0" smtClean="0"/>
              <a:t>В Японии 60% из отходящих газов.</a:t>
            </a:r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214282" y="3000372"/>
            <a:ext cx="878687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/>
              <a:t> </a:t>
            </a:r>
            <a:r>
              <a:rPr lang="en-US" sz="2000" dirty="0"/>
              <a:t>S</a:t>
            </a:r>
            <a:r>
              <a:rPr lang="ru-RU" sz="2000" dirty="0"/>
              <a:t>(самородная сера)</a:t>
            </a:r>
            <a:r>
              <a:rPr lang="en-US" sz="2000" dirty="0"/>
              <a:t> 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000" dirty="0"/>
              <a:t> </a:t>
            </a:r>
            <a:r>
              <a:rPr lang="en-US" sz="2000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S(</a:t>
            </a:r>
            <a:r>
              <a:rPr lang="ru-RU" sz="2000" dirty="0"/>
              <a:t>сероводород</a:t>
            </a:r>
            <a:r>
              <a:rPr lang="en-US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Cu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S, </a:t>
            </a:r>
            <a:r>
              <a:rPr lang="en-US" sz="2000" dirty="0" err="1" smtClean="0"/>
              <a:t>ZnS</a:t>
            </a:r>
            <a:r>
              <a:rPr lang="en-US" sz="2000" dirty="0" smtClean="0"/>
              <a:t>, </a:t>
            </a:r>
            <a:r>
              <a:rPr lang="en-US" sz="2000" dirty="0" err="1" smtClean="0"/>
              <a:t>PbS</a:t>
            </a:r>
            <a:r>
              <a:rPr lang="ru-RU" sz="2000" dirty="0" smtClean="0"/>
              <a:t> (цветные металлы)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en-US" sz="2000" dirty="0" smtClean="0"/>
              <a:t>CaSO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*2H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r>
              <a:rPr lang="ru-RU" sz="2000" dirty="0" smtClean="0"/>
              <a:t> </a:t>
            </a:r>
            <a:r>
              <a:rPr lang="en-US" sz="2000" dirty="0" smtClean="0"/>
              <a:t>(</a:t>
            </a:r>
            <a:r>
              <a:rPr lang="ru-RU" sz="2000" dirty="0" smtClean="0"/>
              <a:t>гипс</a:t>
            </a:r>
            <a:r>
              <a:rPr lang="en-US" sz="2000" dirty="0" smtClean="0"/>
              <a:t>)</a:t>
            </a:r>
            <a:endParaRPr lang="ru-RU" sz="2000" dirty="0"/>
          </a:p>
          <a:p>
            <a:pPr>
              <a:buFont typeface="Wingdings" pitchFamily="2" charset="2"/>
              <a:buChar char="Ø"/>
            </a:pP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>
                <a:solidFill>
                  <a:srgbClr val="C00000"/>
                </a:solidFill>
              </a:rPr>
              <a:t>FeS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ru-RU" sz="2400" b="1" baseline="-25000" dirty="0">
                <a:solidFill>
                  <a:srgbClr val="C00000"/>
                </a:solidFill>
              </a:rPr>
              <a:t> </a:t>
            </a:r>
            <a:r>
              <a:rPr lang="ru-RU" sz="2400" dirty="0"/>
              <a:t>(пирит</a:t>
            </a:r>
            <a:r>
              <a:rPr lang="ru-RU" sz="2400" dirty="0" smtClean="0"/>
              <a:t>)</a:t>
            </a:r>
            <a:r>
              <a:rPr lang="en-US" sz="2400" dirty="0" smtClean="0"/>
              <a:t> – </a:t>
            </a:r>
            <a:r>
              <a:rPr lang="ru-RU" sz="2400" dirty="0" smtClean="0"/>
              <a:t>содержание серы 54,3%. Концентраты минерала получают в результате обогащения руд цветных металлов на обогатительных фабриках. </a:t>
            </a:r>
          </a:p>
          <a:p>
            <a:r>
              <a:rPr lang="ru-RU" sz="2400" dirty="0" smtClean="0"/>
              <a:t>С 2005 г. пиритный концентрат для поставляется только с </a:t>
            </a:r>
            <a:r>
              <a:rPr lang="ru-RU" sz="2400" dirty="0" err="1" smtClean="0"/>
              <a:t>Учалинского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ГОКа</a:t>
            </a:r>
            <a:r>
              <a:rPr lang="ru-RU" sz="2400" dirty="0" smtClean="0"/>
              <a:t> (годовая мощность 2,5 млн.т), входящего в состав Уральской горно-металлургической компании. 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Технологическая схема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производства </a:t>
            </a: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714488"/>
            <a:ext cx="8760652" cy="404447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4" name="Прямоугольник 3"/>
          <p:cNvSpPr/>
          <p:nvPr/>
        </p:nvSpPr>
        <p:spPr>
          <a:xfrm>
            <a:off x="285720" y="2928934"/>
            <a:ext cx="928694" cy="3693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пирит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2928934"/>
            <a:ext cx="1071570" cy="276999"/>
          </a:xfrm>
          <a:prstGeom prst="rect">
            <a:avLst/>
          </a:prstGeom>
          <a:solidFill>
            <a:srgbClr val="7A042E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 Black" pitchFamily="34" charset="0"/>
              </a:rPr>
              <a:t>сжигание</a:t>
            </a:r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2857496"/>
            <a:ext cx="1285884" cy="43088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100" dirty="0" err="1" smtClean="0">
                <a:solidFill>
                  <a:schemeClr val="bg1"/>
                </a:solidFill>
                <a:latin typeface="Arial Black" pitchFamily="34" charset="0"/>
              </a:rPr>
              <a:t>Ваннадиевый</a:t>
            </a:r>
            <a:endParaRPr lang="ru-RU" sz="1100" dirty="0" smtClean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sz="11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latin typeface="Arial Black" pitchFamily="34" charset="0"/>
              </a:rPr>
              <a:t>катализатор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4572008"/>
            <a:ext cx="1571636" cy="43088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Arial Black" pitchFamily="34" charset="0"/>
              </a:rPr>
              <a:t>Поглотительная</a:t>
            </a:r>
          </a:p>
          <a:p>
            <a:pPr algn="ctr"/>
            <a:r>
              <a:rPr lang="ru-RU" sz="110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latin typeface="Arial Black" pitchFamily="34" charset="0"/>
              </a:rPr>
              <a:t>башня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86512" y="3500438"/>
            <a:ext cx="207342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</a:rPr>
              <a:t>серная кислота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5429264"/>
            <a:ext cx="976549" cy="30777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теплота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28728" y="1857364"/>
            <a:ext cx="2775119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Воздух (+кислород)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3714752"/>
            <a:ext cx="1214446" cy="30777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теплота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28992" y="4643446"/>
            <a:ext cx="1000131" cy="3693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склад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43307" y="2928934"/>
            <a:ext cx="785818" cy="36933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SO</a:t>
            </a:r>
            <a:r>
              <a:rPr lang="en-US" b="1" baseline="-25000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3768" y="2928934"/>
            <a:ext cx="603050" cy="369332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SO</a:t>
            </a:r>
            <a:r>
              <a:rPr lang="en-US" b="1" baseline="-25000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3504" y="4643446"/>
            <a:ext cx="854721" cy="36933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</a:t>
            </a:r>
            <a:r>
              <a:rPr lang="en-US" b="1" baseline="-25000" dirty="0" smtClean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SO</a:t>
            </a:r>
            <a:r>
              <a:rPr lang="en-US" b="1" baseline="-25000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57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/>
              <a:t>   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467600" cy="5840435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   </a:t>
            </a:r>
            <a:r>
              <a:rPr lang="ru-RU" sz="2000" dirty="0" smtClean="0"/>
              <a:t>Технология – наука о наиболее </a:t>
            </a:r>
            <a:r>
              <a:rPr lang="ru-RU" sz="2000" dirty="0" err="1" smtClean="0"/>
              <a:t>экологичных</a:t>
            </a:r>
            <a:r>
              <a:rPr lang="ru-RU" sz="2000" dirty="0" smtClean="0"/>
              <a:t> способах и процессах получения сырья, полупродуктов и продуктов.</a:t>
            </a:r>
          </a:p>
          <a:p>
            <a:pPr marL="420624" indent="-384048" eaLnBrk="1" fontAlgn="auto" hangingPunct="1">
              <a:spcAft>
                <a:spcPts val="0"/>
              </a:spcAft>
              <a:buNone/>
              <a:defRPr/>
            </a:pPr>
            <a:r>
              <a:rPr lang="ru-RU" sz="2000" dirty="0" smtClean="0"/>
              <a:t>                                 </a:t>
            </a:r>
            <a:r>
              <a:rPr lang="ru-RU" sz="20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Arial Black" pitchFamily="34" charset="0"/>
              </a:rPr>
              <a:t>I </a:t>
            </a:r>
            <a:r>
              <a:rPr lang="ru-RU" sz="4800" b="1" dirty="0" smtClean="0">
                <a:solidFill>
                  <a:srgbClr val="C00000"/>
                </a:solidFill>
                <a:latin typeface="Arial Black" pitchFamily="34" charset="0"/>
              </a:rPr>
              <a:t>стадия</a:t>
            </a:r>
            <a:endParaRPr lang="ru-RU" sz="2000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Обжиг сырья (пирита) и получение оксида серы </a:t>
            </a:r>
            <a:r>
              <a:rPr lang="en-US" dirty="0" smtClean="0"/>
              <a:t>SO</a:t>
            </a:r>
            <a:r>
              <a:rPr lang="en-US" sz="2000" dirty="0" smtClean="0"/>
              <a:t>2</a:t>
            </a:r>
            <a:r>
              <a:rPr lang="en-US" sz="3600" dirty="0" smtClean="0"/>
              <a:t>.</a:t>
            </a:r>
          </a:p>
          <a:p>
            <a:pPr marL="420624" indent="-384048">
              <a:buFont typeface="Wingdings" pitchFamily="2" charset="2"/>
              <a:buChar char="Ø"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4FeS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</a:rPr>
              <a:t>+</a:t>
            </a:r>
            <a:r>
              <a:rPr lang="ru-RU" sz="3600" b="1" dirty="0" smtClean="0">
                <a:solidFill>
                  <a:srgbClr val="C00000"/>
                </a:solidFill>
              </a:rPr>
              <a:t>11</a:t>
            </a:r>
            <a:r>
              <a:rPr lang="en-US" sz="3600" b="1" dirty="0" smtClean="0">
                <a:solidFill>
                  <a:srgbClr val="C00000"/>
                </a:solidFill>
              </a:rPr>
              <a:t>O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</a:rPr>
              <a:t>=2Fe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</a:rPr>
              <a:t>O</a:t>
            </a:r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r>
              <a:rPr lang="en-US" sz="3600" b="1" dirty="0" smtClean="0">
                <a:solidFill>
                  <a:srgbClr val="C00000"/>
                </a:solidFill>
              </a:rPr>
              <a:t>+8SO</a:t>
            </a:r>
            <a:r>
              <a:rPr lang="en-US" sz="2000" b="1" dirty="0" smtClean="0">
                <a:solidFill>
                  <a:srgbClr val="C00000"/>
                </a:solidFill>
              </a:rPr>
              <a:t>2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3600" b="1" dirty="0" smtClean="0">
                <a:solidFill>
                  <a:schemeClr val="accent2"/>
                </a:solidFill>
              </a:rPr>
              <a:t>+ </a:t>
            </a:r>
            <a:r>
              <a:rPr lang="en-US" sz="3600" b="1" dirty="0" smtClean="0">
                <a:solidFill>
                  <a:schemeClr val="accent2"/>
                </a:solidFill>
              </a:rPr>
              <a:t>Q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(</a:t>
            </a:r>
            <a:r>
              <a:rPr lang="ru-RU" sz="2000" dirty="0" smtClean="0"/>
              <a:t>минерал пирит.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0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Характеристика реакции: экзотермическая, необратимая, окислительно-восстановительная.</a:t>
            </a:r>
            <a:endParaRPr lang="en-US" sz="28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Печь для обжига </a:t>
            </a:r>
            <a:b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в «кипящем» слое</a:t>
            </a:r>
            <a:endParaRPr lang="ru-RU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C:\Documents and Settings\ADMIN\Рабочий стол\proizvodatvo sernoi kisloti\images\pech dlya obgig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473933"/>
            <a:ext cx="4643470" cy="490264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       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Оптимальные условия </a:t>
            </a:r>
            <a:b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I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стадии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Воздух, обогащенный кислородом.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t=800</a:t>
            </a:r>
            <a:r>
              <a:rPr lang="en-US" baseline="40000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, теплота экзотермической реакции отводиться.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«Кипящий» слой (увеличение площади соприкосновения).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Время обжига - несколько секунд.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baseline="40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/>
              <a:t>    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Принципы производства  </a:t>
            </a:r>
            <a:r>
              <a:rPr lang="en-US" sz="4000" b="1" dirty="0" smtClean="0">
                <a:solidFill>
                  <a:srgbClr val="C00000"/>
                </a:solidFill>
                <a:latin typeface="Arial Black" pitchFamily="34" charset="0"/>
              </a:rPr>
              <a:t>I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 стадии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/>
              <a:t>  (печь для обжига с «кипящим» слоем)</a:t>
            </a:r>
            <a:endParaRPr lang="ru-RU" sz="4000" dirty="0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1. «Кипящий» слой.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2. Большая мощность.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3. Механизация и автоматизация.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4. Непрерывность.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5. Принцип противотока.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907</TotalTime>
  <Words>862</Words>
  <Application>Microsoft Office PowerPoint</Application>
  <PresentationFormat>Экран (4:3)</PresentationFormat>
  <Paragraphs>123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Производство серной кислоты H2SO4 </vt:lpstr>
      <vt:lpstr>Серная кислота</vt:lpstr>
      <vt:lpstr>История развития     производства</vt:lpstr>
      <vt:lpstr>         Исходное сырье</vt:lpstr>
      <vt:lpstr>Технологическая схема производства </vt:lpstr>
      <vt:lpstr>      </vt:lpstr>
      <vt:lpstr>Печь для обжига  в «кипящем» слое</vt:lpstr>
      <vt:lpstr>        Оптимальные условия      I стадии</vt:lpstr>
      <vt:lpstr>    Принципы производства  I стадии   (печь для обжига с «кипящим» слоем)</vt:lpstr>
      <vt:lpstr>         Подготовка сырья для    II стадии (циклон, электрофильтр, сушильная башня) </vt:lpstr>
      <vt:lpstr>Циклон и электрофильтр (принцип действия – центробежная сила, притяжение заряженных частиц)</vt:lpstr>
      <vt:lpstr>Сушильная башня (принцип действия – поглощение воды концентрированной серной кислотой)</vt:lpstr>
      <vt:lpstr>Принципы II стадии (контактный аппарат)</vt:lpstr>
      <vt:lpstr>Контактный аппарат</vt:lpstr>
      <vt:lpstr>III Стадия (поглотительная башня)</vt:lpstr>
      <vt:lpstr>Поглотительная башня</vt:lpstr>
      <vt:lpstr>Технологическая схема производства</vt:lpstr>
      <vt:lpstr>Транспортировка и хранение серной кислоты</vt:lpstr>
      <vt:lpstr>ПРОизводство серной кислоты в мире (170-173 млн.т)</vt:lpstr>
      <vt:lpstr>Потребление серной кислоты в мире (174-178 млн.т)</vt:lpstr>
      <vt:lpstr>     потребление серной кислоты</vt:lpstr>
      <vt:lpstr>Структура потребления серной кислоты в России</vt:lpstr>
      <vt:lpstr>Экологический ущерб производства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серной кислоты</dc:title>
  <dc:creator>Dmitry</dc:creator>
  <cp:lastModifiedBy>Admin</cp:lastModifiedBy>
  <cp:revision>99</cp:revision>
  <dcterms:created xsi:type="dcterms:W3CDTF">2008-12-14T11:30:03Z</dcterms:created>
  <dcterms:modified xsi:type="dcterms:W3CDTF">2010-11-24T01:42:17Z</dcterms:modified>
</cp:coreProperties>
</file>