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3" r:id="rId2"/>
    <p:sldId id="259" r:id="rId3"/>
    <p:sldId id="261" r:id="rId4"/>
    <p:sldId id="257" r:id="rId5"/>
    <p:sldId id="258" r:id="rId6"/>
    <p:sldId id="266" r:id="rId7"/>
    <p:sldId id="265" r:id="rId8"/>
    <p:sldId id="268" r:id="rId9"/>
    <p:sldId id="267" r:id="rId10"/>
    <p:sldId id="264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00" autoAdjust="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60557-AAB7-432D-ADF8-D3CADAB4286B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3F89-3AA0-4BA3-80AB-036C76A7E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6;&#1072;&#1073;&#1086;&#1095;&#1080;&#1081;%20&#1089;&#1090;&#1086;&#1083;\&#1052;&#1086;&#1080;%20&#1076;&#1086;&#1082;&#1091;&#1084;&#1077;&#1085;&#1090;&#1099;\&#1093;&#1080;&#1084;&#1080;&#1103;\&#1075;&#1080;&#1076;&#1088;&#1086;&#1083;&#1080;&#1079;%20&#1089;&#1086;&#1083;&#1077;&#1081;\028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27146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«Гимназия №2» г. Кимры Тверской области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химии 11 класс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Гидролиз солей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химии (11 класс)</a:t>
            </a:r>
            <a:endParaRPr lang="ru-RU" sz="31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786742" cy="2571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частный случай реакции ионного обмена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одно из химических свойств солей</a:t>
            </a:r>
          </a:p>
          <a:p>
            <a:pPr algn="r"/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Составил: учитель химии Мазов Сергей Борисович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 г.  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Значение гидролиза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 древности – зола – моющее средство (в состав входит поташ – карбонат калия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который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гидролизуется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по аниону и образует щелочную среду, что обусловливает его мылкость)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Мыло- натриевые и калиевые соли высших карбоновых кислот 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стеарат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натрия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17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35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COONa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также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гидролизуется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по аниону – щелочная среда)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Стиральные порошки – добавляют фосфаты и карбонаты для усиления щелочной среды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Кислотные почвы известкуют (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(ОН)</a:t>
            </a:r>
            <a:r>
              <a:rPr lang="ru-RU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или СаСО</a:t>
            </a:r>
            <a:r>
              <a:rPr lang="ru-RU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), а в щелочные добавляют удобрение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сульфат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аммония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(NH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SO</a:t>
            </a:r>
            <a:r>
              <a:rPr lang="en-US" sz="2400" baseline="-25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 слюне содержатся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гидрофосфат-ионы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поэтому в полости рта слабокислотная среда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 составе крови содержатся соли – гидрокарбонат и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гидрофосфат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натрия, которые поддерживают определённую реакцию среды.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7"/>
            <a:ext cx="8215370" cy="7143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Гидролиз – процесс взаимодействия ионов соли с ионами воды с изменением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среды.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785927"/>
            <a:ext cx="8229600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Обязательное условие гидролиза – образование слабого электролита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357430"/>
            <a:ext cx="8215370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 среды раствора соли зависит от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который подвергается гидролизу (по катиону или по аниону)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3286125"/>
            <a:ext cx="8229600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результате урока мы умеем: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3929066"/>
            <a:ext cx="822960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Определять характер среды раствора соли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объяснять результаты с помощью ионного и молекулярного уравнения гидролиза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57200" y="4714885"/>
            <a:ext cx="8229600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Делать логические выводы из наблюдений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5143513"/>
            <a:ext cx="8229600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глубоко характеризовать свойства солей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 электролитов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57200" y="5572141"/>
            <a:ext cx="8229600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повседневной жизни использовать полученные знания по этой теме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439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Электролитическая диссоциация  (С. Аррениус, 1887 г.) -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14357"/>
            <a:ext cx="8401080" cy="3571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 распада электролита в водном растворе (или расплаве) на ионы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500034" y="1214422"/>
            <a:ext cx="833916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Электролиты  (М. Фарадей, первая половина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в.) -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0034" y="1643051"/>
            <a:ext cx="835824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вещества, растворы или расплавы которых проводят электрический ток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457200" y="2214555"/>
            <a:ext cx="8401080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Степень диссоциации  (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457200" y="2643182"/>
            <a:ext cx="840108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концентрации распавшихся при диссоциации ионов к общей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концентрации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вещества (выражают в %)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457200" y="3571877"/>
            <a:ext cx="8401080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Соли (с точки зрения ТЭД) -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457200" y="4000504"/>
            <a:ext cx="8401080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электролиты, при диссоциации которых образуются катионы металла 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анионы кислотного остатка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457200" y="4929199"/>
            <a:ext cx="840108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раствора -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457200" y="5357826"/>
            <a:ext cx="8401080" cy="1214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отрицательный десятичный логарифм концентрации ионов водорода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-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[H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&lt; 7 – кислая среда;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7 – нейтральная среда;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&gt; 7 – щелочная среда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7143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кислот (по степени диссоциации)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500034" y="2571744"/>
            <a:ext cx="8215370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→ HNO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→ 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→ 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→ CH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COOH → 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 → 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SiO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500034" y="3929066"/>
            <a:ext cx="821537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Сила оснований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(по степени диссоциации)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500034" y="4714884"/>
            <a:ext cx="8215370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NH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        Ca(OH)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→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→                 →                → Zn(OH)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→ Al(OH)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KOH                   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(OH)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Mg(OH)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428596" y="357166"/>
            <a:ext cx="8215370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Сила солей (по степени диссоциации)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определяется по таблице растворимости, чем меньше растворимость,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тем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меньше степень диссоциации.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Заголовок 6"/>
          <p:cNvSpPr txBox="1">
            <a:spLocks/>
          </p:cNvSpPr>
          <p:nvPr/>
        </p:nvSpPr>
        <p:spPr>
          <a:xfrm>
            <a:off x="500034" y="6143644"/>
            <a:ext cx="8215370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правее, тем слабее !!!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71472" y="142853"/>
            <a:ext cx="7786742" cy="6429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+3Cl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786742" cy="928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HO-H</a:t>
            </a:r>
            <a:r>
              <a:rPr lang="ru-RU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→ AlOH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&lt;7 кислотная среда)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AlCl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= AlOHCl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(гидролиз по катиону)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857233"/>
            <a:ext cx="778674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слабый электролит  (ион подвергается гидролизу)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сильный электролит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643182"/>
            <a:ext cx="778674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3429001"/>
            <a:ext cx="778674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сильный электролит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слабый электролит (подвергается гидролизу)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4143380"/>
            <a:ext cx="778674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H-OH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→ HCO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+OH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&gt;7, щелочная среда)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 = NaHCO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 аниону)</a:t>
            </a:r>
            <a:endParaRPr lang="ru-RU" sz="3000" dirty="0"/>
          </a:p>
        </p:txBody>
      </p:sp>
      <p:sp>
        <p:nvSpPr>
          <p:cNvPr id="14" name="Заголовок 5"/>
          <p:cNvSpPr txBox="1">
            <a:spLocks/>
          </p:cNvSpPr>
          <p:nvPr/>
        </p:nvSpPr>
        <p:spPr>
          <a:xfrm>
            <a:off x="571472" y="5286388"/>
            <a:ext cx="778674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(рН=7, нейтральная среда)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Заголовок 5"/>
          <p:cNvSpPr txBox="1">
            <a:spLocks/>
          </p:cNvSpPr>
          <p:nvPr/>
        </p:nvSpPr>
        <p:spPr>
          <a:xfrm>
            <a:off x="571472" y="6072206"/>
            <a:ext cx="778674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сильный электролит; </a:t>
            </a:r>
            <a:r>
              <a:rPr lang="en-US" noProof="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сильный электролит (гидролизу не подвергается)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составления ионного и молекулярного уравнения гидролиза соли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5"/>
          <p:cNvSpPr>
            <a:spLocks noGrp="1"/>
          </p:cNvSpPr>
          <p:nvPr/>
        </p:nvSpPr>
        <p:spPr>
          <a:xfrm>
            <a:off x="500034" y="1571613"/>
            <a:ext cx="814393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Составляем уравнение электролитической диссоциации соли.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/>
        </p:nvSpPr>
        <p:spPr>
          <a:xfrm>
            <a:off x="500034" y="2143117"/>
            <a:ext cx="8143932" cy="4286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Определяем силу основания и кислоты, образующих соль.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5"/>
          <p:cNvSpPr>
            <a:spLocks noGrp="1"/>
          </p:cNvSpPr>
          <p:nvPr/>
        </p:nvSpPr>
        <p:spPr>
          <a:xfrm>
            <a:off x="500034" y="2714621"/>
            <a:ext cx="8143932" cy="4286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Выбираем ион слабого электролита.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5"/>
          <p:cNvSpPr>
            <a:spLocks noGrp="1"/>
          </p:cNvSpPr>
          <p:nvPr/>
        </p:nvSpPr>
        <p:spPr>
          <a:xfrm>
            <a:off x="500034" y="3286124"/>
            <a:ext cx="8143932" cy="4643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Составляем уравнение гидролиза выбранного иона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5"/>
          <p:cNvSpPr>
            <a:spLocks noGrp="1"/>
          </p:cNvSpPr>
          <p:nvPr/>
        </p:nvSpPr>
        <p:spPr>
          <a:xfrm>
            <a:off x="500034" y="3857628"/>
            <a:ext cx="814393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Определяем характер среды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&lt; 7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&gt; 7)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5"/>
          <p:cNvSpPr>
            <a:spLocks noGrp="1"/>
          </p:cNvSpPr>
          <p:nvPr/>
        </p:nvSpPr>
        <p:spPr>
          <a:xfrm>
            <a:off x="500034" y="4429132"/>
            <a:ext cx="8143932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По ионному  уравнению составляем молекулярное.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71472" y="142853"/>
            <a:ext cx="7786742" cy="6429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786742" cy="928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HO-H</a:t>
            </a:r>
            <a:r>
              <a:rPr lang="ru-RU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ZnOH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&lt;7 кислотная среда)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2ZnSO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↔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ZnOH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(гидролиз по катиону)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857233"/>
            <a:ext cx="778674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Zn(OH)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слабый электролит  (ион подвергается гидролизу)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сильный электролит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643182"/>
            <a:ext cx="778674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40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3429000"/>
            <a:ext cx="778674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сильный электролит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слабый электролит (подвергается гидролизу)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4143380"/>
            <a:ext cx="7786742" cy="1046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H-OH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→ HSiO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+OH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&gt;7, щелочная среда)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NaHSiO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 аниону)</a:t>
            </a:r>
            <a:endParaRPr lang="ru-RU" sz="3000" dirty="0"/>
          </a:p>
        </p:txBody>
      </p:sp>
      <p:sp>
        <p:nvSpPr>
          <p:cNvPr id="14" name="Заголовок 5"/>
          <p:cNvSpPr txBox="1">
            <a:spLocks/>
          </p:cNvSpPr>
          <p:nvPr/>
        </p:nvSpPr>
        <p:spPr>
          <a:xfrm>
            <a:off x="571472" y="5286388"/>
            <a:ext cx="778674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4000" noProof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(рН=7, нейтральная среда)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Заголовок 5"/>
          <p:cNvSpPr txBox="1">
            <a:spLocks/>
          </p:cNvSpPr>
          <p:nvPr/>
        </p:nvSpPr>
        <p:spPr>
          <a:xfrm>
            <a:off x="571472" y="6072206"/>
            <a:ext cx="778674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OH – 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сильный электролит;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noProof="0" dirty="0" smtClean="0">
                <a:latin typeface="Times New Roman" pitchFamily="18" charset="0"/>
                <a:cs typeface="Times New Roman" pitchFamily="18" charset="0"/>
              </a:rPr>
              <a:t>сильный электролит (гидролизу не подвергается)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Что происходит в водных растворах с солями, образованными и слабыми основаниями и слабыми кислотами?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Они подвергаются гидролизу и по катиону и по аниону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Реакция растворов может быть и нейтральной и слабокислотной и слабощелочной (это зависит от «силы» кислоты и основания, образующими соль)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Некоторые соли подвергаются необратимому гидролизу, например сульфид алюминия: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+ 6 H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 = 2 Al(OH)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↓ + 3 H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S↑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Взаимодействие хлорида железа (+3) с карбонатом натрия</a:t>
            </a:r>
            <a:endParaRPr lang="ru-RU" sz="2400" dirty="0">
              <a:latin typeface="+mn-lt"/>
            </a:endParaRPr>
          </a:p>
        </p:txBody>
      </p:sp>
      <p:pic>
        <p:nvPicPr>
          <p:cNvPr id="18" name="028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142984"/>
            <a:ext cx="8215370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52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Взаимодействие хлорида железа (+3) с карбонатом натрия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2FeCl</a:t>
            </a:r>
            <a:r>
              <a:rPr lang="en-US" baseline="-25000" dirty="0" smtClean="0"/>
              <a:t>3</a:t>
            </a:r>
            <a:r>
              <a:rPr lang="en-US" dirty="0" smtClean="0"/>
              <a:t> + 3Na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= Fe</a:t>
            </a:r>
            <a:r>
              <a:rPr lang="en-US" baseline="-25000" dirty="0" smtClean="0"/>
              <a:t>2</a:t>
            </a:r>
            <a:r>
              <a:rPr lang="en-US" dirty="0" smtClean="0"/>
              <a:t>(CO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+ 6NaCl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428736"/>
            <a:ext cx="8229600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a typeface="+mj-ea"/>
                <a:cs typeface="+mj-cs"/>
              </a:rPr>
              <a:t>Не правильно, продукт реакции </a:t>
            </a:r>
            <a:r>
              <a:rPr lang="en-US" sz="2400" dirty="0" smtClean="0">
                <a:ea typeface="+mj-ea"/>
                <a:cs typeface="+mj-cs"/>
              </a:rPr>
              <a:t>Fe</a:t>
            </a:r>
            <a:r>
              <a:rPr lang="en-US" sz="2400" baseline="-25000" dirty="0" smtClean="0">
                <a:ea typeface="+mj-ea"/>
                <a:cs typeface="+mj-cs"/>
              </a:rPr>
              <a:t>2</a:t>
            </a:r>
            <a:r>
              <a:rPr lang="en-US" sz="2400" dirty="0" smtClean="0">
                <a:ea typeface="+mj-ea"/>
                <a:cs typeface="+mj-cs"/>
              </a:rPr>
              <a:t>(CO</a:t>
            </a:r>
            <a:r>
              <a:rPr lang="en-US" sz="2400" baseline="-25000" dirty="0" smtClean="0">
                <a:ea typeface="+mj-ea"/>
                <a:cs typeface="+mj-cs"/>
              </a:rPr>
              <a:t>3</a:t>
            </a:r>
            <a:r>
              <a:rPr lang="en-US" sz="2400" dirty="0" smtClean="0">
                <a:ea typeface="+mj-ea"/>
                <a:cs typeface="+mj-cs"/>
              </a:rPr>
              <a:t>)</a:t>
            </a:r>
            <a:r>
              <a:rPr lang="en-US" sz="2400" baseline="-25000" dirty="0" smtClean="0">
                <a:ea typeface="+mj-ea"/>
                <a:cs typeface="+mj-cs"/>
              </a:rPr>
              <a:t>3</a:t>
            </a:r>
            <a:r>
              <a:rPr lang="ru-RU" sz="2400" dirty="0" smtClean="0">
                <a:ea typeface="+mj-ea"/>
                <a:cs typeface="+mj-cs"/>
              </a:rPr>
              <a:t> не существует!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214554"/>
            <a:ext cx="8215370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ea typeface="+mj-ea"/>
                <a:cs typeface="+mj-cs"/>
              </a:rPr>
              <a:t>FeCl</a:t>
            </a:r>
            <a:r>
              <a:rPr lang="en-US" sz="2800" baseline="-25000" noProof="0" dirty="0" smtClean="0">
                <a:ea typeface="+mj-ea"/>
                <a:cs typeface="+mj-cs"/>
              </a:rPr>
              <a:t>3</a:t>
            </a:r>
            <a:r>
              <a:rPr lang="en-US" sz="2800" noProof="0" dirty="0" smtClean="0">
                <a:ea typeface="+mj-ea"/>
                <a:cs typeface="+mj-cs"/>
              </a:rPr>
              <a:t> + Na</a:t>
            </a:r>
            <a:r>
              <a:rPr lang="en-US" sz="2800" baseline="-25000" noProof="0" dirty="0" smtClean="0">
                <a:ea typeface="+mj-ea"/>
                <a:cs typeface="+mj-cs"/>
              </a:rPr>
              <a:t>2</a:t>
            </a:r>
            <a:r>
              <a:rPr lang="en-US" sz="2800" noProof="0" dirty="0" smtClean="0">
                <a:ea typeface="+mj-ea"/>
                <a:cs typeface="+mj-cs"/>
              </a:rPr>
              <a:t>CO</a:t>
            </a:r>
            <a:r>
              <a:rPr lang="en-US" sz="2800" baseline="-25000" noProof="0" dirty="0" smtClean="0">
                <a:ea typeface="+mj-ea"/>
                <a:cs typeface="+mj-cs"/>
              </a:rPr>
              <a:t>3</a:t>
            </a:r>
            <a:r>
              <a:rPr lang="en-US" sz="2800" noProof="0" dirty="0" smtClean="0">
                <a:ea typeface="+mj-ea"/>
                <a:cs typeface="+mj-cs"/>
              </a:rPr>
              <a:t> + H</a:t>
            </a:r>
            <a:r>
              <a:rPr lang="en-US" sz="2800" baseline="-25000" noProof="0" dirty="0" smtClean="0">
                <a:ea typeface="+mj-ea"/>
                <a:cs typeface="+mj-cs"/>
              </a:rPr>
              <a:t>2</a:t>
            </a:r>
            <a:r>
              <a:rPr lang="en-US" sz="2800" noProof="0" dirty="0" smtClean="0">
                <a:ea typeface="+mj-ea"/>
                <a:cs typeface="+mj-cs"/>
              </a:rPr>
              <a:t>O → Fe(OH)</a:t>
            </a:r>
            <a:r>
              <a:rPr lang="en-US" sz="2800" baseline="-25000" noProof="0" dirty="0" smtClean="0">
                <a:ea typeface="+mj-ea"/>
                <a:cs typeface="+mj-cs"/>
              </a:rPr>
              <a:t>3</a:t>
            </a:r>
            <a:r>
              <a:rPr lang="en-US" sz="2800" noProof="0" dirty="0" smtClean="0">
                <a:ea typeface="+mj-ea"/>
                <a:cs typeface="+mj-cs"/>
              </a:rPr>
              <a:t>↓ + CO</a:t>
            </a:r>
            <a:r>
              <a:rPr lang="en-US" sz="2800" baseline="-25000" noProof="0" dirty="0" smtClean="0">
                <a:ea typeface="+mj-ea"/>
                <a:cs typeface="+mj-cs"/>
              </a:rPr>
              <a:t>2</a:t>
            </a:r>
            <a:r>
              <a:rPr lang="en-US" sz="2800" noProof="0" dirty="0" smtClean="0">
                <a:ea typeface="+mj-ea"/>
                <a:cs typeface="+mj-cs"/>
              </a:rPr>
              <a:t> + </a:t>
            </a:r>
            <a:r>
              <a:rPr lang="en-US" sz="2800" noProof="0" dirty="0" err="1" smtClean="0">
                <a:ea typeface="+mj-ea"/>
                <a:cs typeface="+mj-cs"/>
              </a:rPr>
              <a:t>NaCl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4357694"/>
            <a:ext cx="8215370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ea typeface="+mj-ea"/>
                <a:cs typeface="+mj-cs"/>
              </a:rPr>
              <a:t>2FeCl</a:t>
            </a:r>
            <a:r>
              <a:rPr lang="en-US" sz="2400" baseline="-25000" dirty="0" smtClean="0">
                <a:ea typeface="+mj-ea"/>
                <a:cs typeface="+mj-cs"/>
              </a:rPr>
              <a:t>3</a:t>
            </a:r>
            <a:r>
              <a:rPr lang="en-US" sz="2400" dirty="0" smtClean="0">
                <a:ea typeface="+mj-ea"/>
                <a:cs typeface="+mj-cs"/>
              </a:rPr>
              <a:t> + 3Na</a:t>
            </a:r>
            <a:r>
              <a:rPr lang="en-US" sz="2400" baseline="-25000" dirty="0" smtClean="0">
                <a:ea typeface="+mj-ea"/>
                <a:cs typeface="+mj-cs"/>
              </a:rPr>
              <a:t>2</a:t>
            </a:r>
            <a:r>
              <a:rPr lang="en-US" sz="2400" dirty="0" smtClean="0">
                <a:ea typeface="+mj-ea"/>
                <a:cs typeface="+mj-cs"/>
              </a:rPr>
              <a:t>CO</a:t>
            </a:r>
            <a:r>
              <a:rPr lang="en-US" sz="2400" baseline="-25000" dirty="0" smtClean="0">
                <a:ea typeface="+mj-ea"/>
                <a:cs typeface="+mj-cs"/>
              </a:rPr>
              <a:t>3</a:t>
            </a:r>
            <a:r>
              <a:rPr lang="en-US" sz="2400" dirty="0" smtClean="0">
                <a:ea typeface="+mj-ea"/>
                <a:cs typeface="+mj-cs"/>
              </a:rPr>
              <a:t> + 3H</a:t>
            </a:r>
            <a:r>
              <a:rPr lang="en-US" sz="2400" baseline="-25000" dirty="0" smtClean="0">
                <a:ea typeface="+mj-ea"/>
                <a:cs typeface="+mj-cs"/>
              </a:rPr>
              <a:t>2</a:t>
            </a:r>
            <a:r>
              <a:rPr lang="en-US" sz="2400" dirty="0" smtClean="0">
                <a:ea typeface="+mj-ea"/>
                <a:cs typeface="+mj-cs"/>
              </a:rPr>
              <a:t>O = 2Fe(OH)</a:t>
            </a:r>
            <a:r>
              <a:rPr lang="en-US" sz="2400" baseline="-25000" dirty="0" smtClean="0">
                <a:ea typeface="+mj-ea"/>
                <a:cs typeface="+mj-cs"/>
              </a:rPr>
              <a:t>3</a:t>
            </a:r>
            <a:r>
              <a:rPr lang="en-US" sz="2400" dirty="0" smtClean="0">
                <a:ea typeface="+mj-ea"/>
                <a:cs typeface="+mj-cs"/>
              </a:rPr>
              <a:t> ↓ + 3CO</a:t>
            </a:r>
            <a:r>
              <a:rPr lang="en-US" sz="2400" baseline="-25000" dirty="0" smtClean="0">
                <a:ea typeface="+mj-ea"/>
                <a:cs typeface="+mj-cs"/>
              </a:rPr>
              <a:t>2</a:t>
            </a:r>
            <a:r>
              <a:rPr lang="en-US" sz="2400" dirty="0" smtClean="0">
                <a:ea typeface="+mj-ea"/>
                <a:cs typeface="+mj-cs"/>
              </a:rPr>
              <a:t> ↑ + 6NaCl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429000"/>
            <a:ext cx="8215370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ea typeface="+mj-ea"/>
                <a:cs typeface="+mj-cs"/>
              </a:rPr>
              <a:t>Подберём коэффициенты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837</Words>
  <Application>Microsoft Office PowerPoint</Application>
  <PresentationFormat>Экран (4:3)</PresentationFormat>
  <Paragraphs>91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МОУ «Гимназия №2» г. Кимры Тверской области урок химии 11 класс Гидролиз солей  урок химии (11 класс)</vt:lpstr>
      <vt:lpstr>Электролитическая диссоциация  (С. Аррениус, 1887 г.) -</vt:lpstr>
      <vt:lpstr>Сила кислот (по степени диссоциации)</vt:lpstr>
      <vt:lpstr>AlCl3=Al3++3Cl-</vt:lpstr>
      <vt:lpstr>Алгоритм составления ионного и молекулярного уравнения гидролиза соли</vt:lpstr>
      <vt:lpstr>ZnSO4=Zn2+ + SO42-</vt:lpstr>
      <vt:lpstr>Что происходит в водных растворах с солями, образованными и слабыми основаниями и слабыми кислотами? </vt:lpstr>
      <vt:lpstr>Взаимодействие хлорида железа (+3) с карбонатом натрия</vt:lpstr>
      <vt:lpstr>Взаимодействие хлорида железа (+3) с карбонатом натрия</vt:lpstr>
      <vt:lpstr>Значение гидролиза</vt:lpstr>
      <vt:lpstr>Выводы: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Admin</cp:lastModifiedBy>
  <cp:revision>71</cp:revision>
  <dcterms:created xsi:type="dcterms:W3CDTF">2010-01-17T12:01:17Z</dcterms:created>
  <dcterms:modified xsi:type="dcterms:W3CDTF">2010-02-23T19:26:04Z</dcterms:modified>
</cp:coreProperties>
</file>