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57" r:id="rId4"/>
    <p:sldId id="267" r:id="rId5"/>
    <p:sldId id="258" r:id="rId6"/>
    <p:sldId id="266" r:id="rId7"/>
    <p:sldId id="262" r:id="rId8"/>
    <p:sldId id="268" r:id="rId9"/>
    <p:sldId id="261" r:id="rId10"/>
    <p:sldId id="269" r:id="rId11"/>
    <p:sldId id="259" r:id="rId12"/>
    <p:sldId id="270" r:id="rId13"/>
    <p:sldId id="264" r:id="rId14"/>
    <p:sldId id="271" r:id="rId15"/>
    <p:sldId id="260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3D748-879D-4ECC-A9ED-CDCB938060FE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43A9F-A8A2-4E83-A582-46A82D825C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3D748-879D-4ECC-A9ED-CDCB938060FE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43A9F-A8A2-4E83-A582-46A82D825C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3D748-879D-4ECC-A9ED-CDCB938060FE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43A9F-A8A2-4E83-A582-46A82D825C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3D748-879D-4ECC-A9ED-CDCB938060FE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43A9F-A8A2-4E83-A582-46A82D825C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3D748-879D-4ECC-A9ED-CDCB938060FE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43A9F-A8A2-4E83-A582-46A82D825C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3D748-879D-4ECC-A9ED-CDCB938060FE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43A9F-A8A2-4E83-A582-46A82D825C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3D748-879D-4ECC-A9ED-CDCB938060FE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43A9F-A8A2-4E83-A582-46A82D825C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3D748-879D-4ECC-A9ED-CDCB938060FE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43A9F-A8A2-4E83-A582-46A82D825C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3D748-879D-4ECC-A9ED-CDCB938060FE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43A9F-A8A2-4E83-A582-46A82D825C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3D748-879D-4ECC-A9ED-CDCB938060FE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43A9F-A8A2-4E83-A582-46A82D825C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3D748-879D-4ECC-A9ED-CDCB938060FE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43A9F-A8A2-4E83-A582-46A82D825C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3D748-879D-4ECC-A9ED-CDCB938060FE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43A9F-A8A2-4E83-A582-46A82D825C7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maxima-library.org/avtory/avtory/bl/author/92753" TargetMode="External"/><Relationship Id="rId13" Type="http://schemas.openxmlformats.org/officeDocument/2006/relationships/hyperlink" Target="http://www.russer.ru/a/a/mikushev_georgiy_nikolaevich" TargetMode="External"/><Relationship Id="rId3" Type="http://schemas.openxmlformats.org/officeDocument/2006/relationships/hyperlink" Target="http://niznov-nekropol.ucoz.ru/index/filippov_v_i/0-1511/&#1053;&#1080;&#1078;&#1077;&#1075;&#1086;&#1088;&#1086;&#1076;&#1089;&#1082;&#1080;&#1081;" TargetMode="External"/><Relationship Id="rId7" Type="http://schemas.openxmlformats.org/officeDocument/2006/relationships/hyperlink" Target="http://www.yaplakal.com/forum7/st/50/topic426645.html" TargetMode="External"/><Relationship Id="rId12" Type="http://schemas.openxmlformats.org/officeDocument/2006/relationships/hyperlink" Target="https://ru.wikipedia.org/wiki/" TargetMode="External"/><Relationship Id="rId2" Type="http://schemas.openxmlformats.org/officeDocument/2006/relationships/hyperlink" Target="http://kp.rkomi.ru/txt/05_854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kp.rkomi.ru/txt/09_009.html/" TargetMode="External"/><Relationship Id="rId11" Type="http://schemas.openxmlformats.org/officeDocument/2006/relationships/hyperlink" Target="http://russian-dossier.ru/taxonomy/term/1917/" TargetMode="External"/><Relationship Id="rId5" Type="http://schemas.openxmlformats.org/officeDocument/2006/relationships/hyperlink" Target="http://kp.rkomi.ru/txt/04_416.html/" TargetMode="External"/><Relationship Id="rId15" Type="http://schemas.openxmlformats.org/officeDocument/2006/relationships/hyperlink" Target="http://vsr.mil.by/2011/06/22/reshenie-ravnoe-podvigu/" TargetMode="External"/><Relationship Id="rId10" Type="http://schemas.openxmlformats.org/officeDocument/2006/relationships/hyperlink" Target="http://www.kominarod.ru/gazeta/papers/paper_785.html" TargetMode="External"/><Relationship Id="rId4" Type="http://schemas.openxmlformats.org/officeDocument/2006/relationships/hyperlink" Target="http://www.museum-izhma.ru/spisok-znamenityh-ljudej/filippov-vasilij-ionikievich/" TargetMode="External"/><Relationship Id="rId9" Type="http://schemas.openxmlformats.org/officeDocument/2006/relationships/hyperlink" Target="http://www.e-reading.by/chapter.php/1015569/278/Kolpakidi_-_Specnaz_GRU_samaya_polnaya_enciklopediya.html%20/" TargetMode="External"/><Relationship Id="rId14" Type="http://schemas.openxmlformats.org/officeDocument/2006/relationships/hyperlink" Target="http://kp.rkomi.ru/txt/04_361.html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813a5b70e63fd3260d65a8cc1c8be2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7034"/>
            <a:ext cx="9144000" cy="686503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297976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Генералы – выходцы из Коми республики</a:t>
            </a:r>
            <a:b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214818"/>
            <a:ext cx="6400800" cy="1878478"/>
          </a:xfrm>
        </p:spPr>
        <p:txBody>
          <a:bodyPr>
            <a:normAutofit fontScale="85000" lnSpcReduction="20000"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Автор:  Ванюта Оксана Семеновна, учитель истории и обществознания МБОУ «Сизябская СОШ»</a:t>
            </a:r>
          </a:p>
          <a:p>
            <a:endParaRPr lang="ru-RU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Генерал Владимир Николаевич Козлов (1926-1996)</a:t>
            </a:r>
            <a:endParaRPr lang="ru-RU" sz="3200" b="1" dirty="0"/>
          </a:p>
        </p:txBody>
      </p:sp>
      <p:pic>
        <p:nvPicPr>
          <p:cNvPr id="4" name="Содержимое 3" descr="козлов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13123" y="1600200"/>
            <a:ext cx="2917753" cy="4525963"/>
          </a:xfrm>
        </p:spPr>
      </p:pic>
      <p:sp>
        <p:nvSpPr>
          <p:cNvPr id="5" name="Содержимое 4"/>
          <p:cNvSpPr>
            <a:spLocks noGrp="1"/>
          </p:cNvSpPr>
          <p:nvPr>
            <p:ph sz="half" idx="4294967295"/>
          </p:nvPr>
        </p:nvSpPr>
        <p:spPr>
          <a:xfrm>
            <a:off x="5105400" y="1600200"/>
            <a:ext cx="4038600" cy="4525963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    </a:t>
            </a:r>
            <a:endParaRPr lang="ru-RU" sz="3200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b="1" dirty="0" smtClean="0"/>
              <a:t>     </a:t>
            </a:r>
          </a:p>
          <a:p>
            <a:pPr algn="just">
              <a:buNone/>
            </a:pPr>
            <a:r>
              <a:rPr lang="ru-RU" b="1" dirty="0" smtClean="0"/>
              <a:t>        Родился  </a:t>
            </a:r>
            <a:r>
              <a:rPr lang="ru-RU" b="1" dirty="0"/>
              <a:t>в 1926 году в семье учителя с. Гам </a:t>
            </a:r>
            <a:r>
              <a:rPr lang="ru-RU" b="1" dirty="0" err="1"/>
              <a:t>Усть-Вымского</a:t>
            </a:r>
            <a:r>
              <a:rPr lang="ru-RU" b="1" dirty="0"/>
              <a:t> района. </a:t>
            </a:r>
            <a:r>
              <a:rPr lang="ru-RU" b="1" dirty="0" smtClean="0"/>
              <a:t>Коми. 17-летним </a:t>
            </a:r>
            <a:r>
              <a:rPr lang="ru-RU" b="1" dirty="0"/>
              <a:t>в 1943 </a:t>
            </a:r>
            <a:r>
              <a:rPr lang="ru-RU" b="1" dirty="0" smtClean="0"/>
              <a:t>году ушел </a:t>
            </a:r>
            <a:r>
              <a:rPr lang="ru-RU" b="1" dirty="0"/>
              <a:t>на фронт. Боевое крещение получил в Литве. В дальнейшем принимал участие </a:t>
            </a:r>
            <a:r>
              <a:rPr lang="ru-RU" b="1" dirty="0" smtClean="0"/>
              <a:t>в боях в </a:t>
            </a:r>
            <a:r>
              <a:rPr lang="ru-RU" b="1" dirty="0"/>
              <a:t>составе 5-й танковой армии I Прибалтийского Фронта. </a:t>
            </a:r>
            <a:r>
              <a:rPr lang="ru-RU" b="1" dirty="0" smtClean="0"/>
              <a:t>Участвовал </a:t>
            </a:r>
            <a:r>
              <a:rPr lang="ru-RU" b="1" dirty="0"/>
              <a:t>во взятии Кенигсберга, </a:t>
            </a:r>
            <a:r>
              <a:rPr lang="ru-RU" b="1" dirty="0" smtClean="0"/>
              <a:t>где </a:t>
            </a:r>
            <a:r>
              <a:rPr lang="ru-RU" b="1" dirty="0"/>
              <a:t>и встретил окончание войны. </a:t>
            </a:r>
          </a:p>
          <a:p>
            <a:pPr algn="just">
              <a:buNone/>
            </a:pPr>
            <a:r>
              <a:rPr lang="ru-RU" b="1" dirty="0" smtClean="0"/>
              <a:t>        Став </a:t>
            </a:r>
            <a:r>
              <a:rPr lang="ru-RU" b="1" dirty="0"/>
              <a:t>офицером, проходил службу в частях зенитно-ракетных войск </a:t>
            </a:r>
            <a:r>
              <a:rPr lang="ru-RU" b="1" dirty="0" smtClean="0"/>
              <a:t>в </a:t>
            </a:r>
            <a:r>
              <a:rPr lang="ru-RU" b="1" dirty="0"/>
              <a:t>Грузии, Прибалтике. </a:t>
            </a:r>
            <a:r>
              <a:rPr lang="ru-RU" b="1" dirty="0" smtClean="0"/>
              <a:t>Окончил  </a:t>
            </a:r>
            <a:r>
              <a:rPr lang="ru-RU" b="1" dirty="0"/>
              <a:t>Харьковскую им. маршала Говорова военную академию, </a:t>
            </a:r>
            <a:r>
              <a:rPr lang="ru-RU" b="1" dirty="0" smtClean="0"/>
              <a:t>служил </a:t>
            </a:r>
            <a:r>
              <a:rPr lang="ru-RU" b="1" dirty="0"/>
              <a:t>на командирских и инженерных должностях. </a:t>
            </a:r>
            <a:r>
              <a:rPr lang="ru-RU" b="1" dirty="0" smtClean="0"/>
              <a:t>Защитил </a:t>
            </a:r>
            <a:r>
              <a:rPr lang="ru-RU" b="1" dirty="0"/>
              <a:t>диссертацию на звание кандидата технических наук. В дальнейшем </a:t>
            </a:r>
            <a:r>
              <a:rPr lang="ru-RU" b="1" dirty="0" smtClean="0"/>
              <a:t>был назначен заместителем  </a:t>
            </a:r>
            <a:r>
              <a:rPr lang="ru-RU" b="1" dirty="0"/>
              <a:t>командующего войск по вооружению </a:t>
            </a:r>
            <a:r>
              <a:rPr lang="ru-RU" b="1" dirty="0" smtClean="0"/>
              <a:t>противовоздушной  обороны </a:t>
            </a:r>
            <a:r>
              <a:rPr lang="ru-RU" b="1" dirty="0"/>
              <a:t>Московского военного округа, а последние годы службы в армии </a:t>
            </a:r>
            <a:r>
              <a:rPr lang="ru-RU" b="1" dirty="0" smtClean="0"/>
              <a:t>занимал </a:t>
            </a:r>
            <a:r>
              <a:rPr lang="ru-RU" b="1" dirty="0"/>
              <a:t>пост начальника управления Главного Штаба ПВО. В отставку вышел в 1984 г., скончался в 1996 г., похоронен на </a:t>
            </a:r>
            <a:r>
              <a:rPr lang="ru-RU" b="1" dirty="0" err="1"/>
              <a:t>Востряковском</a:t>
            </a:r>
            <a:r>
              <a:rPr lang="ru-RU" b="1" dirty="0"/>
              <a:t> кладбище г. Москвы.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Генерал-лейтенант Филиппов Василий </a:t>
            </a:r>
            <a:r>
              <a:rPr lang="ru-RU" sz="3600" b="1" dirty="0" err="1" smtClean="0"/>
              <a:t>Ионикиевич</a:t>
            </a:r>
            <a:r>
              <a:rPr lang="ru-RU" sz="3600" b="1" dirty="0" smtClean="0"/>
              <a:t> (1924-1987) </a:t>
            </a:r>
            <a:endParaRPr lang="ru-RU" sz="3600" dirty="0"/>
          </a:p>
        </p:txBody>
      </p:sp>
      <p:pic>
        <p:nvPicPr>
          <p:cNvPr id="1026" name="Picture 2" descr="C:\Documents and Settings\комп 4\Рабочий стол\Филиппов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1639125"/>
            <a:ext cx="2931324" cy="39621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45719"/>
          </a:xfrm>
        </p:spPr>
        <p:txBody>
          <a:bodyPr>
            <a:normAutofit fontScale="90000"/>
          </a:bodyPr>
          <a:lstStyle/>
          <a:p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324544" y="0"/>
            <a:ext cx="9468544" cy="6858000"/>
          </a:xfrm>
        </p:spPr>
        <p:txBody>
          <a:bodyPr>
            <a:normAutofit fontScale="40000" lnSpcReduction="20000"/>
          </a:bodyPr>
          <a:lstStyle/>
          <a:p>
            <a:pPr algn="just">
              <a:buNone/>
            </a:pPr>
            <a:r>
              <a:rPr lang="ru-RU" sz="4000" b="1" dirty="0"/>
              <a:t> </a:t>
            </a:r>
            <a:r>
              <a:rPr lang="ru-RU" sz="4000" b="1" dirty="0" smtClean="0"/>
              <a:t>          </a:t>
            </a:r>
          </a:p>
          <a:p>
            <a:pPr algn="just">
              <a:buNone/>
            </a:pPr>
            <a:r>
              <a:rPr lang="ru-RU" sz="4000" b="1" dirty="0" smtClean="0"/>
              <a:t>             </a:t>
            </a:r>
            <a:r>
              <a:rPr lang="ru-RU" sz="4300" b="1" dirty="0"/>
              <a:t>Родился </a:t>
            </a:r>
            <a:r>
              <a:rPr lang="ru-RU" sz="4300" b="1" dirty="0" smtClean="0"/>
              <a:t>1 января 1924 года в </a:t>
            </a:r>
            <a:r>
              <a:rPr lang="ru-RU" sz="4300" b="1" dirty="0"/>
              <a:t>семье </a:t>
            </a:r>
            <a:r>
              <a:rPr lang="ru-RU" sz="4300" b="1" dirty="0" smtClean="0"/>
              <a:t>учителей в с.Ижма. Коми. В 1941 году окончил  </a:t>
            </a:r>
            <a:r>
              <a:rPr lang="ru-RU" sz="4300" b="1" dirty="0" err="1" smtClean="0"/>
              <a:t>Мохченскую</a:t>
            </a:r>
            <a:r>
              <a:rPr lang="ru-RU" sz="4300" b="1" dirty="0" smtClean="0"/>
              <a:t> среднюю школу. В 17 лет добровольно вступил </a:t>
            </a:r>
            <a:r>
              <a:rPr lang="ru-RU" sz="4300" b="1" dirty="0"/>
              <a:t>в ряды Красной Армии</a:t>
            </a:r>
            <a:r>
              <a:rPr lang="ru-RU" sz="4300" b="1" dirty="0" smtClean="0"/>
              <a:t>, в звании лейтенанта окончил </a:t>
            </a:r>
            <a:r>
              <a:rPr lang="ru-RU" sz="4300" b="1" dirty="0" err="1" smtClean="0"/>
              <a:t>Пуховичское</a:t>
            </a:r>
            <a:r>
              <a:rPr lang="ru-RU" sz="4300" b="1" dirty="0" smtClean="0"/>
              <a:t> </a:t>
            </a:r>
            <a:r>
              <a:rPr lang="ru-RU" sz="4300" b="1" dirty="0"/>
              <a:t>военное пехотное училище в г</a:t>
            </a:r>
            <a:r>
              <a:rPr lang="ru-RU" sz="4300" b="1" dirty="0" smtClean="0"/>
              <a:t>. Великий Устюг. Участвовал в </a:t>
            </a:r>
            <a:r>
              <a:rPr lang="ru-RU" sz="4300" b="1" dirty="0"/>
              <a:t>боях </a:t>
            </a:r>
            <a:r>
              <a:rPr lang="ru-RU" sz="4300" b="1" dirty="0" smtClean="0"/>
              <a:t> </a:t>
            </a:r>
            <a:r>
              <a:rPr lang="ru-RU" sz="4300" b="1" dirty="0"/>
              <a:t>с декабря 1941 г</a:t>
            </a:r>
            <a:r>
              <a:rPr lang="ru-RU" sz="4300" b="1" dirty="0" smtClean="0"/>
              <a:t>., был командиром </a:t>
            </a:r>
            <a:r>
              <a:rPr lang="ru-RU" sz="4300" b="1" dirty="0"/>
              <a:t>стрелкового взвода на </a:t>
            </a:r>
            <a:r>
              <a:rPr lang="ru-RU" sz="4300" b="1" dirty="0" err="1"/>
              <a:t>Лениградском</a:t>
            </a:r>
            <a:r>
              <a:rPr lang="ru-RU" sz="4300" b="1" dirty="0" smtClean="0"/>
              <a:t>, </a:t>
            </a:r>
            <a:r>
              <a:rPr lang="ru-RU" sz="4300" b="1" dirty="0" err="1" smtClean="0"/>
              <a:t>Волховском</a:t>
            </a:r>
            <a:r>
              <a:rPr lang="ru-RU" sz="4300" b="1" dirty="0"/>
              <a:t>, Северо-Западном фронтах. С мая 1942 г. - командир взвода, роты в танковой бригаде. С мая 1943 г. воевал на Юго-Западном, </a:t>
            </a:r>
            <a:r>
              <a:rPr lang="ru-RU" sz="4300" b="1" dirty="0" smtClean="0"/>
              <a:t>3-м </a:t>
            </a:r>
            <a:r>
              <a:rPr lang="ru-RU" sz="4300" b="1" dirty="0"/>
              <a:t>Украинском фронтах командиром роты, батальона отдельного фронтового мотоциклетного полка. </a:t>
            </a:r>
            <a:r>
              <a:rPr lang="ru-RU" sz="4300" b="1" dirty="0" smtClean="0"/>
              <a:t>В 19 лет был награжден орденом </a:t>
            </a:r>
            <a:r>
              <a:rPr lang="ru-RU" sz="4300" b="1" dirty="0"/>
              <a:t>Красной </a:t>
            </a:r>
            <a:r>
              <a:rPr lang="ru-RU" sz="4300" b="1" dirty="0" smtClean="0"/>
              <a:t>Звезды и   орденом Отечественной </a:t>
            </a:r>
            <a:r>
              <a:rPr lang="ru-RU" sz="4300" b="1" dirty="0"/>
              <a:t>войны II степени</a:t>
            </a:r>
            <a:r>
              <a:rPr lang="ru-RU" sz="4300" b="1" dirty="0" smtClean="0"/>
              <a:t>. Участвовал в </a:t>
            </a:r>
            <a:r>
              <a:rPr lang="ru-RU" sz="4300" b="1" dirty="0"/>
              <a:t>освобождении Молдавии, Югославии, Венгрии. Особо </a:t>
            </a:r>
            <a:r>
              <a:rPr lang="ru-RU" sz="4300" b="1" dirty="0" smtClean="0"/>
              <a:t>отличился </a:t>
            </a:r>
            <a:r>
              <a:rPr lang="ru-RU" sz="4300" b="1" dirty="0"/>
              <a:t>при освобождении столицы Югославии - Белграда. Передовой отряд, которым командовал В. Филиппов, в числе первых ворвался в город и в </a:t>
            </a:r>
            <a:r>
              <a:rPr lang="ru-RU" sz="4300" b="1" dirty="0" smtClean="0"/>
              <a:t> </a:t>
            </a:r>
            <a:r>
              <a:rPr lang="ru-RU" sz="4300" b="1" dirty="0"/>
              <a:t>уличных боях уничтожил около ста солдат и офицеров, 200 солдат взяли в плен. Умелое руководство, личное мужество и отвагу </a:t>
            </a:r>
            <a:r>
              <a:rPr lang="ru-RU" sz="4300" b="1" dirty="0" smtClean="0"/>
              <a:t> </a:t>
            </a:r>
            <a:r>
              <a:rPr lang="ru-RU" sz="4300" b="1" dirty="0"/>
              <a:t>проявил при ликвидации немецкого плацдарма на реке </a:t>
            </a:r>
            <a:r>
              <a:rPr lang="ru-RU" sz="4300" b="1" dirty="0" err="1"/>
              <a:t>Драва</a:t>
            </a:r>
            <a:r>
              <a:rPr lang="ru-RU" sz="4300" b="1" dirty="0"/>
              <a:t> и взятии венгерского города </a:t>
            </a:r>
            <a:r>
              <a:rPr lang="ru-RU" sz="4300" b="1" dirty="0" err="1"/>
              <a:t>Дьер</a:t>
            </a:r>
            <a:r>
              <a:rPr lang="ru-RU" sz="4300" b="1" dirty="0"/>
              <a:t> в марте 1945 </a:t>
            </a:r>
            <a:r>
              <a:rPr lang="ru-RU" sz="4300" b="1" dirty="0" smtClean="0"/>
              <a:t>года, за что был награжден </a:t>
            </a:r>
            <a:r>
              <a:rPr lang="ru-RU" sz="4300" b="1" dirty="0"/>
              <a:t>орденом Отечественной войны I степени.   </a:t>
            </a:r>
            <a:r>
              <a:rPr lang="ru-RU" sz="4300" b="1" dirty="0" smtClean="0"/>
              <a:t> Трижды ранен. </a:t>
            </a:r>
            <a:r>
              <a:rPr lang="ru-RU" sz="4300" b="1" dirty="0"/>
              <a:t> День Победы </a:t>
            </a:r>
            <a:r>
              <a:rPr lang="ru-RU" sz="4300" b="1" dirty="0" smtClean="0"/>
              <a:t> </a:t>
            </a:r>
            <a:r>
              <a:rPr lang="ru-RU" sz="4300" b="1" dirty="0"/>
              <a:t>старший лейтенант, командир </a:t>
            </a:r>
            <a:r>
              <a:rPr lang="ru-RU" sz="4300" b="1" dirty="0" smtClean="0"/>
              <a:t>мотоциклетного </a:t>
            </a:r>
            <a:r>
              <a:rPr lang="ru-RU" sz="4300" b="1" dirty="0"/>
              <a:t>батальона В. Филиппов встретил в столице Австрии </a:t>
            </a:r>
            <a:r>
              <a:rPr lang="ru-RU" sz="4300" b="1" dirty="0" smtClean="0"/>
              <a:t>– Вене.</a:t>
            </a:r>
            <a:r>
              <a:rPr lang="ru-RU" sz="4300" dirty="0" smtClean="0"/>
              <a:t>. </a:t>
            </a:r>
            <a:r>
              <a:rPr lang="ru-RU" sz="4300" b="1" dirty="0" smtClean="0"/>
              <a:t> </a:t>
            </a:r>
          </a:p>
          <a:p>
            <a:pPr algn="just">
              <a:buNone/>
            </a:pPr>
            <a:r>
              <a:rPr lang="ru-RU" sz="4300" b="1" dirty="0"/>
              <a:t> </a:t>
            </a:r>
            <a:r>
              <a:rPr lang="ru-RU" sz="4300" b="1" dirty="0" smtClean="0"/>
              <a:t>              </a:t>
            </a:r>
            <a:r>
              <a:rPr lang="ru-RU" sz="4300" b="1" dirty="0"/>
              <a:t>До 1947 года </a:t>
            </a:r>
            <a:r>
              <a:rPr lang="ru-RU" sz="4300" b="1" dirty="0" smtClean="0"/>
              <a:t> находился </a:t>
            </a:r>
            <a:r>
              <a:rPr lang="ru-RU" sz="4300" b="1" dirty="0"/>
              <a:t>в составе советских войск в Болгарии и Румынии.</a:t>
            </a:r>
            <a:r>
              <a:rPr lang="ru-RU" sz="4300" b="1" dirty="0" smtClean="0"/>
              <a:t>  В 1954 году окончил Академию бронетанковых и механизированных войск советской армии. Затем командовал </a:t>
            </a:r>
            <a:r>
              <a:rPr lang="ru-RU" sz="4300" b="1" dirty="0"/>
              <a:t>танковым </a:t>
            </a:r>
            <a:r>
              <a:rPr lang="ru-RU" sz="4300" b="1" dirty="0" smtClean="0"/>
              <a:t>полком </a:t>
            </a:r>
            <a:r>
              <a:rPr lang="ru-RU" sz="4300" b="1" dirty="0"/>
              <a:t>в </a:t>
            </a:r>
            <a:r>
              <a:rPr lang="ru-RU" sz="4300" b="1" dirty="0" smtClean="0"/>
              <a:t>Заполярье</a:t>
            </a:r>
            <a:r>
              <a:rPr lang="ru-RU" sz="4300" b="1" dirty="0"/>
              <a:t> </a:t>
            </a:r>
            <a:r>
              <a:rPr lang="ru-RU" sz="4300" b="1" dirty="0" smtClean="0"/>
              <a:t>и  </a:t>
            </a:r>
            <a:r>
              <a:rPr lang="ru-RU" sz="4300" b="1" dirty="0"/>
              <a:t>в Карелии.       </a:t>
            </a:r>
            <a:r>
              <a:rPr lang="ru-RU" sz="4300" b="1" dirty="0" smtClean="0"/>
              <a:t>В 1964-65 годах был военным советником на Кубе, затем  занимал высокие </a:t>
            </a:r>
            <a:r>
              <a:rPr lang="ru-RU" sz="4300" b="1" dirty="0"/>
              <a:t>командные должности в войсках Дальневосточного военного округа. Был командиром дивизии, заместителем командующего армией, первым заместителем начальника штаба военного округа.   </a:t>
            </a:r>
            <a:r>
              <a:rPr lang="ru-RU" sz="4300" b="1" dirty="0" smtClean="0"/>
              <a:t>В 1975-77 годах служил главным </a:t>
            </a:r>
            <a:r>
              <a:rPr lang="ru-RU" sz="4300" b="1" dirty="0"/>
              <a:t>военным советником в </a:t>
            </a:r>
            <a:r>
              <a:rPr lang="ru-RU" sz="4300" b="1" dirty="0" smtClean="0"/>
              <a:t>Йеменской арабской республике.</a:t>
            </a:r>
            <a:r>
              <a:rPr lang="ru-RU" sz="4300" b="1" dirty="0"/>
              <a:t>  </a:t>
            </a:r>
            <a:r>
              <a:rPr lang="ru-RU" sz="4300" b="1" dirty="0" smtClean="0"/>
              <a:t>В 1977-84 годах   возглавлял </a:t>
            </a:r>
            <a:r>
              <a:rPr lang="ru-RU" sz="4300" b="1" dirty="0"/>
              <a:t>управление боевой подготовки войск Д</a:t>
            </a:r>
            <a:r>
              <a:rPr lang="ru-RU" sz="4300" b="1" dirty="0" smtClean="0"/>
              <a:t>альневосточного военного округа.</a:t>
            </a:r>
            <a:r>
              <a:rPr lang="ru-RU" sz="4300" b="1" dirty="0"/>
              <a:t>    </a:t>
            </a:r>
            <a:r>
              <a:rPr lang="ru-RU" sz="4300" b="1" dirty="0" smtClean="0"/>
              <a:t>В 1984 году назначен </a:t>
            </a:r>
            <a:r>
              <a:rPr lang="ru-RU" sz="4300" b="1" dirty="0"/>
              <a:t>заместителем главного военного советника по военным </a:t>
            </a:r>
            <a:r>
              <a:rPr lang="ru-RU" sz="4300" b="1" dirty="0" smtClean="0"/>
              <a:t>действиям </a:t>
            </a:r>
            <a:r>
              <a:rPr lang="ru-RU" sz="4300" b="1" dirty="0"/>
              <a:t>в Афганистане. По болезни вышел в отставку в 1986 г. </a:t>
            </a:r>
            <a:r>
              <a:rPr lang="ru-RU" sz="4300" b="1" dirty="0" smtClean="0"/>
              <a:t>Умер 7 </a:t>
            </a:r>
            <a:r>
              <a:rPr lang="ru-RU" sz="4300" b="1" dirty="0"/>
              <a:t>января </a:t>
            </a:r>
            <a:r>
              <a:rPr lang="ru-RU" sz="4300" b="1" dirty="0" smtClean="0"/>
              <a:t>1988 года, похоронен </a:t>
            </a:r>
            <a:r>
              <a:rPr lang="ru-RU" sz="4300" b="1" dirty="0"/>
              <a:t>в г.Горьком. </a:t>
            </a:r>
            <a:r>
              <a:rPr lang="ru-RU" sz="4300" b="1" dirty="0" smtClean="0"/>
              <a:t>Награжден 24 советскими орденами  </a:t>
            </a:r>
            <a:r>
              <a:rPr lang="ru-RU" sz="4300" b="1" dirty="0"/>
              <a:t>и </a:t>
            </a:r>
            <a:r>
              <a:rPr lang="ru-RU" sz="4300" b="1" dirty="0" smtClean="0"/>
              <a:t>медалями, </a:t>
            </a:r>
            <a:r>
              <a:rPr lang="ru-RU" sz="4300" b="1" dirty="0"/>
              <a:t>в том числе 2 </a:t>
            </a:r>
            <a:r>
              <a:rPr lang="ru-RU" sz="4300" b="1" dirty="0" smtClean="0"/>
              <a:t>орденами </a:t>
            </a:r>
            <a:r>
              <a:rPr lang="ru-RU" sz="4300" b="1" dirty="0"/>
              <a:t>Красной Звезды, 3 </a:t>
            </a:r>
            <a:r>
              <a:rPr lang="ru-RU" sz="4300" b="1" dirty="0" smtClean="0"/>
              <a:t>орденами </a:t>
            </a:r>
            <a:r>
              <a:rPr lang="ru-RU" sz="4300" b="1" dirty="0"/>
              <a:t>Отечественной войны, </a:t>
            </a:r>
            <a:r>
              <a:rPr lang="ru-RU" sz="4300" b="1" dirty="0" smtClean="0"/>
              <a:t>орденом </a:t>
            </a:r>
            <a:r>
              <a:rPr lang="ru-RU" sz="4300" b="1" dirty="0"/>
              <a:t>Трудового Красного Знамени, </a:t>
            </a:r>
            <a:r>
              <a:rPr lang="ru-RU" sz="4300" b="1" dirty="0" smtClean="0"/>
              <a:t>медалями </a:t>
            </a:r>
            <a:r>
              <a:rPr lang="ru-RU" sz="4300" b="1" dirty="0"/>
              <a:t>«За оборону Ленинграда», «За освоение целинных земель». 3 </a:t>
            </a:r>
            <a:r>
              <a:rPr lang="ru-RU" sz="4300" b="1" dirty="0" smtClean="0"/>
              <a:t>орденами </a:t>
            </a:r>
            <a:r>
              <a:rPr lang="ru-RU" sz="4300" b="1" dirty="0"/>
              <a:t>и 11 </a:t>
            </a:r>
            <a:r>
              <a:rPr lang="ru-RU" sz="4300" b="1" dirty="0" smtClean="0"/>
              <a:t>медалями </a:t>
            </a:r>
            <a:r>
              <a:rPr lang="ru-RU" sz="4300" b="1" dirty="0"/>
              <a:t>других государств: Болгарии, Венгрии, Монголии, Афганистана, Йеменской арабской республики.</a:t>
            </a:r>
          </a:p>
          <a:p>
            <a:pPr algn="just">
              <a:buNone/>
            </a:pPr>
            <a:endParaRPr lang="ru-RU" sz="4300" dirty="0" smtClean="0"/>
          </a:p>
          <a:p>
            <a:pPr algn="just">
              <a:buNone/>
            </a:pPr>
            <a:endParaRPr lang="ru-RU" sz="43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 </a:t>
            </a:r>
            <a:r>
              <a:rPr lang="ru-RU" sz="3100" b="1" dirty="0" smtClean="0"/>
              <a:t>Генерал-майор Георгий Николаевич </a:t>
            </a:r>
            <a:r>
              <a:rPr lang="ru-RU" sz="3100" b="1" dirty="0" err="1" smtClean="0"/>
              <a:t>Микушев</a:t>
            </a:r>
            <a:r>
              <a:rPr lang="ru-RU" sz="3100" dirty="0" smtClean="0"/>
              <a:t> </a:t>
            </a:r>
            <a:r>
              <a:rPr lang="ru-RU" sz="3100" b="1" dirty="0" smtClean="0"/>
              <a:t>(1898-1941)</a:t>
            </a:r>
            <a:endParaRPr lang="ru-RU" sz="3100" dirty="0"/>
          </a:p>
        </p:txBody>
      </p:sp>
      <p:pic>
        <p:nvPicPr>
          <p:cNvPr id="4" name="Содержимое 3" descr="микушев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00364" y="1517994"/>
            <a:ext cx="3000396" cy="4924893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52536" y="692696"/>
            <a:ext cx="9217024" cy="5976664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sz="1600" b="1" dirty="0" smtClean="0"/>
              <a:t>        </a:t>
            </a:r>
            <a:r>
              <a:rPr lang="ru-RU" sz="1900" b="1" dirty="0" smtClean="0"/>
              <a:t>Родился 24 </a:t>
            </a:r>
            <a:r>
              <a:rPr lang="ru-RU" sz="1900" b="1" dirty="0"/>
              <a:t>мая 1898</a:t>
            </a:r>
            <a:r>
              <a:rPr lang="ru-RU" sz="1900" b="1" dirty="0" smtClean="0"/>
              <a:t> г. в г.  Кунгур Пермской губернии. Коми.</a:t>
            </a:r>
            <a:r>
              <a:rPr lang="ru-RU" sz="1900" b="1" dirty="0"/>
              <a:t> В июне 1916 года после окончания реального училища в Кунгуре стал юнкером Алексеевского военного училища в Москве. В начале </a:t>
            </a:r>
            <a:r>
              <a:rPr lang="ru-RU" sz="1900" b="1" dirty="0" smtClean="0"/>
              <a:t>1917 г. </a:t>
            </a:r>
            <a:r>
              <a:rPr lang="ru-RU" sz="1900" b="1" dirty="0"/>
              <a:t>в звании прапорщика направлен в 147-й запасной пехотный полк. В августе того же года назначен командиром роты 499-го пехотного полка действующей армии. За проявленную личную храбрость и командирские способности присвоено звание подпоручика.</a:t>
            </a:r>
          </a:p>
          <a:p>
            <a:pPr algn="just">
              <a:buNone/>
            </a:pPr>
            <a:r>
              <a:rPr lang="ru-RU" sz="1900" b="1" dirty="0" smtClean="0"/>
              <a:t>         В </a:t>
            </a:r>
            <a:r>
              <a:rPr lang="ru-RU" sz="1900" b="1" dirty="0"/>
              <a:t>январе </a:t>
            </a:r>
            <a:r>
              <a:rPr lang="ru-RU" sz="1900" b="1" dirty="0" smtClean="0"/>
              <a:t>1918 г. </a:t>
            </a:r>
            <a:r>
              <a:rPr lang="ru-RU" sz="1900" b="1" dirty="0"/>
              <a:t>вернулся в Кунгур. Работал ответственным секретарём городской </a:t>
            </a:r>
            <a:r>
              <a:rPr lang="ru-RU" sz="1900" b="1" dirty="0" smtClean="0"/>
              <a:t>газеты. В августе 1918 года  </a:t>
            </a:r>
            <a:r>
              <a:rPr lang="ru-RU" sz="1900" b="1" dirty="0"/>
              <a:t>добровольно вступил в Красную </a:t>
            </a:r>
            <a:r>
              <a:rPr lang="ru-RU" sz="1900" b="1" dirty="0" smtClean="0"/>
              <a:t>Армию, был </a:t>
            </a:r>
            <a:r>
              <a:rPr lang="ru-RU" sz="1900" b="1" dirty="0"/>
              <a:t>назначен командиром отдельной роты, а с января 1919 — начальником оперативной части 1-й </a:t>
            </a:r>
            <a:r>
              <a:rPr lang="ru-RU" sz="1900" b="1" dirty="0" err="1"/>
              <a:t>Красноуфимской</a:t>
            </a:r>
            <a:r>
              <a:rPr lang="ru-RU" sz="1900" b="1" dirty="0"/>
              <a:t> бригады 30-й стрелковой дивизии</a:t>
            </a:r>
            <a:r>
              <a:rPr lang="ru-RU" sz="1900" b="1" smtClean="0"/>
              <a:t>.</a:t>
            </a:r>
            <a:r>
              <a:rPr lang="ru-RU" sz="1900" b="1"/>
              <a:t> </a:t>
            </a:r>
            <a:r>
              <a:rPr lang="ru-RU" sz="1900" b="1" smtClean="0"/>
              <a:t>После </a:t>
            </a:r>
            <a:r>
              <a:rPr lang="ru-RU" sz="1900" b="1" dirty="0"/>
              <a:t>окончания гражданской войны занимал ряд командных и штабных должностей, заочно окончил Военную </a:t>
            </a:r>
            <a:r>
              <a:rPr lang="ru-RU" sz="1900" b="1" dirty="0" smtClean="0"/>
              <a:t>академию</a:t>
            </a:r>
            <a:r>
              <a:rPr lang="ru-RU" sz="1900" b="1" smtClean="0"/>
              <a:t>. В </a:t>
            </a:r>
            <a:r>
              <a:rPr lang="ru-RU" sz="1900" b="1" dirty="0"/>
              <a:t>августе 1939 года комбриг Г. Н. </a:t>
            </a:r>
            <a:r>
              <a:rPr lang="ru-RU" sz="1900" b="1" dirty="0" err="1"/>
              <a:t>Микушев</a:t>
            </a:r>
            <a:r>
              <a:rPr lang="ru-RU" sz="1900" b="1" dirty="0"/>
              <a:t> </a:t>
            </a:r>
            <a:r>
              <a:rPr lang="ru-RU" sz="1900" b="1"/>
              <a:t>назначен </a:t>
            </a:r>
            <a:r>
              <a:rPr lang="ru-RU" sz="1900" b="1" smtClean="0"/>
              <a:t>командиром </a:t>
            </a:r>
            <a:r>
              <a:rPr lang="ru-RU" sz="1900" b="1" dirty="0"/>
              <a:t>41-й стрелковой дивизии. В июне 1940 </a:t>
            </a:r>
            <a:r>
              <a:rPr lang="ru-RU" sz="1900" b="1" dirty="0" smtClean="0"/>
              <a:t>года присвоено </a:t>
            </a:r>
            <a:r>
              <a:rPr lang="ru-RU" sz="1900" b="1" dirty="0"/>
              <a:t>звание генерал-майор.</a:t>
            </a:r>
          </a:p>
          <a:p>
            <a:pPr algn="just">
              <a:buNone/>
            </a:pPr>
            <a:r>
              <a:rPr lang="ru-RU" sz="1900" b="1" dirty="0" smtClean="0"/>
              <a:t>            </a:t>
            </a:r>
            <a:r>
              <a:rPr lang="ru-RU" sz="1900" b="1" dirty="0"/>
              <a:t>Несмотря на строжайший запрет руководства страны не предпринимать никаких действий, могущих показаться командованию гитлеровского вермахта подготовкой к войне, </a:t>
            </a:r>
            <a:r>
              <a:rPr lang="ru-RU" sz="1900" b="1" dirty="0" err="1" smtClean="0"/>
              <a:t>Микушев</a:t>
            </a:r>
            <a:r>
              <a:rPr lang="ru-RU" sz="1900" b="1" dirty="0" smtClean="0"/>
              <a:t> принял </a:t>
            </a:r>
            <a:r>
              <a:rPr lang="ru-RU" sz="1900" b="1" dirty="0"/>
              <a:t>волевое и опасное для собственной карьеры, а то и жизни решение – 19 </a:t>
            </a:r>
            <a:r>
              <a:rPr lang="ru-RU" sz="1900" b="1" dirty="0" smtClean="0"/>
              <a:t>июня 1941 года  </a:t>
            </a:r>
            <a:r>
              <a:rPr lang="ru-RU" sz="1900" b="1" dirty="0"/>
              <a:t>он возвращает весь личный состав дивизии, находившийся на лагерных сборах </a:t>
            </a:r>
            <a:r>
              <a:rPr lang="ru-RU" sz="1900" b="1" dirty="0" smtClean="0"/>
              <a:t> </a:t>
            </a:r>
            <a:r>
              <a:rPr lang="ru-RU" sz="1900" b="1" dirty="0"/>
              <a:t>и </a:t>
            </a:r>
            <a:r>
              <a:rPr lang="ru-RU" sz="1900" b="1" dirty="0" err="1"/>
              <a:t>хозработах</a:t>
            </a:r>
            <a:r>
              <a:rPr lang="ru-RU" sz="1900" b="1" dirty="0"/>
              <a:t>, к месту постоянной дислокации, а вечером 21-го отдает приказ выдать войскам </a:t>
            </a:r>
            <a:r>
              <a:rPr lang="ru-RU" sz="1900" b="1" dirty="0" smtClean="0"/>
              <a:t>боезапас. В </a:t>
            </a:r>
            <a:r>
              <a:rPr lang="ru-RU" sz="1900" b="1" dirty="0"/>
              <a:t>результате действий генерала дивизия смогла в течение 5 дней оборонять Рава-Русский укрепрайон и отступила только при угрозе окружения. Дивизия </a:t>
            </a:r>
            <a:r>
              <a:rPr lang="ru-RU" sz="1900" b="1" dirty="0" err="1"/>
              <a:t>Микушева</a:t>
            </a:r>
            <a:r>
              <a:rPr lang="ru-RU" sz="1900" b="1" dirty="0"/>
              <a:t> отошла непобеждённой и в полном порядке. Маршал Советского Союза Ф. И. Голиков подвиг 41-й стрелковой дивизии по своей значимости сравнил с подвигом героев Бреста.</a:t>
            </a:r>
          </a:p>
          <a:p>
            <a:pPr algn="just">
              <a:buNone/>
            </a:pPr>
            <a:r>
              <a:rPr lang="ru-RU" sz="1900" b="1" dirty="0" smtClean="0"/>
              <a:t>         Далее </a:t>
            </a:r>
            <a:r>
              <a:rPr lang="ru-RU" sz="1900" b="1" dirty="0"/>
              <a:t>дивизия отличилась в оборонительных боях под Киевом, </a:t>
            </a:r>
            <a:r>
              <a:rPr lang="ru-RU" sz="1900" b="1" dirty="0" smtClean="0"/>
              <a:t>в </a:t>
            </a:r>
            <a:r>
              <a:rPr lang="ru-RU" sz="1900" b="1" dirty="0"/>
              <a:t>особенности под Белой Церковью</a:t>
            </a:r>
            <a:r>
              <a:rPr lang="ru-RU" sz="1900" b="1" dirty="0" smtClean="0"/>
              <a:t>.  В </a:t>
            </a:r>
            <a:r>
              <a:rPr lang="ru-RU" sz="1900" b="1" dirty="0"/>
              <a:t>одном из боёв под Козельцом </a:t>
            </a:r>
            <a:r>
              <a:rPr lang="ru-RU" sz="1900" b="1" dirty="0" smtClean="0"/>
              <a:t>9 сентября 1941 года </a:t>
            </a:r>
            <a:r>
              <a:rPr lang="ru-RU" sz="1900" b="1" dirty="0" err="1" smtClean="0"/>
              <a:t>Микушев</a:t>
            </a:r>
            <a:r>
              <a:rPr lang="ru-RU" sz="1900" b="1" dirty="0" smtClean="0"/>
              <a:t> лично </a:t>
            </a:r>
            <a:r>
              <a:rPr lang="ru-RU" sz="1900" b="1" dirty="0"/>
              <a:t>повёл бойцов в контратаку и был смертельно ранен. П</a:t>
            </a:r>
            <a:r>
              <a:rPr lang="ru-RU" sz="1900" b="1" dirty="0" smtClean="0"/>
              <a:t>охоронен </a:t>
            </a:r>
            <a:r>
              <a:rPr lang="ru-RU" sz="1900" b="1" dirty="0"/>
              <a:t>12 сентября 1941 года в Киеве на территории Ботанического сада; в 1966 году со всеми почестями перезахоронен на </a:t>
            </a:r>
            <a:r>
              <a:rPr lang="ru-RU" sz="1900" b="1" dirty="0" err="1"/>
              <a:t>Лукьяновском</a:t>
            </a:r>
            <a:r>
              <a:rPr lang="ru-RU" sz="1900" b="1" dirty="0"/>
              <a:t> </a:t>
            </a:r>
            <a:r>
              <a:rPr lang="ru-RU" sz="1900" b="1" dirty="0" smtClean="0"/>
              <a:t> военном кладбище  Киева.</a:t>
            </a:r>
          </a:p>
          <a:p>
            <a:pPr algn="just">
              <a:buNone/>
            </a:pPr>
            <a:endParaRPr lang="ru-RU" sz="1900" b="1" dirty="0"/>
          </a:p>
          <a:p>
            <a:pPr algn="just"/>
            <a:endParaRPr lang="ru-RU" sz="1600" b="1" dirty="0"/>
          </a:p>
          <a:p>
            <a:endParaRPr lang="ru-RU" sz="1600" dirty="0"/>
          </a:p>
          <a:p>
            <a:pPr>
              <a:buNone/>
            </a:pPr>
            <a:endParaRPr lang="ru-RU" sz="16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00066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Источники:</a:t>
            </a: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548680"/>
            <a:ext cx="8219256" cy="5577483"/>
          </a:xfrm>
        </p:spPr>
        <p:txBody>
          <a:bodyPr>
            <a:normAutofit fontScale="25000" lnSpcReduction="20000"/>
          </a:bodyPr>
          <a:lstStyle/>
          <a:p>
            <a:pPr>
              <a:buAutoNum type="arabicPeriod"/>
            </a:pPr>
            <a:r>
              <a:rPr lang="en-US" sz="5600" b="1" dirty="0" smtClean="0">
                <a:hlinkClick r:id="rId2"/>
              </a:rPr>
              <a:t>http://kp.rkomi.ru/txt/05_854.html</a:t>
            </a:r>
            <a:r>
              <a:rPr lang="ru-RU" sz="5600" b="1" dirty="0" smtClean="0"/>
              <a:t> /Книга Памяти Республики Коми т. 5 стр. 854/КАК КОМИ ПАРЕНЕК ГЕНЕРАЛОМ СТАЛ</a:t>
            </a:r>
          </a:p>
          <a:p>
            <a:pPr>
              <a:buAutoNum type="arabicPeriod"/>
            </a:pPr>
            <a:r>
              <a:rPr lang="en-US" sz="5600" b="1" dirty="0" smtClean="0">
                <a:hlinkClick r:id="rId3"/>
              </a:rPr>
              <a:t>http://niznov-nekropol.ucoz.ru/index/filippov_v_i/0-1511</a:t>
            </a:r>
            <a:r>
              <a:rPr lang="ru-RU" sz="5600" b="1" dirty="0" smtClean="0">
                <a:hlinkClick r:id="rId3"/>
              </a:rPr>
              <a:t>.  Нижегородский</a:t>
            </a:r>
            <a:r>
              <a:rPr lang="ru-RU" sz="5600" b="1" dirty="0" smtClean="0"/>
              <a:t> некрополь. Генерал Филиппов В.И.</a:t>
            </a:r>
          </a:p>
          <a:p>
            <a:pPr>
              <a:buAutoNum type="arabicPeriod"/>
            </a:pPr>
            <a:r>
              <a:rPr lang="en-US" sz="5600" b="1" dirty="0" smtClean="0">
                <a:hlinkClick r:id="rId4"/>
              </a:rPr>
              <a:t>http://www.museum-izhma.ru/spisok-znamenityh-ljudej/filippov-vasilij-ionikievich/</a:t>
            </a:r>
            <a:endParaRPr lang="ru-RU" sz="5600" b="1" dirty="0" smtClean="0"/>
          </a:p>
          <a:p>
            <a:pPr>
              <a:buFont typeface="Arial" pitchFamily="34" charset="0"/>
              <a:buAutoNum type="arabicPeriod"/>
            </a:pPr>
            <a:r>
              <a:rPr lang="en-US" sz="5600" b="1" dirty="0" smtClean="0">
                <a:hlinkClick r:id="rId5"/>
              </a:rPr>
              <a:t>http://kp.rkomi.ru/txt/04_416.html</a:t>
            </a:r>
            <a:r>
              <a:rPr lang="ru-RU" sz="5600" b="1" dirty="0" smtClean="0">
                <a:hlinkClick r:id="rId5"/>
              </a:rPr>
              <a:t>/</a:t>
            </a:r>
            <a:r>
              <a:rPr lang="ru-RU" sz="5600" b="1" dirty="0" smtClean="0"/>
              <a:t> Книга Памяти Республики Коми т. 4 стр. 416/ОТ ВЕЛИКОГО УСТЮГА ДО ВЕНЫ</a:t>
            </a:r>
          </a:p>
          <a:p>
            <a:pPr>
              <a:buFont typeface="Arial" pitchFamily="34" charset="0"/>
              <a:buAutoNum type="arabicPeriod"/>
            </a:pPr>
            <a:r>
              <a:rPr lang="en-US" sz="5600" b="1" dirty="0" smtClean="0">
                <a:hlinkClick r:id="rId6"/>
              </a:rPr>
              <a:t>http://kp.rkomi.ru/txt/09_009.html</a:t>
            </a:r>
            <a:r>
              <a:rPr lang="ru-RU" sz="5600" b="1" dirty="0" smtClean="0">
                <a:hlinkClick r:id="rId6"/>
              </a:rPr>
              <a:t>/</a:t>
            </a:r>
            <a:r>
              <a:rPr lang="ru-RU" sz="5600" b="1" dirty="0" smtClean="0"/>
              <a:t> Книга Памяти Республики Коми т. 9 стр. 009/ВО ИМЯ БУДУЩЕГО</a:t>
            </a:r>
          </a:p>
          <a:p>
            <a:pPr>
              <a:buFont typeface="Arial" pitchFamily="34" charset="0"/>
              <a:buAutoNum type="arabicPeriod"/>
            </a:pPr>
            <a:r>
              <a:rPr lang="en-US" sz="5600" b="1" dirty="0" smtClean="0">
                <a:hlinkClick r:id="rId7"/>
              </a:rPr>
              <a:t>http://www.yaplakal.com/forum7/st/50/topic426645.html</a:t>
            </a:r>
            <a:endParaRPr lang="ru-RU" sz="5600" b="1" dirty="0" smtClean="0"/>
          </a:p>
          <a:p>
            <a:pPr>
              <a:buFont typeface="Arial" pitchFamily="34" charset="0"/>
              <a:buAutoNum type="arabicPeriod"/>
            </a:pPr>
            <a:r>
              <a:rPr lang="en-US" sz="5600" b="1" dirty="0" smtClean="0">
                <a:hlinkClick r:id="rId8"/>
              </a:rPr>
              <a:t>http://maxima-library.org/avtory/avtory/bl/author/92753</a:t>
            </a:r>
            <a:endParaRPr lang="ru-RU" sz="5600" b="1" dirty="0" smtClean="0"/>
          </a:p>
          <a:p>
            <a:pPr>
              <a:buFont typeface="Arial" pitchFamily="34" charset="0"/>
              <a:buAutoNum type="arabicPeriod"/>
            </a:pPr>
            <a:r>
              <a:rPr lang="en-US" sz="5600" b="1" dirty="0" smtClean="0">
                <a:hlinkClick r:id="rId9"/>
              </a:rPr>
              <a:t>http://www.e-reading.by/chapter.php/1015569/278/Kolpakidi_-_Specnaz_GRU_samaya_polnaya_enciklopediya.html</a:t>
            </a:r>
            <a:r>
              <a:rPr lang="ru-RU" sz="5600" b="1" dirty="0" smtClean="0">
                <a:hlinkClick r:id="rId9"/>
              </a:rPr>
              <a:t> /</a:t>
            </a:r>
            <a:r>
              <a:rPr lang="ru-RU" sz="5600" b="1" dirty="0" smtClean="0"/>
              <a:t> Одинцов А.И.</a:t>
            </a:r>
          </a:p>
          <a:p>
            <a:pPr>
              <a:buFont typeface="Arial" pitchFamily="34" charset="0"/>
              <a:buAutoNum type="arabicPeriod"/>
            </a:pPr>
            <a:r>
              <a:rPr lang="en-US" sz="5600" b="1" dirty="0" smtClean="0">
                <a:hlinkClick r:id="rId10"/>
              </a:rPr>
              <a:t>http://www.kominarod.ru/gazeta/papers/paper_785.html</a:t>
            </a:r>
            <a:endParaRPr lang="ru-RU" sz="5600" b="1" dirty="0" smtClean="0"/>
          </a:p>
          <a:p>
            <a:pPr>
              <a:buFont typeface="Arial" pitchFamily="34" charset="0"/>
              <a:buAutoNum type="arabicPeriod"/>
            </a:pPr>
            <a:r>
              <a:rPr lang="en-US" sz="5600" b="1" dirty="0" smtClean="0">
                <a:hlinkClick r:id="rId11"/>
              </a:rPr>
              <a:t>http://russian-dossier.ru/taxonomy/term/1917</a:t>
            </a:r>
            <a:r>
              <a:rPr lang="ru-RU" sz="5600" b="1" dirty="0" smtClean="0">
                <a:hlinkClick r:id="rId11"/>
              </a:rPr>
              <a:t>/</a:t>
            </a:r>
            <a:r>
              <a:rPr lang="ru-RU" sz="5600" b="1" dirty="0" smtClean="0"/>
              <a:t> Дубровский Дмитрий Георгиевич</a:t>
            </a:r>
          </a:p>
          <a:p>
            <a:pPr>
              <a:buFont typeface="Arial" pitchFamily="34" charset="0"/>
              <a:buAutoNum type="arabicPeriod"/>
            </a:pPr>
            <a:r>
              <a:rPr lang="en-US" sz="5600" b="1" dirty="0" smtClean="0">
                <a:hlinkClick r:id="rId2"/>
              </a:rPr>
              <a:t>http://kp.rkomi.ru/txt/05_854.html</a:t>
            </a:r>
            <a:r>
              <a:rPr lang="ru-RU" sz="5600" b="1" dirty="0" smtClean="0"/>
              <a:t>  /</a:t>
            </a:r>
            <a:r>
              <a:rPr lang="ru-RU" sz="5600" dirty="0" smtClean="0"/>
              <a:t>Книга Памяти Республики Коми т.6 стр. 9/ </a:t>
            </a:r>
            <a:r>
              <a:rPr lang="ru-RU" sz="5600" b="1" dirty="0" smtClean="0"/>
              <a:t>ВЕЧНЫЙ ОГОНЬ ПАМЯТИ</a:t>
            </a:r>
          </a:p>
          <a:p>
            <a:pPr>
              <a:buFont typeface="Arial" pitchFamily="34" charset="0"/>
              <a:buAutoNum type="arabicPeriod"/>
            </a:pPr>
            <a:r>
              <a:rPr lang="en-US" sz="5600" b="1" dirty="0" smtClean="0">
                <a:hlinkClick r:id="rId12"/>
              </a:rPr>
              <a:t>https://ru.wikipedia.org/wiki/</a:t>
            </a:r>
            <a:r>
              <a:rPr lang="ru-RU" sz="5600" b="1" dirty="0" smtClean="0"/>
              <a:t> </a:t>
            </a:r>
          </a:p>
          <a:p>
            <a:pPr>
              <a:buFont typeface="Arial" pitchFamily="34" charset="0"/>
              <a:buAutoNum type="arabicPeriod"/>
            </a:pPr>
            <a:r>
              <a:rPr lang="en-US" sz="5600" b="1" dirty="0" smtClean="0">
                <a:hlinkClick r:id="rId13"/>
              </a:rPr>
              <a:t>http://www.russer.ru/a/a/mikushev_georgiy_nikolaevich</a:t>
            </a:r>
            <a:endParaRPr lang="ru-RU" sz="5600" b="1" dirty="0" smtClean="0"/>
          </a:p>
          <a:p>
            <a:pPr>
              <a:buFont typeface="Arial" pitchFamily="34" charset="0"/>
              <a:buAutoNum type="arabicPeriod"/>
            </a:pPr>
            <a:r>
              <a:rPr lang="en-US" sz="5600" b="1" dirty="0" smtClean="0">
                <a:hlinkClick r:id="rId14"/>
              </a:rPr>
              <a:t>http://kp.rkomi.ru/txt/04_361.html</a:t>
            </a:r>
            <a:r>
              <a:rPr lang="ru-RU" sz="5600" b="1" dirty="0" smtClean="0">
                <a:hlinkClick r:id="rId14"/>
              </a:rPr>
              <a:t>/</a:t>
            </a:r>
            <a:r>
              <a:rPr lang="ru-RU" sz="5600" b="1" dirty="0" smtClean="0"/>
              <a:t> </a:t>
            </a:r>
            <a:r>
              <a:rPr lang="ru-RU" sz="5600" dirty="0" smtClean="0"/>
              <a:t>Книга Памяти Республики Коми т. 4 стр. 361/Железный комдив</a:t>
            </a:r>
          </a:p>
          <a:p>
            <a:pPr>
              <a:buFont typeface="Arial" pitchFamily="34" charset="0"/>
              <a:buAutoNum type="arabicPeriod"/>
            </a:pPr>
            <a:r>
              <a:rPr lang="en-US" sz="5600" dirty="0" smtClean="0">
                <a:hlinkClick r:id="rId15"/>
              </a:rPr>
              <a:t>http://vsr.mil.by/2011/06/22/reshenie-ravnoe-podvigu/</a:t>
            </a:r>
            <a:endParaRPr lang="ru-RU" sz="5600" dirty="0" smtClean="0"/>
          </a:p>
          <a:p>
            <a:pPr>
              <a:buNone/>
            </a:pPr>
            <a:endParaRPr lang="ru-RU" sz="5600" b="1" dirty="0" smtClean="0"/>
          </a:p>
          <a:p>
            <a:pPr>
              <a:buFont typeface="Arial" pitchFamily="34" charset="0"/>
              <a:buAutoNum type="arabicPeriod"/>
            </a:pPr>
            <a:endParaRPr lang="ru-RU" sz="1400" b="1" dirty="0" smtClean="0"/>
          </a:p>
          <a:p>
            <a:pPr>
              <a:buFont typeface="Arial" pitchFamily="34" charset="0"/>
              <a:buAutoNum type="arabicPeriod"/>
            </a:pPr>
            <a:endParaRPr lang="ru-RU" sz="1400" b="1" dirty="0" smtClean="0"/>
          </a:p>
          <a:p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 smtClean="0"/>
          </a:p>
          <a:p>
            <a:endParaRPr lang="ru-RU" sz="1400" b="1" dirty="0" smtClean="0"/>
          </a:p>
          <a:p>
            <a:pPr>
              <a:buFont typeface="Arial" pitchFamily="34" charset="0"/>
              <a:buAutoNum type="arabicPeriod"/>
            </a:pPr>
            <a:endParaRPr lang="ru-RU" sz="1400" b="1" dirty="0" smtClean="0"/>
          </a:p>
          <a:p>
            <a:pPr>
              <a:buFont typeface="Arial" pitchFamily="34" charset="0"/>
              <a:buAutoNum type="arabicPeriod"/>
            </a:pPr>
            <a:endParaRPr lang="ru-RU" sz="1400" b="1" dirty="0" smtClean="0"/>
          </a:p>
          <a:p>
            <a:pPr>
              <a:buFont typeface="Arial" pitchFamily="34" charset="0"/>
              <a:buAutoNum type="arabicPeriod"/>
            </a:pPr>
            <a:endParaRPr lang="ru-RU" sz="1400" b="1" dirty="0" smtClean="0"/>
          </a:p>
          <a:p>
            <a:pPr>
              <a:buFont typeface="Arial" pitchFamily="34" charset="0"/>
              <a:buAutoNum type="arabicPeriod"/>
            </a:pPr>
            <a:endParaRPr lang="ru-RU" sz="1400" b="1" dirty="0" smtClean="0"/>
          </a:p>
          <a:p>
            <a:pPr>
              <a:buFont typeface="Arial" pitchFamily="34" charset="0"/>
              <a:buAutoNum type="arabicPeriod"/>
            </a:pPr>
            <a:endParaRPr lang="ru-RU" sz="1400" b="1" dirty="0" smtClean="0"/>
          </a:p>
          <a:p>
            <a:pPr>
              <a:buFont typeface="Arial" pitchFamily="34" charset="0"/>
              <a:buAutoNum type="arabicPeriod"/>
            </a:pPr>
            <a:endParaRPr lang="ru-RU" sz="1400" b="1" dirty="0" smtClean="0"/>
          </a:p>
          <a:p>
            <a:pPr>
              <a:buFont typeface="Arial" pitchFamily="34" charset="0"/>
              <a:buAutoNum type="arabicPeriod"/>
            </a:pPr>
            <a:endParaRPr lang="ru-RU" sz="1400" b="1" dirty="0" smtClean="0"/>
          </a:p>
          <a:p>
            <a:pPr>
              <a:buFont typeface="Arial" pitchFamily="34" charset="0"/>
              <a:buAutoNum type="arabicPeriod"/>
            </a:pPr>
            <a:endParaRPr lang="ru-RU" sz="1400" b="1" dirty="0" smtClean="0"/>
          </a:p>
          <a:p>
            <a:pPr>
              <a:buFont typeface="Arial" pitchFamily="34" charset="0"/>
              <a:buAutoNum type="arabicPeriod"/>
            </a:pPr>
            <a:endParaRPr lang="ru-RU" sz="1400" b="1" dirty="0" smtClean="0"/>
          </a:p>
          <a:p>
            <a:pPr>
              <a:buAutoNum type="arabicPeriod"/>
            </a:pP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Генерал-майор  Алексей Николаевич Жилин (1914-1968) </a:t>
            </a:r>
            <a:endParaRPr lang="ru-RU" dirty="0"/>
          </a:p>
        </p:txBody>
      </p:sp>
      <p:pic>
        <p:nvPicPr>
          <p:cNvPr id="5122" name="Picture 2" descr="F:\Койнов\Копия генералы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1928802"/>
            <a:ext cx="4346470" cy="38159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b="1" dirty="0" smtClean="0"/>
              <a:t>     Родился  </a:t>
            </a:r>
            <a:r>
              <a:rPr lang="ru-RU" b="1" dirty="0"/>
              <a:t>в марте 1914 </a:t>
            </a:r>
            <a:r>
              <a:rPr lang="ru-RU" b="1" dirty="0" smtClean="0"/>
              <a:t>года </a:t>
            </a:r>
            <a:r>
              <a:rPr lang="ru-RU" b="1" dirty="0"/>
              <a:t>в семье </a:t>
            </a:r>
            <a:r>
              <a:rPr lang="ru-RU" b="1" dirty="0" smtClean="0"/>
              <a:t>крестьянина-бедняка в д</a:t>
            </a:r>
            <a:r>
              <a:rPr lang="ru-RU" b="1" dirty="0"/>
              <a:t>. </a:t>
            </a:r>
            <a:r>
              <a:rPr lang="ru-RU" b="1" dirty="0" err="1"/>
              <a:t>Разгорт</a:t>
            </a:r>
            <a:r>
              <a:rPr lang="ru-RU" b="1" dirty="0"/>
              <a:t> </a:t>
            </a:r>
            <a:r>
              <a:rPr lang="ru-RU" b="1" dirty="0" err="1"/>
              <a:t>Удорского</a:t>
            </a:r>
            <a:r>
              <a:rPr lang="ru-RU" b="1" dirty="0"/>
              <a:t> района. </a:t>
            </a:r>
            <a:r>
              <a:rPr lang="ru-RU" b="1" dirty="0" smtClean="0"/>
              <a:t>Коми. После </a:t>
            </a:r>
            <a:r>
              <a:rPr lang="ru-RU" b="1" dirty="0"/>
              <a:t>окончания семилетки и учительских курсов работал учителем начальных классов в селах </a:t>
            </a:r>
            <a:r>
              <a:rPr lang="ru-RU" b="1" dirty="0" err="1"/>
              <a:t>Удорского</a:t>
            </a:r>
            <a:r>
              <a:rPr lang="ru-RU" b="1" dirty="0"/>
              <a:t> района. В 1937 году Алексей Николаевич окончил московский рабфак, в 1939 году - техническое училище, затем Академию Генштаба бронетанковых и механизированных войск. </a:t>
            </a:r>
            <a:r>
              <a:rPr lang="ru-RU" b="1" dirty="0" smtClean="0"/>
              <a:t>В </a:t>
            </a:r>
            <a:r>
              <a:rPr lang="ru-RU" b="1" dirty="0"/>
              <a:t>послевоенные годы находился на командных должностях в соединениях танковых войск. За участие в боях с немецко-фашистскими захватчиками и выполнение воинского долга генерал А. Н. Жилин удостоен ордена Ленина, трех орденов Отечественной войны, ордена Красной Звезды и многих медалей. Скончался А. Н. Жилин 6 августа 1968 г. и похоронен в г. </a:t>
            </a:r>
            <a:r>
              <a:rPr lang="ru-RU" b="1" dirty="0" smtClean="0"/>
              <a:t>Куйбышеве.</a:t>
            </a:r>
            <a:endParaRPr lang="ru-RU" b="1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Генерал-майор  Александр Иванович Калинин (1901-1985)</a:t>
            </a:r>
            <a:endParaRPr lang="ru-RU" b="1" dirty="0"/>
          </a:p>
        </p:txBody>
      </p:sp>
      <p:pic>
        <p:nvPicPr>
          <p:cNvPr id="4098" name="Picture 2" descr="F:\Койнов\Копия (2) генералы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44089" y="1643050"/>
            <a:ext cx="5227075" cy="46434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92688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b="1" dirty="0" smtClean="0"/>
              <a:t>     </a:t>
            </a:r>
          </a:p>
          <a:p>
            <a:pPr algn="just">
              <a:buNone/>
            </a:pPr>
            <a:r>
              <a:rPr lang="ru-RU" b="1" dirty="0" smtClean="0"/>
              <a:t>       Родился  </a:t>
            </a:r>
            <a:r>
              <a:rPr lang="ru-RU" b="1" dirty="0"/>
              <a:t>в 1901 </a:t>
            </a:r>
            <a:r>
              <a:rPr lang="ru-RU" b="1" dirty="0" smtClean="0"/>
              <a:t>году </a:t>
            </a:r>
            <a:r>
              <a:rPr lang="ru-RU" b="1" dirty="0"/>
              <a:t>в семье крестьянина деревни </a:t>
            </a:r>
            <a:r>
              <a:rPr lang="ru-RU" b="1" dirty="0" err="1"/>
              <a:t>Вендинга</a:t>
            </a:r>
            <a:r>
              <a:rPr lang="ru-RU" b="1" dirty="0"/>
              <a:t> </a:t>
            </a:r>
            <a:r>
              <a:rPr lang="ru-RU" b="1" dirty="0" err="1"/>
              <a:t>Удорского</a:t>
            </a:r>
            <a:r>
              <a:rPr lang="ru-RU" b="1" dirty="0"/>
              <a:t> района. </a:t>
            </a:r>
            <a:r>
              <a:rPr lang="ru-RU" b="1" dirty="0" smtClean="0"/>
              <a:t>Коми. В </a:t>
            </a:r>
            <a:r>
              <a:rPr lang="ru-RU" b="1" dirty="0"/>
              <a:t>1916 </a:t>
            </a:r>
            <a:r>
              <a:rPr lang="ru-RU" b="1" dirty="0" smtClean="0"/>
              <a:t>году </a:t>
            </a:r>
            <a:r>
              <a:rPr lang="ru-RU" b="1" dirty="0"/>
              <a:t>окончил высшее начальное училище в г. Яренске. В годы гражданской войны 17-летний юноша добровольно вступил в Красную Армию и 43 года своей жизни посвятил службе в Вооруженных Силах страны. А. И. Калинин окончил ряд военных учебных заведений и военно-воздушную академию им. Жуковского. В годы Великой Отечественной войны и в послевоенную пору А. И. Калинин находился на руководящих должностях в </a:t>
            </a:r>
            <a:r>
              <a:rPr lang="ru-RU" b="1" dirty="0" smtClean="0"/>
              <a:t>Военно-воздушных </a:t>
            </a:r>
            <a:r>
              <a:rPr lang="ru-RU" b="1" dirty="0"/>
              <a:t>Силах страны. Ряд лет работал в торговом представительстве в Китайской Народной Республике. В отставку вышел в 1960 году. За активное участие в Великой Отечественной войне и безупречное выполнение воинского долга А. И. Калинин удостоен более двадцати орденов и медалей, в их числе ордена Ленина, трех орденов боевого Красного Знамени, двух орденов Красной Звезды и ордена Отечественной войны. Умер А. И. Калинин в 1985 году в г. Москве. Урна с прахом покойного захоронена на могиле его старшего брата Михаила Ивановича на Сыктывкарском кладбище.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/>
              <a:t>Генерал-полковник</a:t>
            </a:r>
            <a:r>
              <a:rPr lang="ru-RU" sz="4000" dirty="0" smtClean="0"/>
              <a:t> </a:t>
            </a:r>
            <a:r>
              <a:rPr lang="ru-RU" sz="4000" b="1" dirty="0" smtClean="0"/>
              <a:t>Александр Иванович Одинцов</a:t>
            </a:r>
            <a:r>
              <a:rPr lang="ru-RU" sz="4000" dirty="0" smtClean="0"/>
              <a:t> </a:t>
            </a:r>
            <a:r>
              <a:rPr lang="ru-RU" sz="4000" b="1" dirty="0" smtClean="0"/>
              <a:t>(1918-1995)</a:t>
            </a:r>
            <a:endParaRPr lang="ru-RU" sz="4000" dirty="0"/>
          </a:p>
        </p:txBody>
      </p:sp>
      <p:pic>
        <p:nvPicPr>
          <p:cNvPr id="1026" name="Picture 2" descr="C:\Users\Оксана\AppData\Local\Temp\Temp1__Odincov_A.I.zip\Odincov_A.I.-P00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66219" y="1755791"/>
            <a:ext cx="3494013" cy="46479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52536" y="260648"/>
            <a:ext cx="9396536" cy="6597352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3400" dirty="0" smtClean="0"/>
              <a:t>         </a:t>
            </a:r>
            <a:endParaRPr lang="ru-RU" sz="5500" dirty="0" smtClean="0"/>
          </a:p>
          <a:p>
            <a:pPr algn="just">
              <a:buNone/>
            </a:pPr>
            <a:r>
              <a:rPr lang="ru-RU" sz="7200" b="1" dirty="0">
                <a:latin typeface="+mj-lt"/>
                <a:cs typeface="Times New Roman" pitchFamily="18" charset="0"/>
              </a:rPr>
              <a:t> </a:t>
            </a:r>
            <a:r>
              <a:rPr lang="ru-RU" sz="7200" b="1" dirty="0" smtClean="0">
                <a:latin typeface="+mj-lt"/>
                <a:cs typeface="Times New Roman" pitchFamily="18" charset="0"/>
              </a:rPr>
              <a:t>           Родился </a:t>
            </a:r>
            <a:r>
              <a:rPr lang="ru-RU" sz="7200" b="1" dirty="0">
                <a:latin typeface="+mj-lt"/>
                <a:cs typeface="Times New Roman" pitchFamily="18" charset="0"/>
              </a:rPr>
              <a:t>13 мая 1918 года в семье крестьянина села </a:t>
            </a:r>
            <a:r>
              <a:rPr lang="ru-RU" sz="7200" b="1" dirty="0" err="1">
                <a:latin typeface="+mj-lt"/>
                <a:cs typeface="Times New Roman" pitchFamily="18" charset="0"/>
              </a:rPr>
              <a:t>Семуково</a:t>
            </a:r>
            <a:r>
              <a:rPr lang="ru-RU" sz="7200" b="1" dirty="0">
                <a:latin typeface="+mj-lt"/>
                <a:cs typeface="Times New Roman" pitchFamily="18" charset="0"/>
              </a:rPr>
              <a:t> </a:t>
            </a:r>
            <a:r>
              <a:rPr lang="ru-RU" sz="7200" b="1" dirty="0" err="1">
                <a:latin typeface="+mj-lt"/>
                <a:cs typeface="Times New Roman" pitchFamily="18" charset="0"/>
              </a:rPr>
              <a:t>Усть-Вымского</a:t>
            </a:r>
            <a:r>
              <a:rPr lang="ru-RU" sz="7200" b="1" dirty="0">
                <a:latin typeface="+mj-lt"/>
                <a:cs typeface="Times New Roman" pitchFamily="18" charset="0"/>
              </a:rPr>
              <a:t> района. Коми. После окончания в </a:t>
            </a:r>
            <a:r>
              <a:rPr lang="ru-RU" sz="7200" b="1" dirty="0" err="1">
                <a:latin typeface="+mj-lt"/>
                <a:cs typeface="Times New Roman" pitchFamily="18" charset="0"/>
              </a:rPr>
              <a:t>Усть-Вымского</a:t>
            </a:r>
            <a:r>
              <a:rPr lang="ru-RU" sz="7200" b="1" dirty="0">
                <a:latin typeface="+mj-lt"/>
                <a:cs typeface="Times New Roman" pitchFamily="18" charset="0"/>
              </a:rPr>
              <a:t> педагогического училища в 1936 году работал в райкоме комсомола. В 1939 году окончил Ленинградское политическое училище им. Ф. Энгельса. Принимал участие в советско-финляндской войне, был тяжело ранен. За проявленное мужество и героизм награжден орденом Красного Знамени</a:t>
            </a:r>
            <a:r>
              <a:rPr lang="ru-RU" sz="7200" b="1" dirty="0" smtClean="0">
                <a:latin typeface="+mj-lt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sz="7200" b="1" dirty="0" smtClean="0">
                <a:latin typeface="+mj-lt"/>
                <a:cs typeface="Times New Roman" pitchFamily="18" charset="0"/>
              </a:rPr>
              <a:t>        С </a:t>
            </a:r>
            <a:r>
              <a:rPr lang="ru-RU" sz="7200" b="1" dirty="0">
                <a:latin typeface="+mj-lt"/>
                <a:cs typeface="Times New Roman" pitchFamily="18" charset="0"/>
              </a:rPr>
              <a:t>начала Великой Отечественной войны лейтенант Одинцов А.Г. </a:t>
            </a:r>
            <a:r>
              <a:rPr lang="ru-RU" sz="7200" b="1" dirty="0" smtClean="0">
                <a:latin typeface="+mj-lt"/>
                <a:cs typeface="Times New Roman" pitchFamily="18" charset="0"/>
              </a:rPr>
              <a:t>- политрук </a:t>
            </a:r>
            <a:r>
              <a:rPr lang="ru-RU" sz="7200" b="1" dirty="0">
                <a:latin typeface="+mj-lt"/>
                <a:cs typeface="Times New Roman" pitchFamily="18" charset="0"/>
              </a:rPr>
              <a:t>роты и комиссар батальона, участвует в обороне Москвы. В качестве военного комиссара Отряда особого назначения №2 войсковой части 9903 </a:t>
            </a:r>
            <a:r>
              <a:rPr lang="ru-RU" sz="7200" b="1" dirty="0" smtClean="0">
                <a:latin typeface="+mj-lt"/>
                <a:cs typeface="Times New Roman" pitchFamily="18" charset="0"/>
              </a:rPr>
              <a:t>разведывательного </a:t>
            </a:r>
            <a:r>
              <a:rPr lang="ru-RU" sz="7200" b="1" dirty="0">
                <a:latin typeface="+mj-lt"/>
                <a:cs typeface="Times New Roman" pitchFamily="18" charset="0"/>
              </a:rPr>
              <a:t>штаба Западного фронта выполнял специальные задания командования. С августа 1942 года Оперативный разведывательный  центр под командованием майора Одинцова А.И. </a:t>
            </a:r>
            <a:r>
              <a:rPr lang="ru-RU" sz="7200" b="1" dirty="0" smtClean="0">
                <a:latin typeface="+mj-lt"/>
                <a:cs typeface="Times New Roman" pitchFamily="18" charset="0"/>
              </a:rPr>
              <a:t>действовал  </a:t>
            </a:r>
            <a:r>
              <a:rPr lang="ru-RU" sz="7200" b="1" dirty="0">
                <a:latin typeface="+mj-lt"/>
                <a:cs typeface="Times New Roman" pitchFamily="18" charset="0"/>
              </a:rPr>
              <a:t>в тылу немецко-фашистских захватчиков на территории Смоленской области и Белоруссии. </a:t>
            </a:r>
            <a:r>
              <a:rPr lang="ru-RU" sz="7200" b="1" dirty="0" smtClean="0">
                <a:latin typeface="+mj-lt"/>
                <a:cs typeface="Times New Roman" pitchFamily="18" charset="0"/>
              </a:rPr>
              <a:t>Отмечаются особые </a:t>
            </a:r>
            <a:r>
              <a:rPr lang="ru-RU" sz="7200" b="1" dirty="0">
                <a:latin typeface="+mj-lt"/>
                <a:cs typeface="Times New Roman" pitchFamily="18" charset="0"/>
              </a:rPr>
              <a:t>заслуги разведчиков </a:t>
            </a:r>
            <a:r>
              <a:rPr lang="ru-RU" sz="7200" b="1" dirty="0" smtClean="0">
                <a:latin typeface="+mj-lt"/>
                <a:cs typeface="Times New Roman" pitchFamily="18" charset="0"/>
              </a:rPr>
              <a:t>ОРЦ </a:t>
            </a:r>
            <a:r>
              <a:rPr lang="ru-RU" sz="7200" b="1" dirty="0">
                <a:latin typeface="+mj-lt"/>
                <a:cs typeface="Times New Roman" pitchFamily="18" charset="0"/>
              </a:rPr>
              <a:t>в период проведения советскими войсками стратегической наступательной операции </a:t>
            </a:r>
            <a:r>
              <a:rPr lang="ru-RU" sz="7200" b="1" dirty="0" smtClean="0">
                <a:latin typeface="+mj-lt"/>
                <a:cs typeface="Times New Roman" pitchFamily="18" charset="0"/>
              </a:rPr>
              <a:t>«Багратион» по освобождению Белоруссии.  После осколочного ранения в шею был эвакуирован за линию фронта.</a:t>
            </a:r>
          </a:p>
          <a:p>
            <a:pPr algn="just">
              <a:buNone/>
            </a:pPr>
            <a:r>
              <a:rPr lang="ru-RU" sz="7200" b="1" dirty="0" smtClean="0">
                <a:latin typeface="+mj-lt"/>
                <a:cs typeface="Times New Roman" pitchFamily="18" charset="0"/>
              </a:rPr>
              <a:t>          С </a:t>
            </a:r>
            <a:r>
              <a:rPr lang="ru-RU" sz="7200" b="1" dirty="0">
                <a:latin typeface="+mj-lt"/>
                <a:cs typeface="Times New Roman" pitchFamily="18" charset="0"/>
              </a:rPr>
              <a:t>1944 года </a:t>
            </a:r>
            <a:r>
              <a:rPr lang="ru-RU" sz="7200" b="1" dirty="0" smtClean="0">
                <a:latin typeface="+mj-lt"/>
                <a:cs typeface="Times New Roman" pitchFamily="18" charset="0"/>
              </a:rPr>
              <a:t>- слушатель </a:t>
            </a:r>
            <a:r>
              <a:rPr lang="ru-RU" sz="7200" b="1" dirty="0">
                <a:latin typeface="+mj-lt"/>
                <a:cs typeface="Times New Roman" pitchFamily="18" charset="0"/>
              </a:rPr>
              <a:t>Высшей специальной (разведывательной) школы Генштаба Красной Армии</a:t>
            </a:r>
            <a:r>
              <a:rPr lang="ru-RU" sz="7200" b="1" dirty="0" smtClean="0">
                <a:latin typeface="+mj-lt"/>
                <a:cs typeface="Times New Roman" pitchFamily="18" charset="0"/>
              </a:rPr>
              <a:t>.</a:t>
            </a:r>
            <a:r>
              <a:rPr lang="ru-RU" sz="7200" b="1" dirty="0">
                <a:latin typeface="+mj-lt"/>
                <a:cs typeface="Times New Roman" pitchFamily="18" charset="0"/>
              </a:rPr>
              <a:t> В послевоенные годы окончил Академию Генерального штаба. Командовал дивизией и корпусом. Был начальником одного из управлений Главного штаба сухопутных войск. В течение многих лет являлся первым заместителем председателя ЦК ДОСААФ. В последние годы плодотворно работал на посту заместителя Председателя Российского комитета ветеранов войны.</a:t>
            </a:r>
            <a:br>
              <a:rPr lang="ru-RU" sz="7200" b="1" dirty="0">
                <a:latin typeface="+mj-lt"/>
                <a:cs typeface="Times New Roman" pitchFamily="18" charset="0"/>
              </a:rPr>
            </a:br>
            <a:r>
              <a:rPr lang="ru-RU" sz="7200" b="1" dirty="0">
                <a:latin typeface="+mj-lt"/>
                <a:cs typeface="Times New Roman" pitchFamily="18" charset="0"/>
              </a:rPr>
              <a:t>   За заслуги перед родиной А. И. Одинцов награжден орденом Ленина, </a:t>
            </a:r>
            <a:r>
              <a:rPr lang="ru-RU" sz="7200" b="1" dirty="0" smtClean="0">
                <a:latin typeface="+mj-lt"/>
                <a:cs typeface="Times New Roman" pitchFamily="18" charset="0"/>
              </a:rPr>
              <a:t> пятью орденами Боевого  </a:t>
            </a:r>
            <a:r>
              <a:rPr lang="ru-RU" sz="7200" b="1" dirty="0">
                <a:latin typeface="+mj-lt"/>
                <a:cs typeface="Times New Roman" pitchFamily="18" charset="0"/>
              </a:rPr>
              <a:t>Красного Знамени, орденом Октябрьской Революции, орденами Отечественной войны </a:t>
            </a:r>
            <a:r>
              <a:rPr lang="ru-RU" sz="7200" b="1" dirty="0" err="1">
                <a:latin typeface="+mj-lt"/>
                <a:cs typeface="Times New Roman" pitchFamily="18" charset="0"/>
              </a:rPr>
              <a:t>I-й</a:t>
            </a:r>
            <a:r>
              <a:rPr lang="ru-RU" sz="7200" b="1" dirty="0">
                <a:latin typeface="+mj-lt"/>
                <a:cs typeface="Times New Roman" pitchFamily="18" charset="0"/>
              </a:rPr>
              <a:t> и </a:t>
            </a:r>
            <a:r>
              <a:rPr lang="ru-RU" sz="7200" b="1" dirty="0" err="1">
                <a:latin typeface="+mj-lt"/>
                <a:cs typeface="Times New Roman" pitchFamily="18" charset="0"/>
              </a:rPr>
              <a:t>II-й</a:t>
            </a:r>
            <a:r>
              <a:rPr lang="ru-RU" sz="7200" b="1" dirty="0">
                <a:latin typeface="+mj-lt"/>
                <a:cs typeface="Times New Roman" pitchFamily="18" charset="0"/>
              </a:rPr>
              <a:t> степеней, двумя орденами Красная Звезда, медалью Партизану Отечественной войны </a:t>
            </a:r>
            <a:r>
              <a:rPr lang="ru-RU" sz="7200" b="1" dirty="0" err="1">
                <a:latin typeface="+mj-lt"/>
                <a:cs typeface="Times New Roman" pitchFamily="18" charset="0"/>
              </a:rPr>
              <a:t>I-й</a:t>
            </a:r>
            <a:r>
              <a:rPr lang="ru-RU" sz="7200" b="1" dirty="0">
                <a:latin typeface="+mj-lt"/>
                <a:cs typeface="Times New Roman" pitchFamily="18" charset="0"/>
              </a:rPr>
              <a:t> степени (1944) и многими медалями. </a:t>
            </a:r>
            <a:r>
              <a:rPr lang="ru-RU" sz="7200" b="1" dirty="0" smtClean="0">
                <a:latin typeface="+mj-lt"/>
                <a:cs typeface="Times New Roman" pitchFamily="18" charset="0"/>
              </a:rPr>
              <a:t> </a:t>
            </a:r>
            <a:r>
              <a:rPr lang="ru-RU" sz="7200" b="1" dirty="0">
                <a:latin typeface="+mj-lt"/>
                <a:cs typeface="Times New Roman" pitchFamily="18" charset="0"/>
              </a:rPr>
              <a:t>Автор книги «Немеркнущее </a:t>
            </a:r>
            <a:r>
              <a:rPr lang="ru-RU" sz="7200" b="1" dirty="0" smtClean="0">
                <a:latin typeface="+mj-lt"/>
                <a:cs typeface="Times New Roman" pitchFamily="18" charset="0"/>
              </a:rPr>
              <a:t>зарево».</a:t>
            </a:r>
          </a:p>
          <a:p>
            <a:pPr algn="just">
              <a:buNone/>
            </a:pPr>
            <a:r>
              <a:rPr lang="ru-RU" sz="7200" b="1" dirty="0">
                <a:latin typeface="+mj-lt"/>
                <a:cs typeface="Times New Roman" pitchFamily="18" charset="0"/>
              </a:rPr>
              <a:t>   </a:t>
            </a:r>
            <a:r>
              <a:rPr lang="ru-RU" sz="7200" b="1" dirty="0" smtClean="0">
                <a:latin typeface="+mj-lt"/>
                <a:cs typeface="Times New Roman" pitchFamily="18" charset="0"/>
              </a:rPr>
              <a:t>Скончался 9 </a:t>
            </a:r>
            <a:r>
              <a:rPr lang="ru-RU" sz="7200" b="1" dirty="0">
                <a:latin typeface="+mj-lt"/>
                <a:cs typeface="Times New Roman" pitchFamily="18" charset="0"/>
              </a:rPr>
              <a:t>января 1995 </a:t>
            </a:r>
            <a:r>
              <a:rPr lang="ru-RU" sz="7200" b="1" dirty="0" smtClean="0">
                <a:latin typeface="+mj-lt"/>
                <a:cs typeface="Times New Roman" pitchFamily="18" charset="0"/>
              </a:rPr>
              <a:t>года,  </a:t>
            </a:r>
            <a:r>
              <a:rPr lang="ru-RU" sz="7200" b="1" dirty="0">
                <a:latin typeface="+mj-lt"/>
                <a:cs typeface="Times New Roman" pitchFamily="18" charset="0"/>
              </a:rPr>
              <a:t>похоронен в городе Москве на </a:t>
            </a:r>
            <a:r>
              <a:rPr lang="ru-RU" sz="7200" b="1" dirty="0" err="1">
                <a:latin typeface="+mj-lt"/>
                <a:cs typeface="Times New Roman" pitchFamily="18" charset="0"/>
              </a:rPr>
              <a:t>Лефортовском</a:t>
            </a:r>
            <a:r>
              <a:rPr lang="ru-RU" sz="7200" b="1" dirty="0">
                <a:latin typeface="+mj-lt"/>
                <a:cs typeface="Times New Roman" pitchFamily="18" charset="0"/>
              </a:rPr>
              <a:t> кладбище.</a:t>
            </a:r>
            <a:r>
              <a:rPr lang="ru-RU" sz="4900" b="1" dirty="0">
                <a:latin typeface="+mj-lt"/>
              </a:rPr>
              <a:t/>
            </a:r>
            <a:br>
              <a:rPr lang="ru-RU" sz="4900" b="1" dirty="0">
                <a:latin typeface="+mj-lt"/>
              </a:rPr>
            </a:br>
            <a:endParaRPr lang="ru-RU" sz="4900" b="1" dirty="0" smtClean="0">
              <a:latin typeface="+mj-lt"/>
            </a:endParaRPr>
          </a:p>
          <a:p>
            <a:pPr>
              <a:buNone/>
            </a:pPr>
            <a:endParaRPr lang="ru-RU" sz="46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Генерал-лейтенант Дмитрий Георгиевич Дубровский (Сивков) (1904 – 1962) </a:t>
            </a:r>
            <a:endParaRPr lang="ru-RU" sz="3600" dirty="0"/>
          </a:p>
        </p:txBody>
      </p:sp>
      <p:pic>
        <p:nvPicPr>
          <p:cNvPr id="4" name="Содержимое 3" descr="Сивков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00364" y="1525034"/>
            <a:ext cx="3071834" cy="4787634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8640"/>
          </a:xfrm>
        </p:spPr>
        <p:txBody>
          <a:bodyPr>
            <a:normAutofit fontScale="90000"/>
          </a:bodyPr>
          <a:lstStyle/>
          <a:p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52536" y="0"/>
            <a:ext cx="9396536" cy="68580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1800" b="1" dirty="0" smtClean="0"/>
              <a:t>      </a:t>
            </a:r>
          </a:p>
          <a:p>
            <a:pPr algn="just"/>
            <a:r>
              <a:rPr lang="ru-RU" sz="1900" b="1" dirty="0" smtClean="0"/>
              <a:t> Родился  </a:t>
            </a:r>
            <a:r>
              <a:rPr lang="ru-RU" sz="1900" b="1" dirty="0"/>
              <a:t>8 февраля 1904 г. в семье крестьянина-бедняка </a:t>
            </a:r>
            <a:r>
              <a:rPr lang="ru-RU" sz="1900" b="1" dirty="0" err="1"/>
              <a:t>Сивкова</a:t>
            </a:r>
            <a:r>
              <a:rPr lang="ru-RU" sz="1900" b="1" dirty="0"/>
              <a:t> Георгия Ионовича </a:t>
            </a:r>
            <a:r>
              <a:rPr lang="ru-RU" sz="1900" b="1" dirty="0" smtClean="0"/>
              <a:t>в </a:t>
            </a:r>
            <a:r>
              <a:rPr lang="ru-RU" sz="1900" b="1" dirty="0"/>
              <a:t>деревне </a:t>
            </a:r>
            <a:r>
              <a:rPr lang="ru-RU" sz="1900" b="1" dirty="0" err="1" smtClean="0"/>
              <a:t>Граддор</a:t>
            </a:r>
            <a:r>
              <a:rPr lang="ru-RU" sz="1900" b="1" dirty="0" smtClean="0"/>
              <a:t> </a:t>
            </a:r>
            <a:r>
              <a:rPr lang="ru-RU" sz="1900" b="1" dirty="0" err="1"/>
              <a:t>Усть-Сысольского</a:t>
            </a:r>
            <a:r>
              <a:rPr lang="ru-RU" sz="1900" b="1" dirty="0"/>
              <a:t> уезда</a:t>
            </a:r>
            <a:r>
              <a:rPr lang="ru-RU" sz="1900" b="1" dirty="0" smtClean="0"/>
              <a:t>.</a:t>
            </a:r>
            <a:r>
              <a:rPr lang="ru-RU" sz="1900" b="1" dirty="0"/>
              <a:t> </a:t>
            </a:r>
            <a:r>
              <a:rPr lang="ru-RU" sz="1900" b="1" dirty="0" smtClean="0"/>
              <a:t>Коми. После </a:t>
            </a:r>
            <a:r>
              <a:rPr lang="ru-RU" sz="1900" b="1" dirty="0"/>
              <a:t>окончания церковно-приходской </a:t>
            </a:r>
            <a:r>
              <a:rPr lang="ru-RU" sz="1900" b="1" dirty="0" smtClean="0"/>
              <a:t>школы в 1914 году до 1917 года работал  в г. </a:t>
            </a:r>
            <a:r>
              <a:rPr lang="ru-RU" sz="1900" b="1" dirty="0" err="1" smtClean="0"/>
              <a:t>Усть-Сысольск</a:t>
            </a:r>
            <a:r>
              <a:rPr lang="ru-RU" sz="1900" b="1" dirty="0" smtClean="0"/>
              <a:t>. Затем  </a:t>
            </a:r>
            <a:r>
              <a:rPr lang="ru-RU" sz="1900" b="1" dirty="0"/>
              <a:t>батрачил у местных </a:t>
            </a:r>
            <a:r>
              <a:rPr lang="ru-RU" sz="1900" b="1" dirty="0" smtClean="0"/>
              <a:t>кулаков в д. </a:t>
            </a:r>
            <a:r>
              <a:rPr lang="ru-RU" sz="1900" b="1" dirty="0" err="1" smtClean="0"/>
              <a:t>Граддор</a:t>
            </a:r>
            <a:r>
              <a:rPr lang="ru-RU" sz="1900" b="1" dirty="0" smtClean="0"/>
              <a:t>, </a:t>
            </a:r>
            <a:r>
              <a:rPr lang="ru-RU" sz="1900" b="1" dirty="0"/>
              <a:t>работал в хозяйстве отца. Летом 1921 г. </a:t>
            </a:r>
            <a:r>
              <a:rPr lang="ru-RU" sz="1900" b="1" dirty="0" smtClean="0"/>
              <a:t>  </a:t>
            </a:r>
            <a:r>
              <a:rPr lang="ru-RU" sz="1900" b="1" dirty="0"/>
              <a:t>вступил в Красную </a:t>
            </a:r>
            <a:r>
              <a:rPr lang="ru-RU" sz="1900" b="1" dirty="0" smtClean="0"/>
              <a:t>Армию. В 1925 году окончил    </a:t>
            </a:r>
            <a:r>
              <a:rPr lang="ru-RU" sz="1900" b="1" dirty="0"/>
              <a:t>Ленинградскую пехотную </a:t>
            </a:r>
            <a:r>
              <a:rPr lang="ru-RU" sz="1900" b="1" dirty="0" smtClean="0"/>
              <a:t>школу, </a:t>
            </a:r>
            <a:r>
              <a:rPr lang="ru-RU" sz="1900" b="1" dirty="0"/>
              <a:t>в 1928 г. </a:t>
            </a:r>
            <a:r>
              <a:rPr lang="ru-RU" sz="1900" b="1" dirty="0" smtClean="0"/>
              <a:t>- военно-политические </a:t>
            </a:r>
            <a:r>
              <a:rPr lang="ru-RU" sz="1900" b="1" dirty="0"/>
              <a:t>курсы им. </a:t>
            </a:r>
            <a:r>
              <a:rPr lang="ru-RU" sz="1900" b="1" dirty="0" smtClean="0"/>
              <a:t>Энгельса в Ленинграде. </a:t>
            </a:r>
            <a:r>
              <a:rPr lang="ru-RU" sz="1900" b="1" dirty="0"/>
              <a:t>Н</a:t>
            </a:r>
            <a:r>
              <a:rPr lang="ru-RU" sz="1900" b="1" dirty="0" smtClean="0"/>
              <a:t>а Дальнем Востоке прослужил  8 лет. Участвовал </a:t>
            </a:r>
            <a:r>
              <a:rPr lang="ru-RU" sz="1900" b="1" dirty="0"/>
              <a:t>в боях у озера Хасан против японских </a:t>
            </a:r>
            <a:r>
              <a:rPr lang="ru-RU" sz="1900" b="1" dirty="0" smtClean="0"/>
              <a:t>милитаристов.</a:t>
            </a:r>
            <a:r>
              <a:rPr lang="ru-RU" sz="1900" dirty="0"/>
              <a:t> </a:t>
            </a:r>
            <a:r>
              <a:rPr lang="ru-RU" sz="1900" b="1" dirty="0" smtClean="0"/>
              <a:t>В 1938 году окончил </a:t>
            </a:r>
            <a:r>
              <a:rPr lang="ru-RU" sz="1900" b="1" dirty="0"/>
              <a:t>военно-политическую академию им. </a:t>
            </a:r>
            <a:r>
              <a:rPr lang="ru-RU" sz="1900" b="1" dirty="0" smtClean="0"/>
              <a:t>Ленина </a:t>
            </a:r>
            <a:r>
              <a:rPr lang="ru-RU" sz="1900" b="1" dirty="0"/>
              <a:t>в </a:t>
            </a:r>
            <a:r>
              <a:rPr lang="ru-RU" sz="1900" b="1" dirty="0" smtClean="0"/>
              <a:t>Ленинграде,  служил военным комиссаром на Дальнем Востоке, затем  </a:t>
            </a:r>
            <a:r>
              <a:rPr lang="ru-RU" sz="1900" b="1" dirty="0"/>
              <a:t>в </a:t>
            </a:r>
            <a:r>
              <a:rPr lang="ru-RU" sz="1900" b="1" dirty="0" smtClean="0"/>
              <a:t>первой Московской дивизии.  До начала Великой Отечественной войны  служил членом </a:t>
            </a:r>
            <a:r>
              <a:rPr lang="ru-RU" sz="1900" b="1" dirty="0"/>
              <a:t>Военного Совета </a:t>
            </a:r>
            <a:r>
              <a:rPr lang="ru-RU" sz="1900" b="1" dirty="0" smtClean="0"/>
              <a:t>10-й Общевойсковой  армии в Западной Белоруссии.</a:t>
            </a:r>
            <a:r>
              <a:rPr lang="ru-RU" sz="1900" b="1" dirty="0"/>
              <a:t> </a:t>
            </a:r>
            <a:r>
              <a:rPr lang="ru-RU" sz="1900" b="1" dirty="0" smtClean="0"/>
              <a:t>3 </a:t>
            </a:r>
            <a:r>
              <a:rPr lang="ru-RU" sz="1900" b="1" dirty="0"/>
              <a:t>июля 1941 г. был тяжело ранен в районе реки Березина (Белоруссия). В</a:t>
            </a:r>
            <a:r>
              <a:rPr lang="ru-RU" sz="1900" b="1" dirty="0" smtClean="0"/>
              <a:t> </a:t>
            </a:r>
            <a:r>
              <a:rPr lang="ru-RU" sz="1900" b="1" dirty="0"/>
              <a:t>ноябре 1941 г. </a:t>
            </a:r>
            <a:r>
              <a:rPr lang="ru-RU" sz="1900" b="1" dirty="0" smtClean="0"/>
              <a:t> назначен </a:t>
            </a:r>
            <a:r>
              <a:rPr lang="ru-RU" sz="1900" b="1" dirty="0"/>
              <a:t>членом Военного Совета 28-й резервной армии, </a:t>
            </a:r>
            <a:r>
              <a:rPr lang="ru-RU" sz="1900" b="1" dirty="0" smtClean="0"/>
              <a:t>формировавшейся  </a:t>
            </a:r>
            <a:r>
              <a:rPr lang="ru-RU" sz="1900" b="1" dirty="0"/>
              <a:t>в г. Ярославле. </a:t>
            </a:r>
            <a:r>
              <a:rPr lang="ru-RU" sz="2000" b="1" dirty="0" smtClean="0"/>
              <a:t>6 декабря 1942 года Д.Г.Дубровскому присвоено звание генерал-майор. </a:t>
            </a:r>
            <a:r>
              <a:rPr lang="ru-RU" sz="1900" b="1" dirty="0" smtClean="0"/>
              <a:t>В </a:t>
            </a:r>
            <a:r>
              <a:rPr lang="ru-RU" sz="1900" b="1" dirty="0"/>
              <a:t>конце декабря 1941 г. его по личной просьбе назначили членом Военного Совета 61-й общевойсковой </a:t>
            </a:r>
            <a:r>
              <a:rPr lang="ru-RU" sz="1900" b="1" dirty="0" smtClean="0"/>
              <a:t>армии. С </a:t>
            </a:r>
            <a:r>
              <a:rPr lang="ru-RU" sz="1900" b="1" dirty="0"/>
              <a:t>61-й армией Дубровский прошел путь от </a:t>
            </a:r>
            <a:r>
              <a:rPr lang="ru-RU" sz="1900" b="1" dirty="0" smtClean="0"/>
              <a:t> </a:t>
            </a:r>
            <a:r>
              <a:rPr lang="ru-RU" sz="1900" b="1" dirty="0"/>
              <a:t>Оки до </a:t>
            </a:r>
            <a:r>
              <a:rPr lang="ru-RU" sz="1900" b="1" dirty="0" smtClean="0"/>
              <a:t> </a:t>
            </a:r>
            <a:r>
              <a:rPr lang="ru-RU" sz="1900" b="1" dirty="0"/>
              <a:t>Эльбы, принимал участие в боях при освобождении от фашистских захватчиков городов </a:t>
            </a:r>
            <a:r>
              <a:rPr lang="ru-RU" sz="1900" b="1" dirty="0" err="1"/>
              <a:t>Болхова</a:t>
            </a:r>
            <a:r>
              <a:rPr lang="ru-RU" sz="1900" b="1" dirty="0"/>
              <a:t>, Орла, Чернигова, Минска, Бреста, Риги, Варшавы, </a:t>
            </a:r>
            <a:r>
              <a:rPr lang="ru-RU" sz="1900" b="1" dirty="0" smtClean="0"/>
              <a:t>Берлина, </a:t>
            </a:r>
            <a:r>
              <a:rPr lang="ru-RU" sz="1900" b="1" dirty="0"/>
              <a:t>участвовал в разработке и осуществлении всех стратегических операций армии. </a:t>
            </a:r>
          </a:p>
          <a:p>
            <a:pPr algn="just">
              <a:buNone/>
            </a:pPr>
            <a:r>
              <a:rPr lang="ru-RU" sz="1900" b="1" dirty="0" smtClean="0"/>
              <a:t>        В </a:t>
            </a:r>
            <a:r>
              <a:rPr lang="ru-RU" sz="1900" b="1" dirty="0"/>
              <a:t>1945 </a:t>
            </a:r>
            <a:r>
              <a:rPr lang="ru-RU" sz="1900" b="1" dirty="0" smtClean="0"/>
              <a:t>году генерал Дубровский был </a:t>
            </a:r>
            <a:r>
              <a:rPr lang="ru-RU" sz="1900" b="1" dirty="0"/>
              <a:t>переведен на должность начальника Управления советской военной администрации в Германии по земле </a:t>
            </a:r>
            <a:r>
              <a:rPr lang="ru-RU" sz="1900" b="1" dirty="0" smtClean="0"/>
              <a:t>Саксония. </a:t>
            </a:r>
            <a:r>
              <a:rPr lang="ru-RU" sz="2000" b="1" dirty="0" smtClean="0"/>
              <a:t>11 мая 1949 года Д.Г.Дубровскому присвоено звание генерал-лейтенант</a:t>
            </a:r>
            <a:r>
              <a:rPr lang="ru-RU" sz="1900" b="1" dirty="0" smtClean="0"/>
              <a:t>а. </a:t>
            </a:r>
            <a:r>
              <a:rPr lang="ru-RU" sz="1900" b="1" dirty="0"/>
              <a:t>В</a:t>
            </a:r>
            <a:r>
              <a:rPr lang="ru-RU" sz="1900" b="1" dirty="0" smtClean="0"/>
              <a:t> </a:t>
            </a:r>
            <a:r>
              <a:rPr lang="ru-RU" sz="1900" b="1" dirty="0"/>
              <a:t>ноябре 1949 г. в связи с созданием Советской контрольной комиссии стал председателем этой комиссии по земле Саксония, где проработал до июля 1950 г., после чего вернулся в СССР и был назначен членом Военного Совета Белорусского военного округа. На этом посту работал до ухода в запас </a:t>
            </a:r>
            <a:r>
              <a:rPr lang="ru-RU" sz="1900" b="1" dirty="0" smtClean="0"/>
              <a:t>по состоянию здоровья в </a:t>
            </a:r>
            <a:r>
              <a:rPr lang="ru-RU" sz="1900" b="1" dirty="0"/>
              <a:t>1956 </a:t>
            </a:r>
            <a:r>
              <a:rPr lang="ru-RU" sz="1900" b="1" dirty="0" smtClean="0"/>
              <a:t>году.</a:t>
            </a:r>
            <a:r>
              <a:rPr lang="ru-RU" sz="1900" b="1" dirty="0"/>
              <a:t> Награжден четырьмя орденами Ленина.</a:t>
            </a:r>
            <a:r>
              <a:rPr lang="ru-RU" sz="1900" b="1" dirty="0" smtClean="0"/>
              <a:t>   Умер  </a:t>
            </a:r>
            <a:r>
              <a:rPr lang="ru-RU" sz="1900" b="1" dirty="0"/>
              <a:t>в </a:t>
            </a:r>
            <a:r>
              <a:rPr lang="ru-RU" sz="1900" b="1" dirty="0" smtClean="0"/>
              <a:t>Москве, похоронен </a:t>
            </a:r>
            <a:r>
              <a:rPr lang="ru-RU" sz="1900" b="1" dirty="0"/>
              <a:t>на Новодевичьем кладбище.</a:t>
            </a:r>
          </a:p>
          <a:p>
            <a:pPr>
              <a:buNone/>
            </a:pPr>
            <a:endParaRPr lang="ru-RU" sz="1800" dirty="0"/>
          </a:p>
          <a:p>
            <a:pPr>
              <a:buNone/>
            </a:pPr>
            <a:endParaRPr lang="ru-RU" sz="1800" b="1" dirty="0"/>
          </a:p>
          <a:p>
            <a:pPr>
              <a:buNone/>
            </a:pPr>
            <a:endParaRPr lang="ru-RU" sz="1800" b="1" dirty="0"/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1668</Words>
  <Application>Microsoft Office PowerPoint</Application>
  <PresentationFormat>Экран (4:3)</PresentationFormat>
  <Paragraphs>68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Генералы – выходцы из Коми республики </vt:lpstr>
      <vt:lpstr>Генерал-майор  Алексей Николаевич Жилин (1914-1968) </vt:lpstr>
      <vt:lpstr>Слайд 3</vt:lpstr>
      <vt:lpstr>Генерал-майор  Александр Иванович Калинин (1901-1985)</vt:lpstr>
      <vt:lpstr>Слайд 5</vt:lpstr>
      <vt:lpstr>Генерал-полковник Александр Иванович Одинцов (1918-1995)</vt:lpstr>
      <vt:lpstr>Слайд 7</vt:lpstr>
      <vt:lpstr>Генерал-лейтенант Дмитрий Георгиевич Дубровский (Сивков) (1904 – 1962) </vt:lpstr>
      <vt:lpstr>Слайд 9</vt:lpstr>
      <vt:lpstr>Генерал Владимир Николаевич Козлов (1926-1996)</vt:lpstr>
      <vt:lpstr>Слайд 11</vt:lpstr>
      <vt:lpstr>Генерал-лейтенант Филиппов Василий Ионикиевич (1924-1987) </vt:lpstr>
      <vt:lpstr>Слайд 13</vt:lpstr>
      <vt:lpstr> Генерал-майор Георгий Николаевич Микушев (1898-1941)</vt:lpstr>
      <vt:lpstr>Слайд 15</vt:lpstr>
      <vt:lpstr>Источники: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Генералы – выходцы из Коми республики</dc:title>
  <dc:creator>Оксана</dc:creator>
  <cp:lastModifiedBy>Оксана</cp:lastModifiedBy>
  <cp:revision>48</cp:revision>
  <dcterms:created xsi:type="dcterms:W3CDTF">2015-01-22T06:35:33Z</dcterms:created>
  <dcterms:modified xsi:type="dcterms:W3CDTF">2015-03-05T18:06:28Z</dcterms:modified>
</cp:coreProperties>
</file>