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9546CD-4A31-4195-B95D-211A36DD3951}">
          <p14:sldIdLst>
            <p14:sldId id="256"/>
            <p14:sldId id="257"/>
            <p14:sldId id="258"/>
            <p14:sldId id="259"/>
            <p14:sldId id="261"/>
            <p14:sldId id="262"/>
            <p14:sldId id="264"/>
          </p14:sldIdLst>
        </p14:section>
        <p14:section name="Раздел без заголовка" id="{D9C0F81D-CE5B-4501-B265-E25CC3A6034A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CC0066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1%81%D0%BF%D0%BE%D1%80%D1%82" TargetMode="External"/><Relationship Id="rId3" Type="http://schemas.openxmlformats.org/officeDocument/2006/relationships/hyperlink" Target="http://ru.wikipedia.org/wiki/XIX_%D0%B2%D0%B5%D0%BA" TargetMode="External"/><Relationship Id="rId7" Type="http://schemas.openxmlformats.org/officeDocument/2006/relationships/hyperlink" Target="http://ru.wikipedia.org/wiki/%D0%A8%D1%80%D0%B8%D1%84%D1%82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ru.wikipedia.org/wiki/%D0%97%D0%BD%D0%B0%D0%BA" TargetMode="External"/><Relationship Id="rId5" Type="http://schemas.openxmlformats.org/officeDocument/2006/relationships/hyperlink" Target="http://ru.wikipedia.org/wiki/%D0%9B%D0%B8%D0%B3%D0%B0%D1%82%D1%83%D1%80%D0%B0_(%D1%81%D0%BE%D0%B5%D0%B4%D0%B8%D0%BD%D0%B5%D0%BD%D0%B8%D0%B5_%D0%B1%D1%83%D0%BA%D0%B2)" TargetMode="External"/><Relationship Id="rId10" Type="http://schemas.openxmlformats.org/officeDocument/2006/relationships/hyperlink" Target="http://ru.wikipedia.org/wiki/%D0%93%D0%B0%D0%B7%D0%B5%D1%82%D0%B0" TargetMode="External"/><Relationship Id="rId4" Type="http://schemas.openxmlformats.org/officeDocument/2006/relationships/hyperlink" Target="http://ru.wikipedia.org/wiki/%D0%A2%D0%B8%D0%BF%D0%BE%D0%B3%D1%80%D0%B0%D1%84%D0%B8%D0%BA%D0%B0" TargetMode="External"/><Relationship Id="rId9" Type="http://schemas.openxmlformats.org/officeDocument/2006/relationships/hyperlink" Target="http://ru.wikipedia.org/wiki/%D0%9A%D0%BB%D0%B8%D1%88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Garamond" pitchFamily="18" charset="0"/>
              </a:rPr>
              <a:t>логотипы</a:t>
            </a:r>
            <a:endParaRPr lang="ru-RU" sz="72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441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 класс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дизайн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2"/>
    </mc:Choice>
    <mc:Fallback>
      <p:transition spd="slow" advTm="4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353" y="260648"/>
            <a:ext cx="8125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К ЛОГОТИПУ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79793"/>
            <a:ext cx="357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запоминаемость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2768" y="1279792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универсальность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8231" y="2149936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Aktau" pitchFamily="82" charset="0"/>
              </a:rPr>
              <a:t>оригинальность</a:t>
            </a:r>
            <a:endParaRPr lang="ru-RU" sz="3200" dirty="0">
              <a:solidFill>
                <a:srgbClr val="FFC000"/>
              </a:solidFill>
              <a:latin typeface="Aktau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5805" y="3757719"/>
            <a:ext cx="4680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ассоциативность</a:t>
            </a:r>
            <a:endParaRPr lang="ru-RU" sz="48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787" y="2890391"/>
            <a:ext cx="3413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CC0066"/>
                </a:solidFill>
                <a:latin typeface="Acquest Script" pitchFamily="2" charset="0"/>
              </a:rPr>
              <a:t>выразительность</a:t>
            </a:r>
            <a:endParaRPr lang="ru-RU" sz="4800" b="1" i="1" dirty="0">
              <a:solidFill>
                <a:srgbClr val="CC0066"/>
              </a:solidFill>
              <a:latin typeface="Acquest Scrip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2566" y="2870683"/>
            <a:ext cx="337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FF00"/>
                </a:solidFill>
                <a:latin typeface="Garamond" pitchFamily="18" charset="0"/>
              </a:rPr>
              <a:t>лаконичность</a:t>
            </a:r>
            <a:endParaRPr lang="ru-RU" sz="4000" b="1" dirty="0">
              <a:solidFill>
                <a:srgbClr val="00FF00"/>
              </a:solidFill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413361"/>
            <a:ext cx="5033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функциональность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6847" y="4588716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cquest Script" pitchFamily="2" charset="0"/>
              </a:rPr>
              <a:t>уникальность</a:t>
            </a:r>
            <a:endParaRPr lang="ru-RU" sz="6600" dirty="0">
              <a:solidFill>
                <a:srgbClr val="FF0000"/>
              </a:solidFill>
              <a:latin typeface="Acquest Scrip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73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68"/>
    </mc:Choice>
    <mc:Fallback>
      <p:transition spd="slow" advTm="27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а 178 из 440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3" y="457556"/>
            <a:ext cx="2713929" cy="21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а 253 из 44013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2" t="18995" r="30927" b="21825"/>
          <a:stretch/>
        </p:blipFill>
        <p:spPr bwMode="auto">
          <a:xfrm>
            <a:off x="395536" y="3689625"/>
            <a:ext cx="2597667" cy="272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а 345 из 4401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735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а 445 из 4401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59" y="4221088"/>
            <a:ext cx="2633338" cy="19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Картинка 1069 из 4401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51" y="3933056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808591"/>
            <a:ext cx="2605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CC0066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</a:t>
            </a:r>
            <a:endParaRPr lang="ru-RU" sz="5400" b="1" cap="none" spc="50" dirty="0">
              <a:ln w="11430">
                <a:solidFill>
                  <a:srgbClr val="CC0066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9916" y="2788724"/>
            <a:ext cx="615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ФИРМЕННЫЙ ЗНАК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8693" y="238931"/>
            <a:ext cx="971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76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18"/>
    </mc:Choice>
    <mc:Fallback>
      <p:transition spd="slow" advTm="18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191" y="332656"/>
            <a:ext cx="7847213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у МТС ?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Картинка 2 из 29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64" y="2132856"/>
            <a:ext cx="73049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56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4"/>
    </mc:Choice>
    <mc:Fallback>
      <p:transition spd="slow" advTm="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76864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у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Билайн?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 descr="Картинка 2 из 9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53814" cy="43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59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9"/>
    </mc:Choice>
    <mc:Fallback>
      <p:transition spd="slow" advTm="8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172" y="476672"/>
            <a:ext cx="5943551" cy="92333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знак у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BMW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290" name="Picture 2" descr="Картинка 2 из 62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97" y="1556792"/>
            <a:ext cx="5857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0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8"/>
    </mc:Choice>
    <mc:Fallback>
      <p:transition spd="slow" advTm="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3039"/>
            <a:ext cx="7704856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24500" cmpd="dbl">
                  <a:solidFill>
                    <a:srgbClr val="CFC60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aramond" pitchFamily="18" charset="0"/>
              </a:rPr>
              <a:t>Как</a:t>
            </a:r>
            <a:r>
              <a:rPr lang="en-US" sz="5400" b="1" dirty="0" smtClean="0">
                <a:ln w="24500" cmpd="dbl">
                  <a:solidFill>
                    <a:srgbClr val="CFC60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5400" b="1" dirty="0" smtClean="0">
                <a:ln w="24500" cmpd="dbl">
                  <a:solidFill>
                    <a:srgbClr val="CFC60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aramond" pitchFamily="18" charset="0"/>
              </a:rPr>
              <a:t>создать логотип ?</a:t>
            </a:r>
            <a:endParaRPr lang="ru-RU" sz="5400" b="1" dirty="0">
              <a:ln w="24500" cmpd="dbl">
                <a:solidFill>
                  <a:srgbClr val="CFC60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3314" name="Picture 2" descr="C:\Users\лада\Documents\ШКОЛА\КУРСЫ   ИЗО\наташины папки изо\Курсы2\SAM_2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84476" cy="20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лада\Documents\ШКОЛА\КУРСЫ   ИЗО\наташины папки изо\Курсы2\SAM_2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22" y="4312187"/>
            <a:ext cx="3984253" cy="23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лада\Documents\ШКОЛА\КУРСЫ   ИЗО\наташины папки изо\Курсы2\SAM_25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01" y="1412776"/>
            <a:ext cx="4129528" cy="26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лада\Documents\ШКОЛА\КУРСЫ   ИЗО\наташины папки изо\Курсы2\SAM_25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2204"/>
            <a:ext cx="4535996" cy="28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8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20"/>
    </mc:Choice>
    <mc:Fallback>
      <p:transition spd="slow" advTm="20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ада\Documents\ШКОЛА\КУРСЫ   ИЗО\наташины папки изо\Курсы2\SAM_2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104456" cy="39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лада\Documents\ШКОЛА\КУРСЫ   ИЗО\наташины папки изо\Курсы2\SAM_2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40294"/>
            <a:ext cx="4445936" cy="39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2049" y="468574"/>
            <a:ext cx="3773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Стилизация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492100"/>
            <a:ext cx="3888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Линия,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цвет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0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1"/>
    </mc:Choice>
    <mc:Fallback>
      <p:transition spd="slow" advTm="9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ада\Documents\ШКОЛА\КУРСЫ   ИЗО\наташины папки изо\Курсы2\SAM_24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1743" b="5408"/>
          <a:stretch/>
        </p:blipFill>
        <p:spPr bwMode="auto">
          <a:xfrm>
            <a:off x="857108" y="301536"/>
            <a:ext cx="7395882" cy="30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да\Documents\ШКОЛА\КУРСЫ   ИЗО\наташины папки изо\Курсы2\SAM_24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161" r="2367" b="5267"/>
          <a:stretch/>
        </p:blipFill>
        <p:spPr bwMode="auto">
          <a:xfrm>
            <a:off x="905800" y="3356992"/>
            <a:ext cx="7298497" cy="33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1824" y="908720"/>
            <a:ext cx="104644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</a:p>
          <a:p>
            <a:pPr algn="ctr"/>
            <a:r>
              <a:rPr lang="ru-RU" sz="8800" b="1" cap="all" spc="0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</a:p>
          <a:p>
            <a:pPr algn="ctr"/>
            <a:r>
              <a:rPr lang="ru-RU" sz="8800" b="1" cap="all" dirty="0" smtClean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</a:p>
          <a:p>
            <a:pPr algn="ctr"/>
            <a:r>
              <a:rPr lang="ru-RU" sz="8800" b="1" cap="all" spc="0" dirty="0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79725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25"/>
    </mc:Choice>
    <mc:Fallback>
      <p:transition spd="slow" advTm="1852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Красный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 цвет</a:t>
            </a:r>
            <a:r>
              <a:rPr lang="ru-RU" sz="2000" dirty="0">
                <a:latin typeface="Arial Black" pitchFamily="34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– это «огонь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»,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цвет силы, активности, скорости, агрессивный цвет. Этот цвет, как правило, используют для привлечения внимания к чему-то. 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FF00"/>
                </a:solidFill>
                <a:latin typeface="Arial Black" pitchFamily="34" charset="0"/>
              </a:rPr>
              <a:t>Зеленый</a:t>
            </a:r>
            <a:r>
              <a:rPr lang="ru-RU" sz="2000" dirty="0">
                <a:solidFill>
                  <a:srgbClr val="00FF00"/>
                </a:solidFill>
                <a:latin typeface="Arial Black" pitchFamily="34" charset="0"/>
              </a:rPr>
              <a:t> цвет – </a:t>
            </a:r>
            <a:r>
              <a:rPr lang="ru-RU" sz="2000" dirty="0" smtClean="0">
                <a:solidFill>
                  <a:srgbClr val="00FF00"/>
                </a:solidFill>
                <a:latin typeface="Arial Black" pitchFamily="34" charset="0"/>
              </a:rPr>
              <a:t>это </a:t>
            </a:r>
            <a:r>
              <a:rPr lang="ru-RU" sz="2000" dirty="0">
                <a:solidFill>
                  <a:srgbClr val="00FF00"/>
                </a:solidFill>
                <a:latin typeface="Arial Black" pitchFamily="34" charset="0"/>
              </a:rPr>
              <a:t>цвет стабильности, </a:t>
            </a:r>
            <a:r>
              <a:rPr lang="ru-RU" sz="2000" dirty="0">
                <a:latin typeface="Arial Black" pitchFamily="34" charset="0"/>
              </a:rPr>
              <a:t>безопасности, роста, природы</a:t>
            </a:r>
            <a:r>
              <a:rPr lang="ru-RU" sz="2000" dirty="0" smtClean="0">
                <a:latin typeface="Arial Black" pitchFamily="34" charset="0"/>
              </a:rPr>
              <a:t>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99709"/>
            <a:ext cx="7489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Черный цвет – постоянство, серьезность;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Arial Black" pitchFamily="34" charset="0"/>
              </a:rPr>
              <a:t>Желтый</a:t>
            </a:r>
            <a:r>
              <a:rPr lang="ru-RU" sz="2000" dirty="0">
                <a:solidFill>
                  <a:srgbClr val="FFC000"/>
                </a:solidFill>
                <a:latin typeface="Arial Black" pitchFamily="34" charset="0"/>
              </a:rPr>
              <a:t> цвет – цвет радости</a:t>
            </a:r>
            <a:r>
              <a:rPr lang="ru-RU" sz="2000" dirty="0">
                <a:latin typeface="Arial Black" pitchFamily="34" charset="0"/>
              </a:rPr>
              <a:t>, оптимизма, богатства;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Arial Black" pitchFamily="34" charset="0"/>
              </a:rPr>
              <a:t>Оранжевый</a:t>
            </a:r>
            <a:r>
              <a:rPr lang="ru-RU" sz="2000" dirty="0">
                <a:solidFill>
                  <a:srgbClr val="FF6600"/>
                </a:solidFill>
                <a:latin typeface="Arial Black" pitchFamily="34" charset="0"/>
              </a:rPr>
              <a:t> – цвет веселья </a:t>
            </a:r>
            <a:r>
              <a:rPr lang="ru-RU" sz="2000" dirty="0">
                <a:latin typeface="Arial Black" pitchFamily="34" charset="0"/>
              </a:rPr>
              <a:t>и тепла, и уверенности;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Белый</a:t>
            </a:r>
            <a:r>
              <a:rPr lang="ru-RU" sz="2400" dirty="0">
                <a:latin typeface="Arial Black" pitchFamily="34" charset="0"/>
              </a:rPr>
              <a:t> – невинность, чистота, прозрачность;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44522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Синий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 – цвет покоя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smtClean="0">
                <a:latin typeface="Arial Black" pitchFamily="34" charset="0"/>
              </a:rPr>
              <a:t>расслабления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>
                <a:latin typeface="Arial Black" pitchFamily="34" charset="0"/>
              </a:rPr>
              <a:t>сосредоточения, мудрости. </a:t>
            </a:r>
            <a:endParaRPr lang="ru-RU" sz="2000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21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26"/>
    </mc:Choice>
    <mc:Fallback>
      <p:transition spd="slow" advTm="51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44.radikal.ru/i105/1002/32/1523c3db95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1" y="188641"/>
            <a:ext cx="4280559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034.radikal.ru/1002/6a/125ef24a42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3"/>
            <a:ext cx="4063564" cy="27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s50.radikal.ru/i130/1002/21/c4f69424b3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9476"/>
            <a:ext cx="4063564" cy="24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i032.radikal.ru/1002/29/750e3baf8eb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4" y="4005064"/>
            <a:ext cx="4248056" cy="26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328" y="2780928"/>
            <a:ext cx="79193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Используй 2-3 цвета!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78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84"/>
    </mc:Choice>
    <mc:Fallback>
      <p:transition spd="slow" advTm="27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iart.ru/forum/uploads7/post-12784-1305537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6"/>
    </mc:Choice>
    <mc:Fallback>
      <p:transition spd="slow" advTm="30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expresstyle.ru/upload/blog/cc9/shkal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0" y="332655"/>
            <a:ext cx="4194831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expresstyle.ru/upload/blog/83d/shkal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expresstyle.ru/upload/blog/58b/shkal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1" y="3573016"/>
            <a:ext cx="41948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expresstyle.ru/upload/blog/62e/shkal_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60" y="3573016"/>
            <a:ext cx="4026804" cy="28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134" y="2091388"/>
            <a:ext cx="4606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контрастные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7619" y="2260665"/>
            <a:ext cx="52812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Предельно удаленные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034" y="5828293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классическая триада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3433" y="5828292"/>
            <a:ext cx="3703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контрастная триада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81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94"/>
    </mc:Choice>
    <mc:Fallback>
      <p:transition spd="slow" advTm="75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725144"/>
            <a:ext cx="8305800" cy="414649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6600"/>
                </a:solidFill>
                <a:latin typeface="Aktau" pitchFamily="82" charset="0"/>
              </a:rPr>
              <a:t>Желаю успеха!</a:t>
            </a:r>
            <a:endParaRPr lang="ru-RU" sz="6600" dirty="0">
              <a:solidFill>
                <a:srgbClr val="FF6600"/>
              </a:solidFill>
              <a:latin typeface="Aktau" pitchFamily="8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C0066"/>
                </a:solidFill>
                <a:latin typeface="Acquest Script" pitchFamily="2" charset="0"/>
              </a:rPr>
              <a:t>Создай свой логотип</a:t>
            </a:r>
            <a:endParaRPr lang="ru-RU" sz="9600" dirty="0">
              <a:solidFill>
                <a:srgbClr val="CC0066"/>
              </a:solidFill>
              <a:latin typeface="Acquest Script" pitchFamily="2" charset="0"/>
            </a:endParaRPr>
          </a:p>
        </p:txBody>
      </p:sp>
      <p:pic>
        <p:nvPicPr>
          <p:cNvPr id="18434" name="Picture 2" descr="Картинка 23 из 42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83" y="1269177"/>
            <a:ext cx="3024336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7175" y="476672"/>
            <a:ext cx="4968552" cy="3888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90880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Лада Валерьевна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3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5"/>
    </mc:Choice>
    <mc:Fallback>
      <p:transition spd="slow" advTm="15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panelet.dk/wp-content/uploads/ww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9619"/>
            <a:ext cx="3060339" cy="28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usmotive.com/images2011/Skoda-new-logo-0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46" y="3216034"/>
            <a:ext cx="3228292" cy="32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mutek.files.wordpress.com/2011/12/finderf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" y="3216034"/>
            <a:ext cx="3369605" cy="33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utowp.ru/pictures/holden/logotypes/autowp.ru_holden_logo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83" y="387421"/>
            <a:ext cx="3554418" cy="26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9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2"/>
    </mc:Choice>
    <mc:Fallback>
      <p:transition spd="slow" advTm="33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11501.vkontakte.ru/u160160369/-14/x_70a03f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664296" cy="261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uestrapolla.com/apps/euro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3301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igiseller.ru/preview/134795/p1_00102154749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92" y="3841485"/>
            <a:ext cx="2688464" cy="268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69 из 4401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5721"/>
            <a:ext cx="4561695" cy="33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1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3"/>
    </mc:Choice>
    <mc:Fallback>
      <p:transition spd="slow" advTm="38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8305800" cy="41464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Логотип – это графическое отображение смысла торговой марки, организации или другого лица.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sz="9600" dirty="0" smtClean="0">
                <a:solidFill>
                  <a:srgbClr val="FF0000"/>
                </a:solidFill>
              </a:rPr>
              <a:t> ? </a:t>
            </a:r>
            <a:r>
              <a:rPr lang="ru-RU" sz="4900" dirty="0" smtClean="0">
                <a:solidFill>
                  <a:srgbClr val="FF0000"/>
                </a:solidFill>
              </a:rPr>
              <a:t>Определите тему урока</a:t>
            </a:r>
            <a:endParaRPr lang="ru-RU" sz="49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76872"/>
            <a:ext cx="7920880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ЛОГОТИП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49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93"/>
    </mc:Choice>
    <mc:Fallback>
      <p:transition spd="slow" advTm="18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Термин «логотип» появился в начале </a:t>
            </a:r>
            <a:r>
              <a:rPr lang="ru-RU" sz="3200" b="1" dirty="0">
                <a:solidFill>
                  <a:srgbClr val="FF0000"/>
                </a:solidFill>
                <a:hlinkClick r:id="rId3" tooltip="XIX век"/>
              </a:rPr>
              <a:t>XIX века</a:t>
            </a:r>
            <a:r>
              <a:rPr lang="ru-RU" sz="3200" b="1" dirty="0">
                <a:solidFill>
                  <a:srgbClr val="FF0000"/>
                </a:solidFill>
              </a:rPr>
              <a:t> в </a:t>
            </a:r>
            <a:r>
              <a:rPr lang="ru-RU" sz="3200" b="1" dirty="0" err="1">
                <a:solidFill>
                  <a:srgbClr val="FF0000"/>
                </a:solidFill>
                <a:hlinkClick r:id="rId4" tooltip="Типографика"/>
              </a:rPr>
              <a:t>типографике</a:t>
            </a:r>
            <a:r>
              <a:rPr lang="ru-RU" sz="3200" b="1" dirty="0">
                <a:solidFill>
                  <a:srgbClr val="FF0000"/>
                </a:solidFill>
              </a:rPr>
              <a:t> и был синонимом термина «</a:t>
            </a:r>
            <a:r>
              <a:rPr lang="ru-RU" sz="3200" b="1" dirty="0">
                <a:solidFill>
                  <a:srgbClr val="FF0000"/>
                </a:solidFill>
                <a:hlinkClick r:id="rId5" tooltip="Лигатура (соединение букв)"/>
              </a:rPr>
              <a:t>лигатура</a:t>
            </a:r>
            <a:r>
              <a:rPr lang="ru-RU" sz="3200" b="1" dirty="0">
                <a:solidFill>
                  <a:srgbClr val="FF0000"/>
                </a:solidFill>
              </a:rPr>
              <a:t>», то есть обозначал объединение двух или </a:t>
            </a:r>
            <a:r>
              <a:rPr lang="ru-RU" sz="3200" b="1" dirty="0" err="1">
                <a:solidFill>
                  <a:srgbClr val="FF0000"/>
                </a:solidFill>
              </a:rPr>
              <a:t>трёх</a:t>
            </a:r>
            <a:r>
              <a:rPr lang="ru-RU" sz="3200" b="1" dirty="0" err="1">
                <a:solidFill>
                  <a:srgbClr val="FF0000"/>
                </a:solidFill>
                <a:hlinkClick r:id="rId6" tooltip="Знак"/>
              </a:rPr>
              <a:t>знаков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типографского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>
                <a:solidFill>
                  <a:srgbClr val="FF0000"/>
                </a:solidFill>
                <a:hlinkClick r:id="rId7" tooltip="Шрифт"/>
              </a:rPr>
              <a:t>шрифта</a:t>
            </a:r>
            <a:r>
              <a:rPr lang="ru-RU" sz="3200" b="1" dirty="0">
                <a:solidFill>
                  <a:srgbClr val="FF0000"/>
                </a:solidFill>
              </a:rPr>
              <a:t>. Он возник после волны подъёма производства, которая привела к росту объёмов производимой продукции, </a:t>
            </a:r>
            <a:r>
              <a:rPr lang="ru-RU" sz="3200" b="1" dirty="0" err="1">
                <a:solidFill>
                  <a:srgbClr val="FF0000"/>
                </a:solidFill>
              </a:rPr>
              <a:t>росту</a:t>
            </a:r>
            <a:r>
              <a:rPr lang="ru-RU" sz="3200" b="1" dirty="0" err="1">
                <a:solidFill>
                  <a:srgbClr val="FF0000"/>
                </a:solidFill>
                <a:hlinkClick r:id="rId8" tooltip="Экспорт"/>
              </a:rPr>
              <a:t>экспорта</a:t>
            </a:r>
            <a:r>
              <a:rPr lang="ru-RU" sz="3200" b="1" dirty="0">
                <a:solidFill>
                  <a:srgbClr val="FF0000"/>
                </a:solidFill>
              </a:rPr>
              <a:t> и конкуренции. К середине </a:t>
            </a:r>
            <a:r>
              <a:rPr lang="ru-RU" sz="3200" b="1" dirty="0">
                <a:solidFill>
                  <a:srgbClr val="FF0000"/>
                </a:solidFill>
                <a:hlinkClick r:id="rId3" tooltip="XIX век"/>
              </a:rPr>
              <a:t>XIX века</a:t>
            </a:r>
            <a:r>
              <a:rPr lang="ru-RU" sz="3200" b="1" dirty="0">
                <a:solidFill>
                  <a:srgbClr val="FF0000"/>
                </a:solidFill>
              </a:rPr>
              <a:t> логотипом называли любое текстовое </a:t>
            </a:r>
            <a:r>
              <a:rPr lang="ru-RU" sz="3200" b="1" dirty="0">
                <a:solidFill>
                  <a:srgbClr val="FF0000"/>
                </a:solidFill>
                <a:hlinkClick r:id="rId9" tooltip="Клише"/>
              </a:rPr>
              <a:t>клише</a:t>
            </a:r>
            <a:r>
              <a:rPr lang="ru-RU" sz="3200" b="1" dirty="0">
                <a:solidFill>
                  <a:srgbClr val="FF0000"/>
                </a:solidFill>
              </a:rPr>
              <a:t>, которое не нужно каждый раз набирать заново. Например, заголовок-название </a:t>
            </a:r>
            <a:r>
              <a:rPr lang="ru-RU" sz="3200" b="1" dirty="0">
                <a:solidFill>
                  <a:srgbClr val="FF0000"/>
                </a:solidFill>
                <a:hlinkClick r:id="rId10" tooltip="Газета"/>
              </a:rPr>
              <a:t>газеты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18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70"/>
    </mc:Choice>
    <mc:Fallback>
      <p:transition spd="slow" advTm="35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С</a:t>
            </a:r>
            <a:r>
              <a:rPr lang="ru-RU" sz="4000" b="1" dirty="0">
                <a:solidFill>
                  <a:srgbClr val="FFC000"/>
                </a:solidFill>
              </a:rPr>
              <a:t>амым первым лого был логотип компании </a:t>
            </a:r>
            <a:r>
              <a:rPr lang="ru-RU" sz="4000" b="1" dirty="0" err="1">
                <a:solidFill>
                  <a:srgbClr val="FFC000"/>
                </a:solidFill>
              </a:rPr>
              <a:t>Prudential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Insurance</a:t>
            </a:r>
            <a:r>
              <a:rPr lang="ru-RU" sz="4000" b="1" dirty="0">
                <a:solidFill>
                  <a:srgbClr val="FFC000"/>
                </a:solidFill>
              </a:rPr>
              <a:t> — скала Гибралтара. Этот логотип появился в 1896 году. 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www.artsides.ru/big/item_27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3" y="3429000"/>
            <a:ext cx="76604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10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38"/>
    </mc:Choice>
    <mc:Fallback>
      <p:transition spd="slow" advTm="1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83740">
                      <a:srgbClr val="AD0504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ЛОГОТИПОВ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83740">
                    <a:srgbClr val="AD0504"/>
                  </a:gs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780" y="1327994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Оригинальное графическое начертание названия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66" name="Picture 22" descr="Картинка 90 из 440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2" y="2708920"/>
            <a:ext cx="8456930" cy="29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9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5"/>
    </mc:Choice>
    <mc:Fallback>
      <p:transition spd="slow" advTm="8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404664"/>
            <a:ext cx="35028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Фирменный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знак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Картинка 101 из 440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3" y="260648"/>
            <a:ext cx="3656385" cy="27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795" y="310539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6600"/>
                </a:solidFill>
                <a:latin typeface="Arial Black" pitchFamily="34" charset="0"/>
              </a:rPr>
              <a:t>Фирменный блок </a:t>
            </a:r>
            <a:endParaRPr lang="ru-RU" sz="3600" dirty="0" smtClean="0">
              <a:solidFill>
                <a:srgbClr val="FF6600"/>
              </a:solidFill>
              <a:latin typeface="Arial Black" pitchFamily="34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—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комбинация </a:t>
            </a:r>
            <a:endParaRPr lang="ru-RU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названия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и знака.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6" name="Picture 4" descr="Картинка 201 из 440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76" y="3289836"/>
            <a:ext cx="3372486" cy="32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1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2"/>
    </mc:Choice>
    <mc:Fallback>
      <p:transition spd="slow" advTm="10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6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|4.6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3|7|6|6.1|6.3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7|17|15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1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4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3.1|2.9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4.4|2.9|2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316</TotalTime>
  <Words>108</Words>
  <Application>Microsoft Office PowerPoint</Application>
  <PresentationFormat>Экран (4:3)</PresentationFormat>
  <Paragraphs>54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логотипы</vt:lpstr>
      <vt:lpstr>Презентация PowerPoint</vt:lpstr>
      <vt:lpstr>Презентация PowerPoint</vt:lpstr>
      <vt:lpstr>Презентация PowerPoint</vt:lpstr>
      <vt:lpstr>           ? Определите тему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Создай свой логотип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логотипы</dc:title>
  <dc:creator>лада</dc:creator>
  <cp:lastModifiedBy>лада</cp:lastModifiedBy>
  <cp:revision>22</cp:revision>
  <dcterms:created xsi:type="dcterms:W3CDTF">2012-05-04T15:15:59Z</dcterms:created>
  <dcterms:modified xsi:type="dcterms:W3CDTF">2012-05-04T20:32:40Z</dcterms:modified>
</cp:coreProperties>
</file>