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0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 autoAdjust="0"/>
    <p:restoredTop sz="94613" autoAdjust="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AB0B1F5-8744-408A-A006-A240D9EB1B9A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22194DDD-B5E4-4C9F-9694-B505FBB1ADC1}">
      <dgm:prSet phldrT="[Текст]"/>
      <dgm:spPr/>
      <dgm:t>
        <a:bodyPr/>
        <a:lstStyle/>
        <a:p>
          <a:r>
            <a:rPr lang="ru-RU" dirty="0" smtClean="0"/>
            <a:t>Обо мне</a:t>
          </a:r>
          <a:endParaRPr lang="ru-RU" dirty="0"/>
        </a:p>
      </dgm:t>
    </dgm:pt>
    <dgm:pt modelId="{00615E60-6F52-42A5-B357-A7C2CF5C2062}" type="parTrans" cxnId="{F031FC02-1839-4F3A-9213-1C20C38B5162}">
      <dgm:prSet/>
      <dgm:spPr/>
      <dgm:t>
        <a:bodyPr/>
        <a:lstStyle/>
        <a:p>
          <a:endParaRPr lang="ru-RU"/>
        </a:p>
      </dgm:t>
    </dgm:pt>
    <dgm:pt modelId="{3B8F11DB-DE6F-48BE-9362-E3F227C84CB6}" type="sibTrans" cxnId="{F031FC02-1839-4F3A-9213-1C20C38B5162}">
      <dgm:prSet/>
      <dgm:spPr/>
      <dgm:t>
        <a:bodyPr/>
        <a:lstStyle/>
        <a:p>
          <a:endParaRPr lang="ru-RU"/>
        </a:p>
      </dgm:t>
    </dgm:pt>
    <dgm:pt modelId="{1400DA44-FC5F-4948-B293-E5379F2E4E8D}">
      <dgm:prSet phldrT="[Текст]"/>
      <dgm:spPr/>
      <dgm:t>
        <a:bodyPr/>
        <a:lstStyle/>
        <a:p>
          <a:r>
            <a:rPr lang="ru-RU" dirty="0" smtClean="0"/>
            <a:t>Мой опыт работы</a:t>
          </a:r>
          <a:endParaRPr lang="ru-RU" dirty="0"/>
        </a:p>
      </dgm:t>
    </dgm:pt>
    <dgm:pt modelId="{AF69A800-E3DB-4B72-8905-818B5D11765A}" type="parTrans" cxnId="{18300016-F772-4F8A-8BC6-CA98C45443A4}">
      <dgm:prSet/>
      <dgm:spPr/>
      <dgm:t>
        <a:bodyPr/>
        <a:lstStyle/>
        <a:p>
          <a:endParaRPr lang="ru-RU"/>
        </a:p>
      </dgm:t>
    </dgm:pt>
    <dgm:pt modelId="{D56399C0-5AA4-42D6-AD1D-38061EF62177}" type="sibTrans" cxnId="{18300016-F772-4F8A-8BC6-CA98C45443A4}">
      <dgm:prSet/>
      <dgm:spPr/>
      <dgm:t>
        <a:bodyPr/>
        <a:lstStyle/>
        <a:p>
          <a:endParaRPr lang="ru-RU"/>
        </a:p>
      </dgm:t>
    </dgm:pt>
    <dgm:pt modelId="{8A19F734-DBE5-40DC-B982-36282697E4B3}">
      <dgm:prSet phldrT="[Текст]"/>
      <dgm:spPr/>
      <dgm:t>
        <a:bodyPr/>
        <a:lstStyle/>
        <a:p>
          <a:r>
            <a:rPr lang="ru-RU" dirty="0" smtClean="0"/>
            <a:t> Профессиональное развитие </a:t>
          </a:r>
          <a:endParaRPr lang="ru-RU" dirty="0"/>
        </a:p>
      </dgm:t>
    </dgm:pt>
    <dgm:pt modelId="{857F4B29-8200-4C5B-AFBA-C18CF5A72B1C}" type="parTrans" cxnId="{F52CD8C4-CBF3-4B2B-A541-462EBBA1BDB2}">
      <dgm:prSet/>
      <dgm:spPr/>
      <dgm:t>
        <a:bodyPr/>
        <a:lstStyle/>
        <a:p>
          <a:endParaRPr lang="ru-RU"/>
        </a:p>
      </dgm:t>
    </dgm:pt>
    <dgm:pt modelId="{1A70BB60-7C35-49C8-A969-9F895A550F01}" type="sibTrans" cxnId="{F52CD8C4-CBF3-4B2B-A541-462EBBA1BDB2}">
      <dgm:prSet/>
      <dgm:spPr/>
      <dgm:t>
        <a:bodyPr/>
        <a:lstStyle/>
        <a:p>
          <a:endParaRPr lang="ru-RU"/>
        </a:p>
      </dgm:t>
    </dgm:pt>
    <dgm:pt modelId="{6F18BD37-8ADB-4E93-8CA0-734ED4C11592}">
      <dgm:prSet phldrT="[Текст]"/>
      <dgm:spPr/>
      <dgm:t>
        <a:bodyPr/>
        <a:lstStyle/>
        <a:p>
          <a:r>
            <a:rPr lang="ru-RU" dirty="0" smtClean="0"/>
            <a:t>Цели, методы и результаты педагогической деятельности</a:t>
          </a:r>
        </a:p>
      </dgm:t>
    </dgm:pt>
    <dgm:pt modelId="{A8ABF673-15AF-4C3A-AE0E-9723F0C664F9}" type="parTrans" cxnId="{848D46D9-4A7D-4D1C-9DC5-5CB128B909FF}">
      <dgm:prSet/>
      <dgm:spPr/>
      <dgm:t>
        <a:bodyPr/>
        <a:lstStyle/>
        <a:p>
          <a:endParaRPr lang="ru-RU"/>
        </a:p>
      </dgm:t>
    </dgm:pt>
    <dgm:pt modelId="{87D72316-22BC-4F3A-9122-8A13DED0F864}" type="sibTrans" cxnId="{848D46D9-4A7D-4D1C-9DC5-5CB128B909FF}">
      <dgm:prSet/>
      <dgm:spPr/>
      <dgm:t>
        <a:bodyPr/>
        <a:lstStyle/>
        <a:p>
          <a:endParaRPr lang="ru-RU"/>
        </a:p>
      </dgm:t>
    </dgm:pt>
    <dgm:pt modelId="{FD3C91B8-1171-4A35-BEA8-7B603C8DF107}">
      <dgm:prSet phldrT="[Текст]"/>
      <dgm:spPr/>
      <dgm:t>
        <a:bodyPr/>
        <a:lstStyle/>
        <a:p>
          <a:r>
            <a:rPr lang="ru-RU" dirty="0" smtClean="0"/>
            <a:t>Научно-методическая деятельность</a:t>
          </a:r>
        </a:p>
      </dgm:t>
    </dgm:pt>
    <dgm:pt modelId="{C9A97DEA-8F4F-4206-A127-58AE81306D65}" type="parTrans" cxnId="{DAAD052F-EFF1-40BC-BF65-86E7645B0953}">
      <dgm:prSet/>
      <dgm:spPr/>
      <dgm:t>
        <a:bodyPr/>
        <a:lstStyle/>
        <a:p>
          <a:endParaRPr lang="ru-RU"/>
        </a:p>
      </dgm:t>
    </dgm:pt>
    <dgm:pt modelId="{8EB8B343-FFC1-48E0-85A1-0FB94814A12B}" type="sibTrans" cxnId="{DAAD052F-EFF1-40BC-BF65-86E7645B0953}">
      <dgm:prSet/>
      <dgm:spPr/>
      <dgm:t>
        <a:bodyPr/>
        <a:lstStyle/>
        <a:p>
          <a:endParaRPr lang="ru-RU"/>
        </a:p>
      </dgm:t>
    </dgm:pt>
    <dgm:pt modelId="{74CF9198-9651-4AE3-84D7-18106C46FB96}">
      <dgm:prSet phldrT="[Текст]"/>
      <dgm:spPr/>
      <dgm:t>
        <a:bodyPr/>
        <a:lstStyle/>
        <a:p>
          <a:r>
            <a:rPr lang="ru-RU" dirty="0" smtClean="0"/>
            <a:t> Мудрые мысли для мотивации </a:t>
          </a:r>
          <a:endParaRPr lang="ru-RU" dirty="0"/>
        </a:p>
      </dgm:t>
    </dgm:pt>
    <dgm:pt modelId="{2695E5EF-49F1-4CB8-AA7E-DDFEF5674EAB}" type="parTrans" cxnId="{E4473990-F423-464A-B083-F900A1CD9124}">
      <dgm:prSet/>
      <dgm:spPr/>
      <dgm:t>
        <a:bodyPr/>
        <a:lstStyle/>
        <a:p>
          <a:endParaRPr lang="ru-RU"/>
        </a:p>
      </dgm:t>
    </dgm:pt>
    <dgm:pt modelId="{471989A0-A267-47F9-9562-143026CBA49B}" type="sibTrans" cxnId="{E4473990-F423-464A-B083-F900A1CD9124}">
      <dgm:prSet/>
      <dgm:spPr/>
      <dgm:t>
        <a:bodyPr/>
        <a:lstStyle/>
        <a:p>
          <a:endParaRPr lang="ru-RU"/>
        </a:p>
      </dgm:t>
    </dgm:pt>
    <dgm:pt modelId="{14B77196-5208-454C-A457-932791FF8BFF}" type="pres">
      <dgm:prSet presAssocID="{AAB0B1F5-8744-408A-A006-A240D9EB1B9A}" presName="linearFlow" presStyleCnt="0">
        <dgm:presLayoutVars>
          <dgm:dir/>
          <dgm:resizeHandles val="exact"/>
        </dgm:presLayoutVars>
      </dgm:prSet>
      <dgm:spPr/>
    </dgm:pt>
    <dgm:pt modelId="{6C118BFD-9608-4981-A048-FA176F7181DF}" type="pres">
      <dgm:prSet presAssocID="{22194DDD-B5E4-4C9F-9694-B505FBB1ADC1}" presName="composite" presStyleCnt="0"/>
      <dgm:spPr/>
    </dgm:pt>
    <dgm:pt modelId="{22FCFB15-A08F-4D1A-AD4B-56B413E8714F}" type="pres">
      <dgm:prSet presAssocID="{22194DDD-B5E4-4C9F-9694-B505FBB1ADC1}" presName="imgShp" presStyleLbl="fgImgPlace1" presStyleIdx="0" presStyleCnt="6"/>
      <dgm:spPr/>
    </dgm:pt>
    <dgm:pt modelId="{545D367F-9E8F-4DC9-B6BE-F25D48503D05}" type="pres">
      <dgm:prSet presAssocID="{22194DDD-B5E4-4C9F-9694-B505FBB1ADC1}" presName="txShp" presStyleLbl="node1" presStyleIdx="0" presStyleCnt="6" custLinFactNeighborX="-236" custLinFactNeighborY="42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634B7C-32A4-439B-934F-E96E1AB3D70A}" type="pres">
      <dgm:prSet presAssocID="{3B8F11DB-DE6F-48BE-9362-E3F227C84CB6}" presName="spacing" presStyleCnt="0"/>
      <dgm:spPr/>
    </dgm:pt>
    <dgm:pt modelId="{49019267-5829-42AA-B3DB-E9A722E5D107}" type="pres">
      <dgm:prSet presAssocID="{1400DA44-FC5F-4948-B293-E5379F2E4E8D}" presName="composite" presStyleCnt="0"/>
      <dgm:spPr/>
    </dgm:pt>
    <dgm:pt modelId="{12BB051D-0B60-4F09-9F74-A0269E26DC15}" type="pres">
      <dgm:prSet presAssocID="{1400DA44-FC5F-4948-B293-E5379F2E4E8D}" presName="imgShp" presStyleLbl="fgImgPlace1" presStyleIdx="1" presStyleCnt="6"/>
      <dgm:spPr/>
    </dgm:pt>
    <dgm:pt modelId="{E2A3481F-AD1F-48A7-82FD-35FBECDDCA01}" type="pres">
      <dgm:prSet presAssocID="{1400DA44-FC5F-4948-B293-E5379F2E4E8D}" presName="txShp" presStyleLbl="node1" presStyleIdx="1" presStyleCnt="6" custLinFactNeighborX="-236" custLinFactNeighborY="5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60CC09-7E9A-4F89-BF2C-C8DC7CABE95C}" type="pres">
      <dgm:prSet presAssocID="{D56399C0-5AA4-42D6-AD1D-38061EF62177}" presName="spacing" presStyleCnt="0"/>
      <dgm:spPr/>
    </dgm:pt>
    <dgm:pt modelId="{D78643A9-32FE-404F-B192-C8C35548A5DD}" type="pres">
      <dgm:prSet presAssocID="{8A19F734-DBE5-40DC-B982-36282697E4B3}" presName="composite" presStyleCnt="0"/>
      <dgm:spPr/>
    </dgm:pt>
    <dgm:pt modelId="{FA58B94E-9612-41C7-8333-B11FE54DA206}" type="pres">
      <dgm:prSet presAssocID="{8A19F734-DBE5-40DC-B982-36282697E4B3}" presName="imgShp" presStyleLbl="fgImgPlace1" presStyleIdx="2" presStyleCnt="6"/>
      <dgm:spPr/>
    </dgm:pt>
    <dgm:pt modelId="{03FE4D1F-0EB6-483D-85FA-C4958B1D973B}" type="pres">
      <dgm:prSet presAssocID="{8A19F734-DBE5-40DC-B982-36282697E4B3}" presName="txShp" presStyleLbl="node1" presStyleIdx="2" presStyleCnt="6" custLinFactNeighborX="-236" custLinFactNeighborY="-31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079D64-2A03-4855-AC22-230D7F5ACD02}" type="pres">
      <dgm:prSet presAssocID="{1A70BB60-7C35-49C8-A969-9F895A550F01}" presName="spacing" presStyleCnt="0"/>
      <dgm:spPr/>
    </dgm:pt>
    <dgm:pt modelId="{BF7ED508-F1E7-4423-918E-F3E79AA2EA8A}" type="pres">
      <dgm:prSet presAssocID="{6F18BD37-8ADB-4E93-8CA0-734ED4C11592}" presName="composite" presStyleCnt="0"/>
      <dgm:spPr/>
    </dgm:pt>
    <dgm:pt modelId="{EB4D74C9-7B4A-47B0-9ED3-C90622428F96}" type="pres">
      <dgm:prSet presAssocID="{6F18BD37-8ADB-4E93-8CA0-734ED4C11592}" presName="imgShp" presStyleLbl="fgImgPlace1" presStyleIdx="3" presStyleCnt="6"/>
      <dgm:spPr/>
    </dgm:pt>
    <dgm:pt modelId="{69FAE358-A0EF-4967-8622-7800FECA9884}" type="pres">
      <dgm:prSet presAssocID="{6F18BD37-8ADB-4E93-8CA0-734ED4C11592}" presName="txShp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817B06-7C09-40FE-8B3F-F952F4052F22}" type="pres">
      <dgm:prSet presAssocID="{87D72316-22BC-4F3A-9122-8A13DED0F864}" presName="spacing" presStyleCnt="0"/>
      <dgm:spPr/>
    </dgm:pt>
    <dgm:pt modelId="{8D05AE97-18F0-4CC5-A763-9385D11C8966}" type="pres">
      <dgm:prSet presAssocID="{FD3C91B8-1171-4A35-BEA8-7B603C8DF107}" presName="composite" presStyleCnt="0"/>
      <dgm:spPr/>
    </dgm:pt>
    <dgm:pt modelId="{549E47BC-4D38-4749-980F-B63D8BB2940A}" type="pres">
      <dgm:prSet presAssocID="{FD3C91B8-1171-4A35-BEA8-7B603C8DF107}" presName="imgShp" presStyleLbl="fgImgPlace1" presStyleIdx="4" presStyleCnt="6"/>
      <dgm:spPr/>
    </dgm:pt>
    <dgm:pt modelId="{79FA21E4-5E06-44CE-95EC-85F1E9065F2C}" type="pres">
      <dgm:prSet presAssocID="{FD3C91B8-1171-4A35-BEA8-7B603C8DF107}" presName="txShp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F3A49E-A770-4557-94EA-A9C241727A38}" type="pres">
      <dgm:prSet presAssocID="{8EB8B343-FFC1-48E0-85A1-0FB94814A12B}" presName="spacing" presStyleCnt="0"/>
      <dgm:spPr/>
    </dgm:pt>
    <dgm:pt modelId="{3A530350-3F63-4EEC-B397-C358BC536808}" type="pres">
      <dgm:prSet presAssocID="{74CF9198-9651-4AE3-84D7-18106C46FB96}" presName="composite" presStyleCnt="0"/>
      <dgm:spPr/>
    </dgm:pt>
    <dgm:pt modelId="{367E863D-7171-407D-9BFD-C2C4AB073A84}" type="pres">
      <dgm:prSet presAssocID="{74CF9198-9651-4AE3-84D7-18106C46FB96}" presName="imgShp" presStyleLbl="fgImgPlace1" presStyleIdx="5" presStyleCnt="6"/>
      <dgm:spPr/>
    </dgm:pt>
    <dgm:pt modelId="{9E8E7513-E68B-4F7E-B04A-5C8214867F23}" type="pres">
      <dgm:prSet presAssocID="{74CF9198-9651-4AE3-84D7-18106C46FB96}" presName="txShp" presStyleLbl="node1" presStyleIdx="5" presStyleCnt="6" custScaleY="10164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52CD8C4-CBF3-4B2B-A541-462EBBA1BDB2}" srcId="{AAB0B1F5-8744-408A-A006-A240D9EB1B9A}" destId="{8A19F734-DBE5-40DC-B982-36282697E4B3}" srcOrd="2" destOrd="0" parTransId="{857F4B29-8200-4C5B-AFBA-C18CF5A72B1C}" sibTransId="{1A70BB60-7C35-49C8-A969-9F895A550F01}"/>
    <dgm:cxn modelId="{A7DCC9AD-CE3F-4999-B114-26D203C5AE1F}" type="presOf" srcId="{6F18BD37-8ADB-4E93-8CA0-734ED4C11592}" destId="{69FAE358-A0EF-4967-8622-7800FECA9884}" srcOrd="0" destOrd="0" presId="urn:microsoft.com/office/officeart/2005/8/layout/vList3"/>
    <dgm:cxn modelId="{B4394D25-DF3D-4219-A344-AC9DA01D35E4}" type="presOf" srcId="{AAB0B1F5-8744-408A-A006-A240D9EB1B9A}" destId="{14B77196-5208-454C-A457-932791FF8BFF}" srcOrd="0" destOrd="0" presId="urn:microsoft.com/office/officeart/2005/8/layout/vList3"/>
    <dgm:cxn modelId="{F031FC02-1839-4F3A-9213-1C20C38B5162}" srcId="{AAB0B1F5-8744-408A-A006-A240D9EB1B9A}" destId="{22194DDD-B5E4-4C9F-9694-B505FBB1ADC1}" srcOrd="0" destOrd="0" parTransId="{00615E60-6F52-42A5-B357-A7C2CF5C2062}" sibTransId="{3B8F11DB-DE6F-48BE-9362-E3F227C84CB6}"/>
    <dgm:cxn modelId="{03597E92-EB3E-4456-89E3-A53D534862AE}" type="presOf" srcId="{22194DDD-B5E4-4C9F-9694-B505FBB1ADC1}" destId="{545D367F-9E8F-4DC9-B6BE-F25D48503D05}" srcOrd="0" destOrd="0" presId="urn:microsoft.com/office/officeart/2005/8/layout/vList3"/>
    <dgm:cxn modelId="{848D46D9-4A7D-4D1C-9DC5-5CB128B909FF}" srcId="{AAB0B1F5-8744-408A-A006-A240D9EB1B9A}" destId="{6F18BD37-8ADB-4E93-8CA0-734ED4C11592}" srcOrd="3" destOrd="0" parTransId="{A8ABF673-15AF-4C3A-AE0E-9723F0C664F9}" sibTransId="{87D72316-22BC-4F3A-9122-8A13DED0F864}"/>
    <dgm:cxn modelId="{DAAD052F-EFF1-40BC-BF65-86E7645B0953}" srcId="{AAB0B1F5-8744-408A-A006-A240D9EB1B9A}" destId="{FD3C91B8-1171-4A35-BEA8-7B603C8DF107}" srcOrd="4" destOrd="0" parTransId="{C9A97DEA-8F4F-4206-A127-58AE81306D65}" sibTransId="{8EB8B343-FFC1-48E0-85A1-0FB94814A12B}"/>
    <dgm:cxn modelId="{FB498266-2D8D-488B-A06F-B4053143F3B4}" type="presOf" srcId="{1400DA44-FC5F-4948-B293-E5379F2E4E8D}" destId="{E2A3481F-AD1F-48A7-82FD-35FBECDDCA01}" srcOrd="0" destOrd="0" presId="urn:microsoft.com/office/officeart/2005/8/layout/vList3"/>
    <dgm:cxn modelId="{18300016-F772-4F8A-8BC6-CA98C45443A4}" srcId="{AAB0B1F5-8744-408A-A006-A240D9EB1B9A}" destId="{1400DA44-FC5F-4948-B293-E5379F2E4E8D}" srcOrd="1" destOrd="0" parTransId="{AF69A800-E3DB-4B72-8905-818B5D11765A}" sibTransId="{D56399C0-5AA4-42D6-AD1D-38061EF62177}"/>
    <dgm:cxn modelId="{8EA84FB2-B1DF-4696-A4AB-1F3BDD8FD5F8}" type="presOf" srcId="{8A19F734-DBE5-40DC-B982-36282697E4B3}" destId="{03FE4D1F-0EB6-483D-85FA-C4958B1D973B}" srcOrd="0" destOrd="0" presId="urn:microsoft.com/office/officeart/2005/8/layout/vList3"/>
    <dgm:cxn modelId="{566A6FAC-C4DC-4D39-B269-4FF37A66E6FA}" type="presOf" srcId="{FD3C91B8-1171-4A35-BEA8-7B603C8DF107}" destId="{79FA21E4-5E06-44CE-95EC-85F1E9065F2C}" srcOrd="0" destOrd="0" presId="urn:microsoft.com/office/officeart/2005/8/layout/vList3"/>
    <dgm:cxn modelId="{5023BF60-37EB-4194-89E0-BD816011E6FA}" type="presOf" srcId="{74CF9198-9651-4AE3-84D7-18106C46FB96}" destId="{9E8E7513-E68B-4F7E-B04A-5C8214867F23}" srcOrd="0" destOrd="0" presId="urn:microsoft.com/office/officeart/2005/8/layout/vList3"/>
    <dgm:cxn modelId="{E4473990-F423-464A-B083-F900A1CD9124}" srcId="{AAB0B1F5-8744-408A-A006-A240D9EB1B9A}" destId="{74CF9198-9651-4AE3-84D7-18106C46FB96}" srcOrd="5" destOrd="0" parTransId="{2695E5EF-49F1-4CB8-AA7E-DDFEF5674EAB}" sibTransId="{471989A0-A267-47F9-9562-143026CBA49B}"/>
    <dgm:cxn modelId="{83F2DE53-7E7B-4330-AC99-57A96499979F}" type="presParOf" srcId="{14B77196-5208-454C-A457-932791FF8BFF}" destId="{6C118BFD-9608-4981-A048-FA176F7181DF}" srcOrd="0" destOrd="0" presId="urn:microsoft.com/office/officeart/2005/8/layout/vList3"/>
    <dgm:cxn modelId="{988DFF9C-5467-4303-B55F-B3F1C1A3C2BF}" type="presParOf" srcId="{6C118BFD-9608-4981-A048-FA176F7181DF}" destId="{22FCFB15-A08F-4D1A-AD4B-56B413E8714F}" srcOrd="0" destOrd="0" presId="urn:microsoft.com/office/officeart/2005/8/layout/vList3"/>
    <dgm:cxn modelId="{A0DC38CD-2509-4CD5-B50E-594591E81CDF}" type="presParOf" srcId="{6C118BFD-9608-4981-A048-FA176F7181DF}" destId="{545D367F-9E8F-4DC9-B6BE-F25D48503D05}" srcOrd="1" destOrd="0" presId="urn:microsoft.com/office/officeart/2005/8/layout/vList3"/>
    <dgm:cxn modelId="{7F35D0F1-131F-4DB0-883E-660FD9585407}" type="presParOf" srcId="{14B77196-5208-454C-A457-932791FF8BFF}" destId="{32634B7C-32A4-439B-934F-E96E1AB3D70A}" srcOrd="1" destOrd="0" presId="urn:microsoft.com/office/officeart/2005/8/layout/vList3"/>
    <dgm:cxn modelId="{5033A604-26B7-4D06-ACBE-34D4D49C8DA4}" type="presParOf" srcId="{14B77196-5208-454C-A457-932791FF8BFF}" destId="{49019267-5829-42AA-B3DB-E9A722E5D107}" srcOrd="2" destOrd="0" presId="urn:microsoft.com/office/officeart/2005/8/layout/vList3"/>
    <dgm:cxn modelId="{9A06A604-F768-4052-BA09-270C43B4F97D}" type="presParOf" srcId="{49019267-5829-42AA-B3DB-E9A722E5D107}" destId="{12BB051D-0B60-4F09-9F74-A0269E26DC15}" srcOrd="0" destOrd="0" presId="urn:microsoft.com/office/officeart/2005/8/layout/vList3"/>
    <dgm:cxn modelId="{208D6507-CAC9-4784-9DE9-39A46CC57493}" type="presParOf" srcId="{49019267-5829-42AA-B3DB-E9A722E5D107}" destId="{E2A3481F-AD1F-48A7-82FD-35FBECDDCA01}" srcOrd="1" destOrd="0" presId="urn:microsoft.com/office/officeart/2005/8/layout/vList3"/>
    <dgm:cxn modelId="{01C9FE7A-3703-42C4-929D-D0B5D079A63F}" type="presParOf" srcId="{14B77196-5208-454C-A457-932791FF8BFF}" destId="{2D60CC09-7E9A-4F89-BF2C-C8DC7CABE95C}" srcOrd="3" destOrd="0" presId="urn:microsoft.com/office/officeart/2005/8/layout/vList3"/>
    <dgm:cxn modelId="{246E4AC4-42EB-47B3-8BA0-9FA6BE838E48}" type="presParOf" srcId="{14B77196-5208-454C-A457-932791FF8BFF}" destId="{D78643A9-32FE-404F-B192-C8C35548A5DD}" srcOrd="4" destOrd="0" presId="urn:microsoft.com/office/officeart/2005/8/layout/vList3"/>
    <dgm:cxn modelId="{B91C46F7-8276-4A5D-96DA-0CF100467F9B}" type="presParOf" srcId="{D78643A9-32FE-404F-B192-C8C35548A5DD}" destId="{FA58B94E-9612-41C7-8333-B11FE54DA206}" srcOrd="0" destOrd="0" presId="urn:microsoft.com/office/officeart/2005/8/layout/vList3"/>
    <dgm:cxn modelId="{2EDA4F8B-E452-4E72-99E7-BEE89A10DFE6}" type="presParOf" srcId="{D78643A9-32FE-404F-B192-C8C35548A5DD}" destId="{03FE4D1F-0EB6-483D-85FA-C4958B1D973B}" srcOrd="1" destOrd="0" presId="urn:microsoft.com/office/officeart/2005/8/layout/vList3"/>
    <dgm:cxn modelId="{7D6CE799-070F-4B8F-A0AE-B2CDDE079F0B}" type="presParOf" srcId="{14B77196-5208-454C-A457-932791FF8BFF}" destId="{E7079D64-2A03-4855-AC22-230D7F5ACD02}" srcOrd="5" destOrd="0" presId="urn:microsoft.com/office/officeart/2005/8/layout/vList3"/>
    <dgm:cxn modelId="{0B33BCE5-BD55-4852-8061-6F5F4DA26D40}" type="presParOf" srcId="{14B77196-5208-454C-A457-932791FF8BFF}" destId="{BF7ED508-F1E7-4423-918E-F3E79AA2EA8A}" srcOrd="6" destOrd="0" presId="urn:microsoft.com/office/officeart/2005/8/layout/vList3"/>
    <dgm:cxn modelId="{40965CBE-F3B3-493E-A3CC-CB7F32B793CB}" type="presParOf" srcId="{BF7ED508-F1E7-4423-918E-F3E79AA2EA8A}" destId="{EB4D74C9-7B4A-47B0-9ED3-C90622428F96}" srcOrd="0" destOrd="0" presId="urn:microsoft.com/office/officeart/2005/8/layout/vList3"/>
    <dgm:cxn modelId="{0CA5FAE3-DD5A-4789-8FA2-64FE995C8FC3}" type="presParOf" srcId="{BF7ED508-F1E7-4423-918E-F3E79AA2EA8A}" destId="{69FAE358-A0EF-4967-8622-7800FECA9884}" srcOrd="1" destOrd="0" presId="urn:microsoft.com/office/officeart/2005/8/layout/vList3"/>
    <dgm:cxn modelId="{20D5DB67-8471-4510-A196-C7E716271498}" type="presParOf" srcId="{14B77196-5208-454C-A457-932791FF8BFF}" destId="{4A817B06-7C09-40FE-8B3F-F952F4052F22}" srcOrd="7" destOrd="0" presId="urn:microsoft.com/office/officeart/2005/8/layout/vList3"/>
    <dgm:cxn modelId="{433AEE58-3F0B-4C95-9007-9A2C4D23E14C}" type="presParOf" srcId="{14B77196-5208-454C-A457-932791FF8BFF}" destId="{8D05AE97-18F0-4CC5-A763-9385D11C8966}" srcOrd="8" destOrd="0" presId="urn:microsoft.com/office/officeart/2005/8/layout/vList3"/>
    <dgm:cxn modelId="{C36C3849-E269-45BE-A8F8-9BD4F8C06A24}" type="presParOf" srcId="{8D05AE97-18F0-4CC5-A763-9385D11C8966}" destId="{549E47BC-4D38-4749-980F-B63D8BB2940A}" srcOrd="0" destOrd="0" presId="urn:microsoft.com/office/officeart/2005/8/layout/vList3"/>
    <dgm:cxn modelId="{E50569C3-89B6-47BB-8642-310C32DD96F3}" type="presParOf" srcId="{8D05AE97-18F0-4CC5-A763-9385D11C8966}" destId="{79FA21E4-5E06-44CE-95EC-85F1E9065F2C}" srcOrd="1" destOrd="0" presId="urn:microsoft.com/office/officeart/2005/8/layout/vList3"/>
    <dgm:cxn modelId="{8722CDE7-AE7A-4DCE-B5DD-E263D1797539}" type="presParOf" srcId="{14B77196-5208-454C-A457-932791FF8BFF}" destId="{E4F3A49E-A770-4557-94EA-A9C241727A38}" srcOrd="9" destOrd="0" presId="urn:microsoft.com/office/officeart/2005/8/layout/vList3"/>
    <dgm:cxn modelId="{88DD9031-A936-45B5-9839-3CC36F78A87A}" type="presParOf" srcId="{14B77196-5208-454C-A457-932791FF8BFF}" destId="{3A530350-3F63-4EEC-B397-C358BC536808}" srcOrd="10" destOrd="0" presId="urn:microsoft.com/office/officeart/2005/8/layout/vList3"/>
    <dgm:cxn modelId="{1131C39F-143A-435E-9E4D-37832E14E0F9}" type="presParOf" srcId="{3A530350-3F63-4EEC-B397-C358BC536808}" destId="{367E863D-7171-407D-9BFD-C2C4AB073A84}" srcOrd="0" destOrd="0" presId="urn:microsoft.com/office/officeart/2005/8/layout/vList3"/>
    <dgm:cxn modelId="{FE1787BF-AE40-4E67-BB07-A1AFBCD1C731}" type="presParOf" srcId="{3A530350-3F63-4EEC-B397-C358BC536808}" destId="{9E8E7513-E68B-4F7E-B04A-5C8214867F23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5D367F-9E8F-4DC9-B6BE-F25D48503D05}">
      <dsp:nvSpPr>
        <dsp:cNvPr id="0" name=""/>
        <dsp:cNvSpPr/>
      </dsp:nvSpPr>
      <dsp:spPr>
        <a:xfrm rot="10800000">
          <a:off x="1582421" y="30996"/>
          <a:ext cx="5650467" cy="690075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304" tIns="76200" rIns="14224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Обо мне</a:t>
          </a:r>
          <a:endParaRPr lang="ru-RU" sz="2000" kern="1200" dirty="0"/>
        </a:p>
      </dsp:txBody>
      <dsp:txXfrm rot="10800000">
        <a:off x="1754940" y="30996"/>
        <a:ext cx="5477948" cy="690075"/>
      </dsp:txXfrm>
    </dsp:sp>
    <dsp:sp modelId="{22FCFB15-A08F-4D1A-AD4B-56B413E8714F}">
      <dsp:nvSpPr>
        <dsp:cNvPr id="0" name=""/>
        <dsp:cNvSpPr/>
      </dsp:nvSpPr>
      <dsp:spPr>
        <a:xfrm>
          <a:off x="1250719" y="1419"/>
          <a:ext cx="690075" cy="690075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2A3481F-AD1F-48A7-82FD-35FBECDDCA01}">
      <dsp:nvSpPr>
        <dsp:cNvPr id="0" name=""/>
        <dsp:cNvSpPr/>
      </dsp:nvSpPr>
      <dsp:spPr>
        <a:xfrm rot="10800000">
          <a:off x="1582421" y="901407"/>
          <a:ext cx="5650467" cy="690075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304" tIns="76200" rIns="14224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Мой опыт работы</a:t>
          </a:r>
          <a:endParaRPr lang="ru-RU" sz="2000" kern="1200" dirty="0"/>
        </a:p>
      </dsp:txBody>
      <dsp:txXfrm rot="10800000">
        <a:off x="1754940" y="901407"/>
        <a:ext cx="5477948" cy="690075"/>
      </dsp:txXfrm>
    </dsp:sp>
    <dsp:sp modelId="{12BB051D-0B60-4F09-9F74-A0269E26DC15}">
      <dsp:nvSpPr>
        <dsp:cNvPr id="0" name=""/>
        <dsp:cNvSpPr/>
      </dsp:nvSpPr>
      <dsp:spPr>
        <a:xfrm>
          <a:off x="1250719" y="897488"/>
          <a:ext cx="690075" cy="690075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3FE4D1F-0EB6-483D-85FA-C4958B1D973B}">
      <dsp:nvSpPr>
        <dsp:cNvPr id="0" name=""/>
        <dsp:cNvSpPr/>
      </dsp:nvSpPr>
      <dsp:spPr>
        <a:xfrm rot="10800000">
          <a:off x="1582421" y="1771819"/>
          <a:ext cx="5650467" cy="690075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304" tIns="76200" rIns="14224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 Профессиональное развитие </a:t>
          </a:r>
          <a:endParaRPr lang="ru-RU" sz="2000" kern="1200" dirty="0"/>
        </a:p>
      </dsp:txBody>
      <dsp:txXfrm rot="10800000">
        <a:off x="1754940" y="1771819"/>
        <a:ext cx="5477948" cy="690075"/>
      </dsp:txXfrm>
    </dsp:sp>
    <dsp:sp modelId="{FA58B94E-9612-41C7-8333-B11FE54DA206}">
      <dsp:nvSpPr>
        <dsp:cNvPr id="0" name=""/>
        <dsp:cNvSpPr/>
      </dsp:nvSpPr>
      <dsp:spPr>
        <a:xfrm>
          <a:off x="1250719" y="1793557"/>
          <a:ext cx="690075" cy="690075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9FAE358-A0EF-4967-8622-7800FECA9884}">
      <dsp:nvSpPr>
        <dsp:cNvPr id="0" name=""/>
        <dsp:cNvSpPr/>
      </dsp:nvSpPr>
      <dsp:spPr>
        <a:xfrm rot="10800000">
          <a:off x="1595757" y="2689625"/>
          <a:ext cx="5650467" cy="690075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304" tIns="76200" rIns="14224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Цели, методы и результаты педагогической деятельности</a:t>
          </a:r>
        </a:p>
      </dsp:txBody>
      <dsp:txXfrm rot="10800000">
        <a:off x="1768276" y="2689625"/>
        <a:ext cx="5477948" cy="690075"/>
      </dsp:txXfrm>
    </dsp:sp>
    <dsp:sp modelId="{EB4D74C9-7B4A-47B0-9ED3-C90622428F96}">
      <dsp:nvSpPr>
        <dsp:cNvPr id="0" name=""/>
        <dsp:cNvSpPr/>
      </dsp:nvSpPr>
      <dsp:spPr>
        <a:xfrm>
          <a:off x="1250719" y="2689625"/>
          <a:ext cx="690075" cy="690075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9FA21E4-5E06-44CE-95EC-85F1E9065F2C}">
      <dsp:nvSpPr>
        <dsp:cNvPr id="0" name=""/>
        <dsp:cNvSpPr/>
      </dsp:nvSpPr>
      <dsp:spPr>
        <a:xfrm rot="10800000">
          <a:off x="1595757" y="3585694"/>
          <a:ext cx="5650467" cy="690075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304" tIns="76200" rIns="14224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Научно-методическая деятельность</a:t>
          </a:r>
        </a:p>
      </dsp:txBody>
      <dsp:txXfrm rot="10800000">
        <a:off x="1768276" y="3585694"/>
        <a:ext cx="5477948" cy="690075"/>
      </dsp:txXfrm>
    </dsp:sp>
    <dsp:sp modelId="{549E47BC-4D38-4749-980F-B63D8BB2940A}">
      <dsp:nvSpPr>
        <dsp:cNvPr id="0" name=""/>
        <dsp:cNvSpPr/>
      </dsp:nvSpPr>
      <dsp:spPr>
        <a:xfrm>
          <a:off x="1250719" y="3585694"/>
          <a:ext cx="690075" cy="690075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E8E7513-E68B-4F7E-B04A-5C8214867F23}">
      <dsp:nvSpPr>
        <dsp:cNvPr id="0" name=""/>
        <dsp:cNvSpPr/>
      </dsp:nvSpPr>
      <dsp:spPr>
        <a:xfrm rot="10800000">
          <a:off x="1595757" y="4481763"/>
          <a:ext cx="5650467" cy="701393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304" tIns="76200" rIns="14224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 Мудрые мысли для мотивации </a:t>
          </a:r>
          <a:endParaRPr lang="ru-RU" sz="2000" kern="1200" dirty="0"/>
        </a:p>
      </dsp:txBody>
      <dsp:txXfrm rot="10800000">
        <a:off x="1771105" y="4481763"/>
        <a:ext cx="5475119" cy="701393"/>
      </dsp:txXfrm>
    </dsp:sp>
    <dsp:sp modelId="{367E863D-7171-407D-9BFD-C2C4AB073A84}">
      <dsp:nvSpPr>
        <dsp:cNvPr id="0" name=""/>
        <dsp:cNvSpPr/>
      </dsp:nvSpPr>
      <dsp:spPr>
        <a:xfrm>
          <a:off x="1250719" y="4487421"/>
          <a:ext cx="690075" cy="690075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0AA69-C3F1-4CBD-9EE5-52DC71C407FE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5CCFB-6EBE-49C8-A696-371F321AECD2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0AA69-C3F1-4CBD-9EE5-52DC71C407FE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5CCFB-6EBE-49C8-A696-371F321AEC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0AA69-C3F1-4CBD-9EE5-52DC71C407FE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5CCFB-6EBE-49C8-A696-371F321AEC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0AA69-C3F1-4CBD-9EE5-52DC71C407FE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5CCFB-6EBE-49C8-A696-371F321AEC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0AA69-C3F1-4CBD-9EE5-52DC71C407FE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1305CCFB-6EBE-49C8-A696-371F321AECD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0AA69-C3F1-4CBD-9EE5-52DC71C407FE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5CCFB-6EBE-49C8-A696-371F321AEC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0AA69-C3F1-4CBD-9EE5-52DC71C407FE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5CCFB-6EBE-49C8-A696-371F321AEC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0AA69-C3F1-4CBD-9EE5-52DC71C407FE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5CCFB-6EBE-49C8-A696-371F321AEC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0AA69-C3F1-4CBD-9EE5-52DC71C407FE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5CCFB-6EBE-49C8-A696-371F321AEC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0AA69-C3F1-4CBD-9EE5-52DC71C407FE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5CCFB-6EBE-49C8-A696-371F321AEC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0AA69-C3F1-4CBD-9EE5-52DC71C407FE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5CCFB-6EBE-49C8-A696-371F321AEC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710AA69-C3F1-4CBD-9EE5-52DC71C407FE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305CCFB-6EBE-49C8-A696-371F321AECD2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kylans.com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Портфолио учителя английского и немецкого языков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Колобаевой Лии Викторовны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2243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Научно-методическая деятельность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Выступления на </a:t>
            </a:r>
            <a:r>
              <a:rPr lang="ru-RU" dirty="0" err="1" smtClean="0"/>
              <a:t>методобъединениях</a:t>
            </a:r>
            <a:r>
              <a:rPr lang="ru-RU" dirty="0" smtClean="0"/>
              <a:t> и педагогических советах на темы: </a:t>
            </a:r>
          </a:p>
          <a:p>
            <a:pPr marL="651510" indent="-514350">
              <a:buFont typeface="+mj-lt"/>
              <a:buAutoNum type="alphaLcPeriod"/>
            </a:pPr>
            <a:r>
              <a:rPr lang="ru-RU" sz="2200" dirty="0" smtClean="0"/>
              <a:t>Принципы коммуникативного подхода</a:t>
            </a:r>
          </a:p>
          <a:p>
            <a:pPr marL="651510" indent="-514350">
              <a:buFont typeface="+mj-lt"/>
              <a:buAutoNum type="alphaLcPeriod"/>
            </a:pPr>
            <a:r>
              <a:rPr lang="ru-RU" sz="2200" dirty="0" smtClean="0"/>
              <a:t>Отличие сознательного подхода от интуитивного </a:t>
            </a:r>
          </a:p>
          <a:p>
            <a:pPr marL="651510" indent="-514350">
              <a:buFont typeface="+mj-lt"/>
              <a:buAutoNum type="alphaLcPeriod"/>
            </a:pPr>
            <a:r>
              <a:rPr lang="ru-RU" sz="2200" dirty="0" smtClean="0"/>
              <a:t>Обучение грамматике в рамках коммуникативного подхода</a:t>
            </a:r>
          </a:p>
          <a:p>
            <a:pPr marL="651510" indent="-514350">
              <a:buFont typeface="+mj-lt"/>
              <a:buAutoNum type="alphaLcPeriod"/>
            </a:pPr>
            <a:r>
              <a:rPr lang="ru-RU" sz="2200" dirty="0" smtClean="0"/>
              <a:t>Использование </a:t>
            </a:r>
            <a:r>
              <a:rPr lang="ru-RU" sz="2200" dirty="0" err="1" smtClean="0"/>
              <a:t>интернет-ресурсов</a:t>
            </a:r>
            <a:r>
              <a:rPr lang="ru-RU" sz="2200" dirty="0" smtClean="0"/>
              <a:t> на урок </a:t>
            </a:r>
            <a:r>
              <a:rPr lang="ru-RU" sz="2200" dirty="0" err="1" smtClean="0"/>
              <a:t>иностр</a:t>
            </a:r>
            <a:r>
              <a:rPr lang="ru-RU" sz="2200" dirty="0" smtClean="0"/>
              <a:t>. языков</a:t>
            </a:r>
          </a:p>
          <a:p>
            <a:pPr marL="651510" indent="-514350">
              <a:buFont typeface="+mj-lt"/>
              <a:buAutoNum type="alphaLcPeriod"/>
            </a:pPr>
            <a:r>
              <a:rPr lang="ru-RU" sz="2200" dirty="0" smtClean="0"/>
              <a:t>Инновационные методики на уроках ин. </a:t>
            </a:r>
            <a:r>
              <a:rPr lang="ru-RU" sz="2200" dirty="0"/>
              <a:t>я</a:t>
            </a:r>
            <a:r>
              <a:rPr lang="ru-RU" sz="2200" dirty="0" smtClean="0"/>
              <a:t>зыков </a:t>
            </a:r>
          </a:p>
          <a:p>
            <a:pPr marL="137160" indent="0">
              <a:buNone/>
            </a:pPr>
            <a:r>
              <a:rPr lang="ru-RU" sz="2200" dirty="0" smtClean="0"/>
              <a:t>и т.д.</a:t>
            </a:r>
          </a:p>
          <a:p>
            <a:r>
              <a:rPr lang="ru-RU" dirty="0" smtClean="0"/>
              <a:t>Методическая работа со студентами-практикантами (Южно-украинский педагогический ун-т)</a:t>
            </a:r>
          </a:p>
          <a:p>
            <a:r>
              <a:rPr lang="ru-RU" dirty="0" smtClean="0"/>
              <a:t>Разработка учебной программы и лекций по курсу МПИЯ для Южно-украинского ун-та</a:t>
            </a:r>
          </a:p>
          <a:p>
            <a:r>
              <a:rPr lang="ru-RU" dirty="0" smtClean="0"/>
              <a:t>Разработка материалов для обучающих сайтов, например </a:t>
            </a:r>
            <a:r>
              <a:rPr lang="en-US" dirty="0" smtClean="0">
                <a:hlinkClick r:id="rId2"/>
              </a:rPr>
              <a:t>www.skylans.com</a:t>
            </a:r>
            <a:r>
              <a:rPr lang="en-US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591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Мудрые мысли для мотивации</a:t>
            </a:r>
            <a:endParaRPr lang="ru-RU" dirty="0"/>
          </a:p>
        </p:txBody>
      </p:sp>
      <p:sp>
        <p:nvSpPr>
          <p:cNvPr id="11" name="Объект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Students don’t care how much you know until they know how much you care. </a:t>
            </a:r>
          </a:p>
          <a:p>
            <a:r>
              <a:rPr lang="en-US" dirty="0" smtClean="0"/>
              <a:t>The object of education is to prepare the young to educate themselves throughout their lives. (Robert Maynard </a:t>
            </a:r>
            <a:r>
              <a:rPr lang="en-US" dirty="0" err="1" smtClean="0"/>
              <a:t>Hatchins</a:t>
            </a:r>
            <a:r>
              <a:rPr lang="en-US" dirty="0" smtClean="0"/>
              <a:t>)</a:t>
            </a:r>
          </a:p>
          <a:p>
            <a:r>
              <a:rPr lang="en-US" dirty="0" smtClean="0"/>
              <a:t>The limits of my language mean the limits of my world. (Ludwig Wittgenstein) </a:t>
            </a:r>
          </a:p>
          <a:p>
            <a:r>
              <a:rPr lang="en-US" dirty="0" smtClean="0"/>
              <a:t>Good teaching is more a giving of right questions than a giving of right answers. (Joseph Albers)</a:t>
            </a:r>
            <a:endParaRPr lang="en-US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6000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ru-RU" dirty="0" smtClean="0"/>
              <a:t>Содержание: 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8900400"/>
              </p:ext>
            </p:extLst>
          </p:nvPr>
        </p:nvGraphicFramePr>
        <p:xfrm>
          <a:off x="323528" y="1412776"/>
          <a:ext cx="8496944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6682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3008313" cy="779686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Обо мне: </a:t>
            </a:r>
            <a:endParaRPr lang="ru-RU" sz="4000" dirty="0"/>
          </a:p>
        </p:txBody>
      </p:sp>
      <p:sp>
        <p:nvSpPr>
          <p:cNvPr id="6" name="Текст 5"/>
          <p:cNvSpPr>
            <a:spLocks noGrp="1"/>
          </p:cNvSpPr>
          <p:nvPr>
            <p:ph type="body" idx="2"/>
          </p:nvPr>
        </p:nvSpPr>
        <p:spPr>
          <a:xfrm>
            <a:off x="323528" y="1124744"/>
            <a:ext cx="5976664" cy="5472608"/>
          </a:xfrm>
        </p:spPr>
        <p:txBody>
          <a:bodyPr>
            <a:normAutofit lnSpcReduction="10000"/>
          </a:bodyPr>
          <a:lstStyle/>
          <a:p>
            <a:r>
              <a:rPr lang="ru-RU" sz="2400" dirty="0" smtClean="0"/>
              <a:t>Я родилась в 1974 году. </a:t>
            </a:r>
          </a:p>
          <a:p>
            <a:r>
              <a:rPr lang="ru-RU" sz="2400" dirty="0" smtClean="0"/>
              <a:t>С детства проявляла интерес к иностранным языкам, рано научилась читать, любила рисовать. </a:t>
            </a:r>
          </a:p>
          <a:p>
            <a:r>
              <a:rPr lang="ru-RU" sz="2400" dirty="0" smtClean="0"/>
              <a:t>Наверное потому, что я – врожденная левша. </a:t>
            </a:r>
          </a:p>
          <a:p>
            <a:r>
              <a:rPr lang="ru-RU" sz="2400" dirty="0" smtClean="0"/>
              <a:t>Мечта, которую пронесла через всю юность – стать переводчиком или журналистом. </a:t>
            </a:r>
          </a:p>
          <a:p>
            <a:endParaRPr lang="ru-RU" sz="2400" dirty="0"/>
          </a:p>
          <a:p>
            <a:r>
              <a:rPr lang="ru-RU" sz="2400" dirty="0" smtClean="0"/>
              <a:t>В 1997 г. закончила Тульский государственный педагогический университет им. </a:t>
            </a:r>
            <a:r>
              <a:rPr lang="ru-RU" sz="2400" dirty="0" err="1" smtClean="0"/>
              <a:t>Л.Н.Толстого</a:t>
            </a:r>
            <a:r>
              <a:rPr lang="ru-RU" sz="2400" dirty="0" smtClean="0"/>
              <a:t> (</a:t>
            </a:r>
            <a:r>
              <a:rPr lang="ru-RU" sz="2400" dirty="0" err="1" smtClean="0"/>
              <a:t>ТулГУ</a:t>
            </a:r>
            <a:r>
              <a:rPr lang="ru-RU" sz="2400" dirty="0" smtClean="0"/>
              <a:t>) по специальности филология. Имею квалификацию учителя английского и немецкого языков. </a:t>
            </a:r>
            <a:endParaRPr lang="ru-RU" sz="2400" dirty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41185">
            <a:off x="6444208" y="1196752"/>
            <a:ext cx="2081920" cy="1944216"/>
          </a:xfrm>
        </p:spPr>
      </p:pic>
    </p:spTree>
    <p:extLst>
      <p:ext uri="{BB962C8B-B14F-4D97-AF65-F5344CB8AC3E}">
        <p14:creationId xmlns:p14="http://schemas.microsoft.com/office/powerpoint/2010/main" val="3787686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4294967295"/>
          </p:nvPr>
        </p:nvSpPr>
        <p:spPr>
          <a:xfrm>
            <a:off x="0" y="1600200"/>
            <a:ext cx="9036496" cy="4525963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1997-2001 гг. </a:t>
            </a:r>
            <a:r>
              <a:rPr lang="ru-RU" dirty="0" smtClean="0"/>
              <a:t>-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dirty="0" smtClean="0"/>
              <a:t>педагогическую </a:t>
            </a:r>
            <a:r>
              <a:rPr lang="ru-RU" dirty="0"/>
              <a:t>и преподавательскую деятельность начала осуществлять сразу после окончания университета, работая </a:t>
            </a:r>
            <a:r>
              <a:rPr lang="ru-RU" dirty="0" err="1"/>
              <a:t>тьютором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2001-2007 гг. </a:t>
            </a:r>
            <a:r>
              <a:rPr lang="ru-RU" dirty="0"/>
              <a:t>-</a:t>
            </a:r>
            <a:r>
              <a:rPr lang="ru-RU" dirty="0" smtClean="0"/>
              <a:t> выйдя из декретного отпуска, начала работать </a:t>
            </a:r>
            <a:r>
              <a:rPr lang="ru-RU" dirty="0"/>
              <a:t>в </a:t>
            </a:r>
            <a:r>
              <a:rPr lang="ru-RU" dirty="0" smtClean="0"/>
              <a:t>школе №16.</a:t>
            </a:r>
          </a:p>
          <a:p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2007-2012 гг. </a:t>
            </a:r>
            <a:r>
              <a:rPr lang="ru-RU" dirty="0" smtClean="0"/>
              <a:t>-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dirty="0" smtClean="0"/>
              <a:t>перерыв на декретный отпуск и воспитание ребенка</a:t>
            </a:r>
          </a:p>
          <a:p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2012- по </a:t>
            </a:r>
            <a:r>
              <a:rPr lang="ru-RU" dirty="0" err="1" smtClean="0">
                <a:solidFill>
                  <a:schemeClr val="accent5">
                    <a:lumMod val="50000"/>
                  </a:schemeClr>
                </a:solidFill>
              </a:rPr>
              <a:t>н.в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. </a:t>
            </a:r>
            <a:r>
              <a:rPr lang="ru-RU" dirty="0" smtClean="0"/>
              <a:t>– возобновила работу в школе № 16</a:t>
            </a:r>
          </a:p>
          <a:p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2013-2014 уч. г. </a:t>
            </a:r>
            <a:r>
              <a:rPr lang="ru-RU" dirty="0" smtClean="0"/>
              <a:t>– преподавание немецкого языка как второго иностранного 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Резюме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39950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Трудовой и педагогический стаж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Педагогический стаж – </a:t>
            </a:r>
            <a:r>
              <a:rPr lang="ru-RU" dirty="0" smtClean="0"/>
              <a:t>10</a:t>
            </a:r>
            <a:r>
              <a:rPr lang="ru-RU" dirty="0" smtClean="0"/>
              <a:t> </a:t>
            </a:r>
            <a:r>
              <a:rPr lang="ru-RU" dirty="0" smtClean="0"/>
              <a:t>лет</a:t>
            </a:r>
          </a:p>
          <a:p>
            <a:r>
              <a:rPr lang="ru-RU" dirty="0" smtClean="0"/>
              <a:t>Трудовой стаж – </a:t>
            </a:r>
            <a:r>
              <a:rPr lang="ru-RU" dirty="0" smtClean="0"/>
              <a:t>12 </a:t>
            </a:r>
            <a:r>
              <a:rPr lang="ru-RU" dirty="0" smtClean="0"/>
              <a:t>лет </a:t>
            </a:r>
          </a:p>
          <a:p>
            <a:endParaRPr lang="ru-RU" dirty="0" smtClean="0"/>
          </a:p>
          <a:p>
            <a:pPr marL="137160" indent="0">
              <a:buNone/>
            </a:pPr>
            <a:r>
              <a:rPr lang="ru-RU" dirty="0" smtClean="0"/>
              <a:t>Имею дополнительный опыт работы: </a:t>
            </a:r>
          </a:p>
          <a:p>
            <a:r>
              <a:rPr lang="ru-RU" dirty="0" smtClean="0"/>
              <a:t>секретарем – 1 год</a:t>
            </a:r>
          </a:p>
          <a:p>
            <a:r>
              <a:rPr lang="ru-RU" dirty="0"/>
              <a:t>в</a:t>
            </a:r>
            <a:r>
              <a:rPr lang="ru-RU" dirty="0" smtClean="0"/>
              <a:t>нештатным переводчиком и журналистом - </a:t>
            </a:r>
            <a:r>
              <a:rPr lang="ru-RU" dirty="0" smtClean="0"/>
              <a:t>5 лет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39403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Повышение квалификации. Самообразование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112568"/>
          </a:xfrm>
        </p:spPr>
        <p:txBody>
          <a:bodyPr>
            <a:normAutofit fontScale="85000" lnSpcReduction="20000"/>
          </a:bodyPr>
          <a:lstStyle/>
          <a:p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2002 г.</a:t>
            </a:r>
            <a:r>
              <a:rPr lang="ru-RU" sz="2400" dirty="0" smtClean="0"/>
              <a:t> – курсы повышения квалификации при ИПО при участии волонтеров из Корпуса Мира (</a:t>
            </a:r>
            <a:r>
              <a:rPr lang="ru-RU" sz="2400" dirty="0" err="1" smtClean="0"/>
              <a:t>Джинни</a:t>
            </a:r>
            <a:r>
              <a:rPr lang="ru-RU" sz="2400" dirty="0" smtClean="0"/>
              <a:t> </a:t>
            </a:r>
            <a:r>
              <a:rPr lang="ru-RU" sz="2400" dirty="0" err="1" smtClean="0"/>
              <a:t>Дризлейн</a:t>
            </a:r>
            <a:r>
              <a:rPr lang="ru-RU" sz="2400" dirty="0" smtClean="0"/>
              <a:t>)</a:t>
            </a:r>
          </a:p>
          <a:p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2003 г.</a:t>
            </a:r>
            <a:r>
              <a:rPr lang="ru-RU" sz="2400" dirty="0" smtClean="0"/>
              <a:t> – присвоение квалификации учитель </a:t>
            </a:r>
            <a:r>
              <a:rPr lang="en-US" sz="2400" dirty="0" smtClean="0"/>
              <a:t>II</a:t>
            </a:r>
            <a:r>
              <a:rPr lang="ru-RU" sz="2400" dirty="0" smtClean="0"/>
              <a:t> категории</a:t>
            </a:r>
          </a:p>
          <a:p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2004 г.</a:t>
            </a:r>
            <a:r>
              <a:rPr lang="ru-RU" sz="2400" dirty="0" smtClean="0"/>
              <a:t> – курсы при ИПО при участии волонтеров из корпуса мира (</a:t>
            </a:r>
            <a:r>
              <a:rPr lang="ru-RU" sz="2400" dirty="0" err="1" smtClean="0"/>
              <a:t>Патрисия</a:t>
            </a:r>
            <a:r>
              <a:rPr lang="ru-RU" sz="2400" dirty="0" smtClean="0"/>
              <a:t> </a:t>
            </a:r>
            <a:r>
              <a:rPr lang="ru-RU" sz="2400" dirty="0" err="1" smtClean="0"/>
              <a:t>Лозоя</a:t>
            </a:r>
            <a:r>
              <a:rPr lang="ru-RU" sz="2400" dirty="0" smtClean="0"/>
              <a:t>)</a:t>
            </a:r>
          </a:p>
          <a:p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2011 г.</a:t>
            </a:r>
            <a:r>
              <a:rPr lang="ru-RU" sz="2400" dirty="0" smtClean="0"/>
              <a:t> – курсы при языковом центре «Меридиан». Обучение на уровне </a:t>
            </a:r>
            <a:r>
              <a:rPr lang="en-US" sz="2400" dirty="0" smtClean="0"/>
              <a:t>Upper-</a:t>
            </a:r>
            <a:r>
              <a:rPr lang="en-US" sz="2400" dirty="0" err="1" smtClean="0"/>
              <a:t>Intermiediate</a:t>
            </a:r>
            <a:r>
              <a:rPr lang="en-US" sz="2400" dirty="0" smtClean="0"/>
              <a:t>. </a:t>
            </a:r>
            <a:r>
              <a:rPr lang="ru-RU" sz="2400" dirty="0" smtClean="0"/>
              <a:t>Преподаватели: </a:t>
            </a:r>
            <a:r>
              <a:rPr lang="ru-RU" sz="2400" dirty="0" err="1" smtClean="0"/>
              <a:t>Романчикова</a:t>
            </a:r>
            <a:r>
              <a:rPr lang="ru-RU" sz="2400" dirty="0" smtClean="0"/>
              <a:t> Н.Л., Пол Шафер</a:t>
            </a:r>
          </a:p>
          <a:p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2011 г.</a:t>
            </a:r>
            <a:r>
              <a:rPr lang="ru-RU" sz="2400" dirty="0" smtClean="0"/>
              <a:t> – сдача экзамена и получение сертификата Кембриджского университета (уровень С1, или </a:t>
            </a:r>
            <a:r>
              <a:rPr lang="en-US" sz="2400" dirty="0" smtClean="0"/>
              <a:t>Advanced</a:t>
            </a:r>
            <a:r>
              <a:rPr lang="ru-RU" sz="2400" dirty="0" smtClean="0"/>
              <a:t>)</a:t>
            </a:r>
          </a:p>
          <a:p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2011-2012 гг. </a:t>
            </a:r>
            <a:r>
              <a:rPr lang="ru-RU" sz="2400" dirty="0" smtClean="0"/>
              <a:t>– занятия с носителем языка (Пол Шафер)</a:t>
            </a:r>
          </a:p>
          <a:p>
            <a:r>
              <a:rPr lang="ru-RU" sz="2400" dirty="0">
                <a:solidFill>
                  <a:schemeClr val="accent5">
                    <a:lumMod val="50000"/>
                  </a:schemeClr>
                </a:solidFill>
              </a:rPr>
              <a:t>н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оябрь 2014 г. </a:t>
            </a:r>
            <a:r>
              <a:rPr lang="ru-RU" sz="2400" dirty="0" smtClean="0"/>
              <a:t>– курсы от института Гёте при ИПО для повышения квалификации как учителя немецкого языка</a:t>
            </a:r>
          </a:p>
          <a:p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2014 г. </a:t>
            </a:r>
            <a:r>
              <a:rPr lang="ru-RU" sz="2400" dirty="0" smtClean="0"/>
              <a:t>– курсы повышения квалификации при ИПО (английский язык, немецкий язык, методика преподавания</a:t>
            </a:r>
            <a:r>
              <a:rPr lang="ru-RU" sz="2400" dirty="0" smtClean="0"/>
              <a:t>)</a:t>
            </a:r>
          </a:p>
          <a:p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2014-2015 гг. </a:t>
            </a:r>
            <a:r>
              <a:rPr lang="ru-RU" sz="2400" dirty="0" smtClean="0"/>
              <a:t>– знакомство с российской системой образования, изучение УМК «</a:t>
            </a:r>
            <a:r>
              <a:rPr lang="en-US" sz="2400" dirty="0" smtClean="0"/>
              <a:t>Spotlight</a:t>
            </a:r>
            <a:r>
              <a:rPr lang="ru-RU" sz="2400" dirty="0" smtClean="0"/>
              <a:t>», самообразование при помощи </a:t>
            </a:r>
            <a:r>
              <a:rPr lang="ru-RU" sz="2400" dirty="0" err="1" smtClean="0"/>
              <a:t>вебинаров</a:t>
            </a:r>
            <a:r>
              <a:rPr lang="ru-RU" sz="2400" dirty="0" smtClean="0"/>
              <a:t> на российских образовательных ресурсах</a:t>
            </a:r>
            <a:endParaRPr lang="ru-RU" sz="2400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5560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Ц</a:t>
            </a:r>
            <a:r>
              <a:rPr lang="ru-RU" dirty="0" smtClean="0"/>
              <a:t>ели работы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Формирование у детей </a:t>
            </a:r>
            <a:r>
              <a:rPr lang="ru-RU" i="1" dirty="0" smtClean="0"/>
              <a:t>положительного имиджа </a:t>
            </a:r>
            <a:r>
              <a:rPr lang="ru-RU" dirty="0" smtClean="0"/>
              <a:t>иностранного языка и </a:t>
            </a:r>
            <a:r>
              <a:rPr lang="ru-RU" dirty="0" smtClean="0"/>
              <a:t>мотивации к изучению</a:t>
            </a:r>
            <a:endParaRPr lang="ru-RU" dirty="0" smtClean="0"/>
          </a:p>
          <a:p>
            <a:r>
              <a:rPr lang="ru-RU" dirty="0" smtClean="0"/>
              <a:t>Развитие навыков </a:t>
            </a:r>
            <a:r>
              <a:rPr lang="ru-RU" i="1" dirty="0" smtClean="0"/>
              <a:t>практического</a:t>
            </a:r>
            <a:r>
              <a:rPr lang="ru-RU" dirty="0" smtClean="0"/>
              <a:t> применения языка как инструмента общения</a:t>
            </a:r>
          </a:p>
          <a:p>
            <a:r>
              <a:rPr lang="ru-RU" dirty="0" smtClean="0"/>
              <a:t>Ориентирование детей на дальнейшее использование иностранного языка в качестве </a:t>
            </a:r>
            <a:r>
              <a:rPr lang="ru-RU" i="1" dirty="0" smtClean="0"/>
              <a:t>вспомогательного инструмента</a:t>
            </a:r>
            <a:r>
              <a:rPr lang="ru-RU" dirty="0" smtClean="0"/>
              <a:t> в овладении выбранной профессией</a:t>
            </a:r>
          </a:p>
          <a:p>
            <a:r>
              <a:rPr lang="ru-RU" dirty="0" smtClean="0"/>
              <a:t>Побуждение одаренных детей к выбору иностранного языка в качестве будущей профессии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36640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Методики, которым я отдаю предпочтение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Коммуникативный подход</a:t>
            </a:r>
          </a:p>
          <a:p>
            <a:r>
              <a:rPr lang="ru-RU" dirty="0" err="1" smtClean="0"/>
              <a:t>Контенто</a:t>
            </a:r>
            <a:r>
              <a:rPr lang="ru-RU" dirty="0" smtClean="0"/>
              <a:t>-ориентированный </a:t>
            </a:r>
            <a:r>
              <a:rPr lang="ru-RU" dirty="0" smtClean="0"/>
              <a:t>подход</a:t>
            </a:r>
          </a:p>
          <a:p>
            <a:r>
              <a:rPr lang="ru-RU" dirty="0" smtClean="0"/>
              <a:t>Проектная методика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045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80120"/>
          </a:xfrm>
        </p:spPr>
        <p:txBody>
          <a:bodyPr/>
          <a:lstStyle/>
          <a:p>
            <a:r>
              <a:rPr lang="ru-RU" dirty="0" smtClean="0"/>
              <a:t>Результаты работы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268760"/>
            <a:ext cx="8712968" cy="5328592"/>
          </a:xfrm>
        </p:spPr>
        <p:txBody>
          <a:bodyPr>
            <a:normAutofit fontScale="55000" lnSpcReduction="20000"/>
          </a:bodyPr>
          <a:lstStyle/>
          <a:p>
            <a:pPr marL="137160" indent="0">
              <a:buNone/>
            </a:pPr>
            <a:r>
              <a:rPr lang="ru-RU" sz="4400" dirty="0" smtClean="0"/>
              <a:t>Главное достижение учителя – это его ученики, которыми он может гордиться. Для меня это: </a:t>
            </a:r>
          </a:p>
          <a:p>
            <a:r>
              <a:rPr lang="ru-RU" sz="4400" dirty="0" smtClean="0">
                <a:solidFill>
                  <a:schemeClr val="accent5">
                    <a:lumMod val="50000"/>
                  </a:schemeClr>
                </a:solidFill>
              </a:rPr>
              <a:t>Гурьянова Анна.</a:t>
            </a:r>
            <a:r>
              <a:rPr lang="ru-RU" sz="4400" dirty="0" smtClean="0"/>
              <a:t> Выпускница </a:t>
            </a:r>
            <a:r>
              <a:rPr lang="ru-RU" sz="4400" dirty="0" err="1" smtClean="0"/>
              <a:t>шк</a:t>
            </a:r>
            <a:r>
              <a:rPr lang="ru-RU" sz="4400" dirty="0" smtClean="0"/>
              <a:t>. №16 в 2005 г. Принимала участие в районной олимпиаде по английскому языку. Показала неплохой результат, хотя и не заняла призового места. Поступила в </a:t>
            </a:r>
            <a:r>
              <a:rPr lang="ru-RU" sz="4400" dirty="0" err="1" smtClean="0"/>
              <a:t>СевНТУ</a:t>
            </a:r>
            <a:r>
              <a:rPr lang="ru-RU" sz="4400" dirty="0" smtClean="0"/>
              <a:t> (специальность переводчик). В данный момент работает внештатным переводчиком. </a:t>
            </a:r>
          </a:p>
          <a:p>
            <a:r>
              <a:rPr lang="ru-RU" sz="4400" dirty="0" err="1" smtClean="0">
                <a:solidFill>
                  <a:schemeClr val="accent5">
                    <a:lumMod val="50000"/>
                  </a:schemeClr>
                </a:solidFill>
              </a:rPr>
              <a:t>Курдюкова</a:t>
            </a:r>
            <a:r>
              <a:rPr lang="ru-RU" sz="4400" dirty="0" smtClean="0">
                <a:solidFill>
                  <a:schemeClr val="accent5">
                    <a:lumMod val="50000"/>
                  </a:schemeClr>
                </a:solidFill>
              </a:rPr>
              <a:t> Татьяна Сергеевна. </a:t>
            </a:r>
            <a:r>
              <a:rPr lang="ru-RU" sz="4400" dirty="0" smtClean="0"/>
              <a:t>Выпускница </a:t>
            </a:r>
            <a:r>
              <a:rPr lang="ru-RU" sz="4400" dirty="0" err="1" smtClean="0"/>
              <a:t>шк</a:t>
            </a:r>
            <a:r>
              <a:rPr lang="ru-RU" sz="4400" dirty="0" smtClean="0"/>
              <a:t>. №16 в 2005 г. Закончила Южно-украинский педагогический университет им. Ушинского (специальность: учитель английского языка). Работает в школе №26. </a:t>
            </a:r>
          </a:p>
          <a:p>
            <a:r>
              <a:rPr lang="ru-RU" sz="4400" dirty="0" smtClean="0">
                <a:solidFill>
                  <a:schemeClr val="accent5">
                    <a:lumMod val="50000"/>
                  </a:schemeClr>
                </a:solidFill>
              </a:rPr>
              <a:t>Гордон Анастасия. </a:t>
            </a:r>
            <a:r>
              <a:rPr lang="ru-RU" sz="4400" dirty="0" smtClean="0"/>
              <a:t>Выпускница </a:t>
            </a:r>
            <a:r>
              <a:rPr lang="ru-RU" sz="4400" dirty="0" err="1" smtClean="0"/>
              <a:t>шк</a:t>
            </a:r>
            <a:r>
              <a:rPr lang="ru-RU" sz="4400" dirty="0" smtClean="0"/>
              <a:t>. №16 в 2007 г. Принимала участие во </a:t>
            </a:r>
            <a:r>
              <a:rPr lang="en-US" sz="4400" dirty="0" smtClean="0"/>
              <a:t>II</a:t>
            </a:r>
            <a:r>
              <a:rPr lang="ru-RU" sz="4400" dirty="0" smtClean="0"/>
              <a:t> </a:t>
            </a:r>
            <a:r>
              <a:rPr lang="ru-RU" sz="4400" dirty="0" err="1" smtClean="0"/>
              <a:t>Всекрымском</a:t>
            </a:r>
            <a:r>
              <a:rPr lang="ru-RU" sz="4400" dirty="0" smtClean="0"/>
              <a:t> конкурсе переводчиков. Я готовила ее к поступлению в университет на уроках и индивидуальных занятиях. Успешно закончила </a:t>
            </a:r>
            <a:r>
              <a:rPr lang="ru-RU" sz="4400" dirty="0" err="1" smtClean="0"/>
              <a:t>СевНТУ</a:t>
            </a:r>
            <a:r>
              <a:rPr lang="ru-RU" sz="4400" dirty="0" smtClean="0"/>
              <a:t> (специальность: переводчик). </a:t>
            </a:r>
            <a:r>
              <a:rPr lang="ru-RU" sz="4400"/>
              <a:t>В данный момент работает внештатным переводчиком.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5866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234</TotalTime>
  <Words>718</Words>
  <Application>Microsoft Office PowerPoint</Application>
  <PresentationFormat>Экран (4:3)</PresentationFormat>
  <Paragraphs>70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Апекс</vt:lpstr>
      <vt:lpstr>Портфолио учителя английского и немецкого языков </vt:lpstr>
      <vt:lpstr>Содержание: </vt:lpstr>
      <vt:lpstr>Обо мне: </vt:lpstr>
      <vt:lpstr>Резюме</vt:lpstr>
      <vt:lpstr>Трудовой и педагогический стаж </vt:lpstr>
      <vt:lpstr>Повышение квалификации. Самообразование </vt:lpstr>
      <vt:lpstr>Цели работы</vt:lpstr>
      <vt:lpstr>Методики, которым я отдаю предпочтение</vt:lpstr>
      <vt:lpstr>Результаты работы </vt:lpstr>
      <vt:lpstr>Научно-методическая деятельность</vt:lpstr>
      <vt:lpstr>Мудрые мысли для мотивации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Портфолио учителя английского языка</dc:title>
  <dc:creator>Лия</dc:creator>
  <cp:lastModifiedBy>Лия</cp:lastModifiedBy>
  <cp:revision>20</cp:revision>
  <dcterms:created xsi:type="dcterms:W3CDTF">2014-05-28T18:56:55Z</dcterms:created>
  <dcterms:modified xsi:type="dcterms:W3CDTF">2015-01-27T09:55:16Z</dcterms:modified>
</cp:coreProperties>
</file>