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6" r:id="rId2"/>
    <p:sldId id="257" r:id="rId3"/>
    <p:sldId id="270" r:id="rId4"/>
    <p:sldId id="271" r:id="rId5"/>
    <p:sldId id="27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6600"/>
    <a:srgbClr val="008E00"/>
    <a:srgbClr val="3333FF"/>
    <a:srgbClr val="3A0074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600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15CB0-6107-46D9-B642-4A7FE5B001D4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DE0B9-CA57-4838-B7F1-3C5BFD5D17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633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25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845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884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39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961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509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87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899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58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017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388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700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horisme.ru/by-authors/augustinus/?q=277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phorisme.ru/by-authors/augustinus/?q=277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18" Type="http://schemas.microsoft.com/office/2007/relationships/hdphoto" Target="../media/hdphoto8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17" Type="http://schemas.openxmlformats.org/officeDocument/2006/relationships/image" Target="../media/image10.png"/><Relationship Id="rId2" Type="http://schemas.openxmlformats.org/officeDocument/2006/relationships/hyperlink" Target="http://www.aphorisme.ru/by-authors/augustinus/?q=277" TargetMode="External"/><Relationship Id="rId16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horisme.ru/by-authors/augustinus/?q=277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65229"/>
            <a:ext cx="8229600" cy="598810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/>
                <a:ea typeface="MS Mincho"/>
                <a:cs typeface="Yanus-Regular"/>
              </a:rPr>
              <a:t>Учет личностных особенностей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/>
                <a:ea typeface="MS Mincho"/>
                <a:cs typeface="Yanus-Regular"/>
              </a:rPr>
              <a:t>участников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/>
                <a:ea typeface="MS Mincho"/>
                <a:cs typeface="Yanus-Regular"/>
              </a:rPr>
              <a:t>педагогического </a:t>
            </a:r>
            <a:r>
              <a:rPr lang="ru-RU" sz="28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/>
                <a:ea typeface="MS Mincho"/>
                <a:cs typeface="Yanus-Regular"/>
              </a:rPr>
              <a:t>процесса </a:t>
            </a:r>
            <a:endParaRPr lang="ru-RU" sz="2800" b="1" dirty="0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/>
              <a:ea typeface="MS Mincho"/>
              <a:cs typeface="Yanus-Regular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/>
                <a:ea typeface="MS Mincho"/>
                <a:cs typeface="Yanus-Regular"/>
              </a:rPr>
              <a:t>в </a:t>
            </a:r>
            <a:r>
              <a:rPr lang="ru-RU" sz="28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/>
                <a:ea typeface="MS Mincho"/>
                <a:cs typeface="Yanus-Regular"/>
              </a:rPr>
              <a:t>условиях инновационного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/>
                <a:ea typeface="MS Mincho"/>
                <a:cs typeface="Yanus-Regular"/>
              </a:rPr>
              <a:t>развития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/>
                <a:ea typeface="MS Mincho"/>
                <a:cs typeface="Yanus-Regular"/>
              </a:rPr>
              <a:t>как основное </a:t>
            </a:r>
            <a:r>
              <a:rPr lang="ru-RU" sz="28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/>
                <a:ea typeface="MS Mincho"/>
                <a:cs typeface="Yanus-Regular"/>
              </a:rPr>
              <a:t>условие качества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/>
                <a:ea typeface="MS Mincho"/>
                <a:cs typeface="Yanus-Regular"/>
              </a:rPr>
              <a:t>образования</a:t>
            </a:r>
          </a:p>
          <a:p>
            <a:pPr marL="0" indent="0" algn="ctr">
              <a:buNone/>
            </a:pPr>
            <a:endParaRPr lang="ru-RU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/>
              <a:ea typeface="MS Mincho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/>
              <a:ea typeface="MS Mincho"/>
            </a:endParaRPr>
          </a:p>
          <a:p>
            <a:pPr marL="0" indent="0" algn="ctr">
              <a:buNone/>
            </a:pPr>
            <a:endParaRPr lang="ru-RU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/>
              <a:ea typeface="MS Mincho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/>
              <a:ea typeface="MS Mincho"/>
            </a:endParaRPr>
          </a:p>
          <a:p>
            <a:pPr marL="0" indent="0" algn="ctr">
              <a:buNone/>
            </a:pPr>
            <a:endParaRPr lang="ru-RU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/>
              <a:ea typeface="MS Mincho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/>
              <a:ea typeface="MS Mincho"/>
            </a:endParaRPr>
          </a:p>
          <a:p>
            <a:pPr marL="0" indent="0" algn="ctr">
              <a:buNone/>
            </a:pPr>
            <a:endParaRPr lang="ru-RU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/>
              <a:ea typeface="MS Mincho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/>
              <a:ea typeface="MS Mincho"/>
            </a:endParaRPr>
          </a:p>
          <a:p>
            <a:pPr marL="0" indent="0" algn="r">
              <a:buNone/>
            </a:pPr>
            <a:r>
              <a:rPr lang="ru-RU" sz="14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/>
                <a:ea typeface="MS Mincho"/>
              </a:rPr>
              <a:t>Выступление на педагогическом совете 8 апреля 2013 г.</a:t>
            </a:r>
          </a:p>
          <a:p>
            <a:pPr marL="0" indent="0" algn="r">
              <a:buNone/>
            </a:pPr>
            <a:r>
              <a:rPr lang="ru-RU" sz="14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/>
                <a:ea typeface="MS Mincho"/>
              </a:rPr>
              <a:t>Мищак Е.А., учитель иностранного языка</a:t>
            </a:r>
            <a:endParaRPr lang="ru-RU" sz="14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25" y="2780928"/>
            <a:ext cx="6000750" cy="2476500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834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9487" y="1821732"/>
            <a:ext cx="5807505" cy="5036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767" y="332656"/>
            <a:ext cx="8496944" cy="439248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/>
              </a:rPr>
              <a:t>Для изучения языка </a:t>
            </a:r>
            <a:endParaRPr lang="ru-RU" sz="28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/>
              </a:rPr>
              <a:t>гораздо </a:t>
            </a: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/>
              </a:rPr>
              <a:t>важнее свободная любознательность, </a:t>
            </a:r>
            <a:endParaRPr lang="ru-RU" sz="28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/>
              </a:rPr>
              <a:t>чем </a:t>
            </a: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/>
              </a:rPr>
              <a:t>грозная </a:t>
            </a: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/>
              </a:rPr>
              <a:t>необходимость.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8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/>
              </a:rPr>
              <a:t>Аврелий</a:t>
            </a: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/>
              </a:rPr>
              <a:t> Августин</a:t>
            </a:r>
          </a:p>
          <a:p>
            <a:pPr marL="0" indent="0" algn="r">
              <a:buNone/>
            </a:pPr>
            <a:endParaRPr lang="ru-RU" b="1" i="1" dirty="0">
              <a:solidFill>
                <a:srgbClr val="0130C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MS Mincho"/>
              <a:cs typeface="Times New Roman"/>
              <a:hlinkClick r:id="rId3"/>
            </a:endParaRPr>
          </a:p>
          <a:p>
            <a:pPr marL="0" indent="0" algn="r">
              <a:buNone/>
            </a:pPr>
            <a:endParaRPr lang="ru-RU" b="1" i="1" dirty="0" smtClean="0">
              <a:solidFill>
                <a:srgbClr val="0130C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MS Mincho"/>
              <a:cs typeface="Times New Roman"/>
              <a:hlinkClick r:id="rId3"/>
            </a:endParaRPr>
          </a:p>
          <a:p>
            <a:pPr marL="0" indent="0" algn="r">
              <a:buNone/>
            </a:pPr>
            <a:r>
              <a:rPr lang="ru-RU" b="1" dirty="0" smtClean="0">
                <a:solidFill>
                  <a:srgbClr val="0130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MS Mincho"/>
                <a:cs typeface="Times New Roman"/>
                <a:hlinkClick r:id="rId3"/>
              </a:rPr>
              <a:t>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691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767" y="332656"/>
            <a:ext cx="8496944" cy="6408712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/>
              </a:rPr>
              <a:t>Использование компьютерных технологий в педагогической деятельности дает возможность </a:t>
            </a: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/>
              </a:rPr>
              <a:t>учителю: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b="1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MS Mincho"/>
              <a:cs typeface="Times New Roman"/>
              <a:hlinkClick r:id="rId2"/>
            </a:endParaRPr>
          </a:p>
          <a:p>
            <a:pPr>
              <a:spcBef>
                <a:spcPts val="0"/>
              </a:spcBef>
            </a:pPr>
            <a:r>
              <a:rPr lang="ru-RU" sz="2600" dirty="0">
                <a:solidFill>
                  <a:schemeClr val="tx1"/>
                </a:solidFill>
                <a:latin typeface="Arial Narrow" panose="020B0606020202030204" pitchFamily="34" charset="0"/>
                <a:ea typeface="Times New Roman"/>
              </a:rPr>
              <a:t>ориентироваться на современные цели </a:t>
            </a:r>
            <a:r>
              <a:rPr lang="ru-RU" sz="2600" dirty="0" smtClean="0">
                <a:solidFill>
                  <a:schemeClr val="tx1"/>
                </a:solidFill>
                <a:latin typeface="Arial Narrow" panose="020B0606020202030204" pitchFamily="34" charset="0"/>
                <a:ea typeface="Times New Roman"/>
              </a:rPr>
              <a:t>обучения;</a:t>
            </a:r>
          </a:p>
          <a:p>
            <a:pPr>
              <a:spcBef>
                <a:spcPts val="0"/>
              </a:spcBef>
            </a:pPr>
            <a:r>
              <a:rPr lang="ru-RU" sz="2600" dirty="0">
                <a:solidFill>
                  <a:schemeClr val="tx1"/>
                </a:solidFill>
                <a:latin typeface="Arial Narrow" panose="020B0606020202030204" pitchFamily="34" charset="0"/>
                <a:ea typeface="Times New Roman"/>
              </a:rPr>
              <a:t>повысить мотивацию </a:t>
            </a:r>
            <a:r>
              <a:rPr lang="ru-RU" sz="2600" dirty="0" smtClean="0">
                <a:solidFill>
                  <a:schemeClr val="tx1"/>
                </a:solidFill>
                <a:latin typeface="Arial Narrow" panose="020B0606020202030204" pitchFamily="34" charset="0"/>
                <a:ea typeface="Times New Roman"/>
              </a:rPr>
              <a:t>учащихся;</a:t>
            </a:r>
          </a:p>
          <a:p>
            <a:pPr>
              <a:spcBef>
                <a:spcPts val="0"/>
              </a:spcBef>
            </a:pPr>
            <a:r>
              <a:rPr lang="ru-RU" sz="2600" dirty="0">
                <a:solidFill>
                  <a:schemeClr val="tx1"/>
                </a:solidFill>
                <a:latin typeface="Arial Narrow" panose="020B0606020202030204" pitchFamily="34" charset="0"/>
                <a:ea typeface="Times New Roman"/>
              </a:rPr>
              <a:t>использовать взаимосвязанное обучение различным видам речевой </a:t>
            </a:r>
            <a:r>
              <a:rPr lang="ru-RU" sz="2600" dirty="0" smtClean="0">
                <a:solidFill>
                  <a:schemeClr val="tx1"/>
                </a:solidFill>
                <a:latin typeface="Arial Narrow" panose="020B0606020202030204" pitchFamily="34" charset="0"/>
                <a:ea typeface="Times New Roman"/>
              </a:rPr>
              <a:t>деятельности;</a:t>
            </a:r>
          </a:p>
          <a:p>
            <a:pPr>
              <a:spcBef>
                <a:spcPts val="0"/>
              </a:spcBef>
            </a:pPr>
            <a:r>
              <a:rPr lang="ru-RU" sz="2600" dirty="0">
                <a:solidFill>
                  <a:schemeClr val="tx1"/>
                </a:solidFill>
                <a:latin typeface="Arial Narrow" panose="020B0606020202030204" pitchFamily="34" charset="0"/>
                <a:ea typeface="Times New Roman"/>
              </a:rPr>
              <a:t>развивать системное </a:t>
            </a:r>
            <a:r>
              <a:rPr lang="ru-RU" sz="2600" dirty="0" smtClean="0">
                <a:solidFill>
                  <a:schemeClr val="tx1"/>
                </a:solidFill>
                <a:latin typeface="Arial Narrow" panose="020B0606020202030204" pitchFamily="34" charset="0"/>
                <a:ea typeface="Times New Roman"/>
              </a:rPr>
              <a:t>мышление обучающихся;</a:t>
            </a:r>
          </a:p>
          <a:p>
            <a:pPr>
              <a:spcBef>
                <a:spcPts val="0"/>
              </a:spcBef>
            </a:pPr>
            <a:r>
              <a:rPr lang="ru-RU" sz="2600" dirty="0">
                <a:solidFill>
                  <a:schemeClr val="tx1"/>
                </a:solidFill>
                <a:latin typeface="Arial Narrow" panose="020B0606020202030204" pitchFamily="34" charset="0"/>
                <a:ea typeface="Times New Roman"/>
              </a:rPr>
              <a:t>учитывать страноведческий </a:t>
            </a:r>
            <a:r>
              <a:rPr lang="ru-RU" sz="2600" dirty="0" smtClean="0">
                <a:solidFill>
                  <a:schemeClr val="tx1"/>
                </a:solidFill>
                <a:latin typeface="Arial Narrow" panose="020B0606020202030204" pitchFamily="34" charset="0"/>
                <a:ea typeface="Times New Roman"/>
              </a:rPr>
              <a:t>аспект;</a:t>
            </a:r>
          </a:p>
          <a:p>
            <a:pPr>
              <a:spcBef>
                <a:spcPts val="0"/>
              </a:spcBef>
            </a:pPr>
            <a:r>
              <a:rPr lang="ru-RU" sz="2600" dirty="0">
                <a:solidFill>
                  <a:schemeClr val="tx1"/>
                </a:solidFill>
                <a:latin typeface="Arial Narrow" panose="020B0606020202030204" pitchFamily="34" charset="0"/>
                <a:ea typeface="Times New Roman"/>
              </a:rPr>
              <a:t>сделать занятия запоминающимися и </a:t>
            </a:r>
            <a:r>
              <a:rPr lang="ru-RU" sz="2600" dirty="0" smtClean="0">
                <a:solidFill>
                  <a:schemeClr val="tx1"/>
                </a:solidFill>
                <a:latin typeface="Arial Narrow" panose="020B0606020202030204" pitchFamily="34" charset="0"/>
                <a:ea typeface="Times New Roman"/>
              </a:rPr>
              <a:t>эмоциональными;</a:t>
            </a:r>
          </a:p>
          <a:p>
            <a:pPr>
              <a:spcBef>
                <a:spcPts val="0"/>
              </a:spcBef>
            </a:pPr>
            <a:r>
              <a:rPr lang="ru-RU" sz="2600" dirty="0">
                <a:solidFill>
                  <a:schemeClr val="tx1"/>
                </a:solidFill>
                <a:latin typeface="Arial Narrow" panose="020B0606020202030204" pitchFamily="34" charset="0"/>
                <a:ea typeface="Times New Roman"/>
              </a:rPr>
              <a:t>реализовать индивидуальный </a:t>
            </a:r>
            <a:r>
              <a:rPr lang="ru-RU" sz="2600" dirty="0" smtClean="0">
                <a:solidFill>
                  <a:schemeClr val="tx1"/>
                </a:solidFill>
                <a:latin typeface="Arial Narrow" panose="020B0606020202030204" pitchFamily="34" charset="0"/>
                <a:ea typeface="Times New Roman"/>
              </a:rPr>
              <a:t>подход;</a:t>
            </a:r>
          </a:p>
          <a:p>
            <a:pPr>
              <a:spcBef>
                <a:spcPts val="0"/>
              </a:spcBef>
            </a:pPr>
            <a:r>
              <a:rPr lang="ru-RU" sz="2600" dirty="0">
                <a:solidFill>
                  <a:schemeClr val="tx1"/>
                </a:solidFill>
                <a:latin typeface="Arial Narrow" panose="020B0606020202030204" pitchFamily="34" charset="0"/>
                <a:ea typeface="Times New Roman"/>
              </a:rPr>
              <a:t>приучать обучающихся к самостоятельной </a:t>
            </a:r>
            <a:r>
              <a:rPr lang="ru-RU" sz="2600" dirty="0" smtClean="0">
                <a:solidFill>
                  <a:schemeClr val="tx1"/>
                </a:solidFill>
                <a:latin typeface="Arial Narrow" panose="020B0606020202030204" pitchFamily="34" charset="0"/>
                <a:ea typeface="Times New Roman"/>
              </a:rPr>
              <a:t>работе;</a:t>
            </a:r>
          </a:p>
          <a:p>
            <a:pPr>
              <a:spcBef>
                <a:spcPts val="0"/>
              </a:spcBef>
            </a:pPr>
            <a:r>
              <a:rPr lang="ru-RU" sz="2600" dirty="0" smtClean="0">
                <a:solidFill>
                  <a:schemeClr val="tx1"/>
                </a:solidFill>
                <a:latin typeface="Arial Narrow" panose="020B0606020202030204" pitchFamily="34" charset="0"/>
                <a:ea typeface="Times New Roman"/>
              </a:rPr>
              <a:t>приобщать </a:t>
            </a:r>
            <a:r>
              <a:rPr lang="ru-RU" sz="2600" dirty="0">
                <a:solidFill>
                  <a:schemeClr val="tx1"/>
                </a:solidFill>
                <a:latin typeface="Arial Narrow" panose="020B0606020202030204" pitchFamily="34" charset="0"/>
                <a:ea typeface="Times New Roman"/>
              </a:rPr>
              <a:t>обучающихся к информационно-коммуникационным возможностям современных </a:t>
            </a:r>
            <a:r>
              <a:rPr lang="ru-RU" sz="2600" dirty="0" smtClean="0">
                <a:solidFill>
                  <a:schemeClr val="tx1"/>
                </a:solidFill>
                <a:latin typeface="Arial Narrow" panose="020B0606020202030204" pitchFamily="34" charset="0"/>
                <a:ea typeface="Times New Roman"/>
              </a:rPr>
              <a:t>технологий;</a:t>
            </a:r>
          </a:p>
          <a:p>
            <a:pPr>
              <a:spcBef>
                <a:spcPts val="0"/>
              </a:spcBef>
            </a:pPr>
            <a:r>
              <a:rPr lang="ru-RU" sz="2600" dirty="0">
                <a:solidFill>
                  <a:schemeClr val="tx1"/>
                </a:solidFill>
                <a:latin typeface="Arial Narrow" panose="020B0606020202030204" pitchFamily="34" charset="0"/>
                <a:ea typeface="Times New Roman"/>
              </a:rPr>
              <a:t>повысить качество наглядности;</a:t>
            </a:r>
          </a:p>
          <a:p>
            <a:pPr>
              <a:spcBef>
                <a:spcPts val="0"/>
              </a:spcBef>
            </a:pPr>
            <a:r>
              <a:rPr lang="ru-RU" sz="2600" dirty="0">
                <a:solidFill>
                  <a:schemeClr val="tx1"/>
                </a:solidFill>
                <a:latin typeface="Arial Narrow" panose="020B0606020202030204" pitchFamily="34" charset="0"/>
                <a:ea typeface="Times New Roman"/>
              </a:rPr>
              <a:t>облегчить труд учителя.</a:t>
            </a:r>
            <a:r>
              <a:rPr lang="ru-RU" sz="2600" dirty="0">
                <a:solidFill>
                  <a:schemeClr val="tx1"/>
                </a:solidFill>
                <a:latin typeface="Arial Narrow" panose="020B0606020202030204" pitchFamily="34" charset="0"/>
                <a:ea typeface="Times New Roman"/>
                <a:hlinkClick r:id="rId2"/>
              </a:rPr>
              <a:t> </a:t>
            </a:r>
            <a:endParaRPr lang="ru-RU" sz="2600" dirty="0">
              <a:solidFill>
                <a:schemeClr val="tx1"/>
              </a:solidFill>
              <a:latin typeface="Arial Narrow" panose="020B0606020202030204" pitchFamily="34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6164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767" y="332656"/>
            <a:ext cx="8496944" cy="640871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/>
              </a:rPr>
              <a:t>Мультимедийные </a:t>
            </a: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/>
              </a:rPr>
              <a:t>приложения к </a:t>
            </a: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/>
              </a:rPr>
              <a:t>УМК </a:t>
            </a: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/>
              </a:rPr>
              <a:t>«Английский с удовольствием. </a:t>
            </a:r>
            <a:r>
              <a:rPr lang="ru-RU" sz="28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/>
              </a:rPr>
              <a:t>Enjoy</a:t>
            </a: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/>
              </a:rPr>
              <a:t> </a:t>
            </a:r>
            <a:r>
              <a:rPr lang="ru-RU" sz="2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/>
              </a:rPr>
              <a:t>English</a:t>
            </a: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/>
              </a:rPr>
              <a:t>» для </a:t>
            </a: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/>
              </a:rPr>
              <a:t>2-8 классов:</a:t>
            </a:r>
            <a:endParaRPr lang="ru-RU" sz="2000" b="1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MS Mincho"/>
              <a:cs typeface="Times New Roman"/>
              <a:hlinkClick r:id="rId2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1844823"/>
            <a:ext cx="1905000" cy="176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7226" y="1832025"/>
            <a:ext cx="1905000" cy="176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9718" y="1844824"/>
            <a:ext cx="1905000" cy="176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324" y="4137804"/>
            <a:ext cx="1905000" cy="176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1905000" cy="176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8238" y="4137803"/>
            <a:ext cx="1905000" cy="176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7640" y="4137802"/>
            <a:ext cx="1905000" cy="176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2012" y="4116260"/>
            <a:ext cx="1905000" cy="176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08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35680"/>
            <a:ext cx="8892480" cy="590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767" y="332656"/>
            <a:ext cx="8496944" cy="640871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/>
              </a:rPr>
              <a:t>Мультипликационный </a:t>
            </a: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/>
              </a:rPr>
              <a:t>телекурс английского языка для детей «</a:t>
            </a:r>
            <a:r>
              <a:rPr lang="ru-RU" sz="2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/>
              </a:rPr>
              <a:t>Muzzy</a:t>
            </a: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/>
              </a:rPr>
              <a:t> </a:t>
            </a:r>
            <a:r>
              <a:rPr lang="ru-RU" sz="2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/>
              </a:rPr>
              <a:t>in</a:t>
            </a: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/>
              </a:rPr>
              <a:t> </a:t>
            </a:r>
            <a:r>
              <a:rPr lang="ru-RU" sz="2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/>
              </a:rPr>
              <a:t>Gondoland</a:t>
            </a:r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/>
              </a:rPr>
              <a:t>»: </a:t>
            </a:r>
            <a:endParaRPr lang="ru-RU" sz="2000" b="1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MS Mincho"/>
              <a:cs typeface="Times New Roman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425823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1187</TotalTime>
  <Words>141</Words>
  <Application>Microsoft Office PowerPoint</Application>
  <PresentationFormat>Экран (4:3)</PresentationFormat>
  <Paragraphs>41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40</cp:revision>
  <dcterms:created xsi:type="dcterms:W3CDTF">2013-04-05T13:53:00Z</dcterms:created>
  <dcterms:modified xsi:type="dcterms:W3CDTF">2015-01-07T11:21:57Z</dcterms:modified>
</cp:coreProperties>
</file>