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66"/>
    <a:srgbClr val="95FF14"/>
    <a:srgbClr val="33FFF2"/>
    <a:srgbClr val="FFC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5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5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4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8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3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3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9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1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8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D971F-034F-6545-A21D-00A02C6F43F7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1615A-139B-BB4B-9DBB-8245FDD4B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7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arstar.info/borodino_pruntsov/borodino_ilustr.html" TargetMode="External"/><Relationship Id="rId4" Type="http://schemas.openxmlformats.org/officeDocument/2006/relationships/hyperlink" Target="http://statehistory.ru/books/Borodinskaya-bitva-26-avgusta-1812-goda/1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gif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arstar.info/borodino_pruntsov/borodino.htm%23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ru-RU" sz="2000" smtClean="0">
                <a:cs typeface="+mj-cs"/>
              </a:rPr>
              <a:t>Империя Наполеона развалилась,</a:t>
            </a:r>
            <a:br>
              <a:rPr kumimoji="0" lang="ru-RU" sz="2000" smtClean="0">
                <a:cs typeface="+mj-cs"/>
              </a:rPr>
            </a:br>
            <a:r>
              <a:rPr kumimoji="0" lang="ru-RU" sz="2000" smtClean="0">
                <a:cs typeface="+mj-cs"/>
              </a:rPr>
              <a:t> а сам  -  умер пленником на пустынном острове Святой Елены. Порабощенные им народы Европы восстановили</a:t>
            </a:r>
            <a:br>
              <a:rPr kumimoji="0" lang="ru-RU" sz="2000" smtClean="0">
                <a:cs typeface="+mj-cs"/>
              </a:rPr>
            </a:br>
            <a:r>
              <a:rPr kumimoji="0" lang="ru-RU" sz="2000" smtClean="0">
                <a:cs typeface="+mj-cs"/>
              </a:rPr>
              <a:t> с с помощью России свою национальную независимость.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-1905000" y="5105400"/>
            <a:ext cx="8723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cs typeface="+mn-cs"/>
              </a:rPr>
              <a:t>И.К. Айвазовский </a:t>
            </a:r>
          </a:p>
          <a:p>
            <a:pPr algn="ctr">
              <a:defRPr/>
            </a:pPr>
            <a:r>
              <a:rPr lang="en-US" sz="1800">
                <a:cs typeface="+mn-cs"/>
              </a:rPr>
              <a:t>"Наполеон на острове св. Елены" </a:t>
            </a:r>
          </a:p>
        </p:txBody>
      </p:sp>
      <p:pic>
        <p:nvPicPr>
          <p:cNvPr id="41988" name="Picture 5" descr="raz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73338"/>
            <a:ext cx="34798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505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638800" y="5334000"/>
            <a:ext cx="222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Могила Наполеона</a:t>
            </a:r>
          </a:p>
        </p:txBody>
      </p:sp>
      <p:pic>
        <p:nvPicPr>
          <p:cNvPr id="41992" name="Picture 10" descr="0_5655e_115c3c56_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4343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1" descr="0_5655e_115c3c56_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97951">
            <a:off x="-228600" y="-228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2" descr="0_5655e_115c3c56_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98154" flipH="1">
            <a:off x="6629400" y="44958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3" descr="0_5655e_115c3c56_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98154" flipH="1">
            <a:off x="6591300" y="-190500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10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xmlns:p14="http://schemas.microsoft.com/office/powerpoint/2010/main" spd="slow" advTm="8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F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860800"/>
            <a:ext cx="8424863" cy="11430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Велико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значение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Бородинского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сражения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Отечест­венной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войне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1812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года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Русские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войска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руководимые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прославленными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начальниками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сплоченные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сознанием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своего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долга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преисполненные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горячей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любви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Родине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показали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замечательные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образцы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искусного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маневра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поле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боя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стойкости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активности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;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они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дали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блестящий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пример</a:t>
            </a:r>
            <a:r>
              <a:rPr kumimoji="0"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взаимодействия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родов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войск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взаимной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выручки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Русские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воины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показали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сражении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свои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высокие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моральные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боевые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качества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проявив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непоколебимую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стойкость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упорство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отвагу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kumimoji="0"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мужество</a:t>
            </a:r>
            <a:r>
              <a:rPr kumimoji="0"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kumimoji="0"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kumimoji="0"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1400" dirty="0">
                <a:latin typeface="Times New Roman"/>
                <a:cs typeface="Times New Roman"/>
              </a:rPr>
              <a:t>Л.  </a:t>
            </a:r>
            <a:r>
              <a:rPr lang="en-US" sz="1400" dirty="0" err="1">
                <a:latin typeface="Times New Roman"/>
                <a:cs typeface="Times New Roman"/>
              </a:rPr>
              <a:t>Н</a:t>
            </a:r>
            <a:r>
              <a:rPr lang="en-US" sz="1400" dirty="0">
                <a:latin typeface="Times New Roman"/>
                <a:cs typeface="Times New Roman"/>
              </a:rPr>
              <a:t>.  </a:t>
            </a:r>
            <a:r>
              <a:rPr lang="en-US" sz="1400" dirty="0" err="1">
                <a:latin typeface="Times New Roman"/>
                <a:cs typeface="Times New Roman"/>
              </a:rPr>
              <a:t>Толстой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в</a:t>
            </a:r>
            <a:r>
              <a:rPr lang="en-US" sz="1400" dirty="0">
                <a:latin typeface="Times New Roman"/>
                <a:cs typeface="Times New Roman"/>
              </a:rPr>
              <a:t>  « </a:t>
            </a:r>
            <a:r>
              <a:rPr lang="en-US" sz="1400" dirty="0" err="1">
                <a:latin typeface="Times New Roman"/>
                <a:cs typeface="Times New Roman"/>
              </a:rPr>
              <a:t>Войне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и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мире</a:t>
            </a:r>
            <a:r>
              <a:rPr lang="en-US" sz="1400" dirty="0">
                <a:latin typeface="Times New Roman"/>
                <a:cs typeface="Times New Roman"/>
              </a:rPr>
              <a:t> » </a:t>
            </a:r>
            <a:r>
              <a:rPr lang="en-US" sz="1400" dirty="0" err="1">
                <a:latin typeface="Times New Roman"/>
                <a:cs typeface="Times New Roman"/>
              </a:rPr>
              <a:t>писал</a:t>
            </a:r>
            <a:r>
              <a:rPr lang="en-US" sz="1400" dirty="0">
                <a:latin typeface="Times New Roman"/>
                <a:cs typeface="Times New Roman"/>
              </a:rPr>
              <a:t>,  </a:t>
            </a:r>
            <a:r>
              <a:rPr lang="en-US" sz="1400" dirty="0" err="1">
                <a:latin typeface="Times New Roman"/>
                <a:cs typeface="Times New Roman"/>
              </a:rPr>
              <a:t>что</a:t>
            </a:r>
            <a:r>
              <a:rPr lang="en-US" sz="1400" dirty="0">
                <a:latin typeface="Times New Roman"/>
                <a:cs typeface="Times New Roman"/>
              </a:rPr>
              <a:t>  « </a:t>
            </a:r>
            <a:r>
              <a:rPr lang="en-US" sz="1400" dirty="0" err="1">
                <a:latin typeface="Times New Roman"/>
                <a:cs typeface="Times New Roman"/>
              </a:rPr>
              <a:t>прямым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следствием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Бородинского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сражения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было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беспричинное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бегство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Наполеона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из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Москвы</a:t>
            </a:r>
            <a:r>
              <a:rPr lang="en-US" sz="1400" dirty="0">
                <a:latin typeface="Times New Roman"/>
                <a:cs typeface="Times New Roman"/>
              </a:rPr>
              <a:t>,  </a:t>
            </a:r>
            <a:r>
              <a:rPr lang="en-US" sz="1400" dirty="0" err="1">
                <a:latin typeface="Times New Roman"/>
                <a:cs typeface="Times New Roman"/>
              </a:rPr>
              <a:t>возвращение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по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Старой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Смоленской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дороге</a:t>
            </a:r>
            <a:r>
              <a:rPr lang="en-US" sz="1400" dirty="0">
                <a:latin typeface="Times New Roman"/>
                <a:cs typeface="Times New Roman"/>
              </a:rPr>
              <a:t>,  </a:t>
            </a:r>
            <a:r>
              <a:rPr lang="en-US" sz="1400" dirty="0" err="1">
                <a:latin typeface="Times New Roman"/>
                <a:cs typeface="Times New Roman"/>
              </a:rPr>
              <a:t>погибель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пятисоттысячного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нашест­вия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и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погибель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наполеоновской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Франции</a:t>
            </a:r>
            <a:r>
              <a:rPr lang="en-US" sz="1400" dirty="0">
                <a:latin typeface="Times New Roman"/>
                <a:cs typeface="Times New Roman"/>
              </a:rPr>
              <a:t>... </a:t>
            </a:r>
            <a:r>
              <a:rPr lang="en-US" sz="1400" dirty="0" smtClean="0">
                <a:latin typeface="Times New Roman"/>
                <a:cs typeface="Times New Roman"/>
              </a:rPr>
              <a:t>»</a:t>
            </a:r>
            <a:r>
              <a:rPr lang="en-US" sz="1400" dirty="0">
                <a:latin typeface="Times New Roman"/>
                <a:cs typeface="Times New Roman"/>
              </a:rPr>
              <a:t/>
            </a:r>
            <a:br>
              <a:rPr lang="en-US" sz="1400" dirty="0">
                <a:latin typeface="Times New Roman"/>
                <a:cs typeface="Times New Roman"/>
              </a:rPr>
            </a:br>
            <a:r>
              <a:rPr lang="en-US" sz="1400" dirty="0" err="1">
                <a:latin typeface="Times New Roman"/>
                <a:cs typeface="Times New Roman"/>
              </a:rPr>
              <a:t>Неприятель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после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 smtClean="0">
                <a:latin typeface="Times New Roman"/>
                <a:cs typeface="Times New Roman"/>
              </a:rPr>
              <a:t>Бородин</a:t>
            </a:r>
            <a:r>
              <a:rPr lang="ru-RU" sz="1400" dirty="0" smtClean="0">
                <a:latin typeface="Times New Roman"/>
                <a:cs typeface="Times New Roman"/>
              </a:rPr>
              <a:t>о</a:t>
            </a:r>
            <a:r>
              <a:rPr lang="en-US" sz="1400" dirty="0" smtClean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стал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выдыхаться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и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постепенно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подвигаться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к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гибели</a:t>
            </a:r>
            <a:r>
              <a:rPr lang="en-US" sz="1400" dirty="0">
                <a:latin typeface="Times New Roman"/>
                <a:cs typeface="Times New Roman"/>
              </a:rPr>
              <a:t>.  </a:t>
            </a:r>
            <a:r>
              <a:rPr lang="en-US" sz="1400" dirty="0" err="1">
                <a:latin typeface="Times New Roman"/>
                <a:cs typeface="Times New Roman"/>
              </a:rPr>
              <a:t>Уже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под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Тарутином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и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Малоярославцем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Наполеон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и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его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маршалы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поняли</a:t>
            </a:r>
            <a:r>
              <a:rPr lang="en-US" sz="1400" dirty="0">
                <a:latin typeface="Times New Roman"/>
                <a:cs typeface="Times New Roman"/>
              </a:rPr>
              <a:t>,  </a:t>
            </a:r>
            <a:r>
              <a:rPr lang="en-US" sz="1400" dirty="0" err="1">
                <a:latin typeface="Times New Roman"/>
                <a:cs typeface="Times New Roman"/>
              </a:rPr>
              <a:t>что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бородинская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смертельная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схватка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не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кончена</a:t>
            </a:r>
            <a:r>
              <a:rPr lang="en-US" sz="1400" dirty="0">
                <a:latin typeface="Times New Roman"/>
                <a:cs typeface="Times New Roman"/>
              </a:rPr>
              <a:t>,  </a:t>
            </a:r>
            <a:r>
              <a:rPr lang="en-US" sz="1400" dirty="0" err="1">
                <a:latin typeface="Times New Roman"/>
                <a:cs typeface="Times New Roman"/>
              </a:rPr>
              <a:t>а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продолжается</a:t>
            </a:r>
            <a:r>
              <a:rPr lang="en-US" sz="1400" dirty="0">
                <a:latin typeface="Times New Roman"/>
                <a:cs typeface="Times New Roman"/>
              </a:rPr>
              <a:t>,  </a:t>
            </a:r>
            <a:r>
              <a:rPr lang="en-US" sz="1400" dirty="0" err="1">
                <a:latin typeface="Times New Roman"/>
                <a:cs typeface="Times New Roman"/>
              </a:rPr>
              <a:t>хотя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и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с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>
                <a:latin typeface="Times New Roman"/>
                <a:cs typeface="Times New Roman"/>
              </a:rPr>
              <a:t>большим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r>
              <a:rPr lang="en-US" sz="1400" dirty="0" err="1" smtClean="0">
                <a:latin typeface="Times New Roman"/>
                <a:cs typeface="Times New Roman"/>
              </a:rPr>
              <a:t>перерывом</a:t>
            </a:r>
            <a:r>
              <a:rPr kumimoji="0"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ru-RU" sz="1400" dirty="0" smtClean="0">
                <a:latin typeface="Times New Roman"/>
                <a:cs typeface="Times New Roman"/>
              </a:rPr>
              <a:t>С </a:t>
            </a:r>
            <a:r>
              <a:rPr lang="ru-RU" sz="1400" dirty="0">
                <a:latin typeface="Times New Roman"/>
                <a:cs typeface="Times New Roman"/>
              </a:rPr>
              <a:t>древнейших времен  войны  </a:t>
            </a:r>
            <a:r>
              <a:rPr lang="ru-RU" sz="1400" dirty="0" smtClean="0">
                <a:latin typeface="Times New Roman"/>
                <a:cs typeface="Times New Roman"/>
              </a:rPr>
              <a:t>оказывали </a:t>
            </a:r>
            <a:r>
              <a:rPr lang="ru-RU" sz="1400" dirty="0">
                <a:latin typeface="Times New Roman"/>
                <a:cs typeface="Times New Roman"/>
              </a:rPr>
              <a:t>самое негативное воздействие на окружающий нас  мир  и  на </a:t>
            </a:r>
            <a:r>
              <a:rPr lang="ru-RU" sz="1400" dirty="0" smtClean="0">
                <a:latin typeface="Times New Roman"/>
                <a:cs typeface="Times New Roman"/>
              </a:rPr>
              <a:t>нас </a:t>
            </a:r>
            <a:r>
              <a:rPr lang="ru-RU" sz="1400" dirty="0">
                <a:latin typeface="Times New Roman"/>
                <a:cs typeface="Times New Roman"/>
              </a:rPr>
              <a:t>самих. По мере развития человеческого общества и  </a:t>
            </a:r>
            <a:r>
              <a:rPr lang="ru-RU" sz="1400" dirty="0" smtClean="0">
                <a:latin typeface="Times New Roman"/>
                <a:cs typeface="Times New Roman"/>
              </a:rPr>
              <a:t>техническо</a:t>
            </a:r>
            <a:r>
              <a:rPr lang="ru-RU" sz="1400" dirty="0">
                <a:latin typeface="Times New Roman"/>
                <a:cs typeface="Times New Roman"/>
              </a:rPr>
              <a:t>г</a:t>
            </a:r>
            <a:r>
              <a:rPr lang="ru-RU" sz="1400" dirty="0" smtClean="0">
                <a:latin typeface="Times New Roman"/>
                <a:cs typeface="Times New Roman"/>
              </a:rPr>
              <a:t>о </a:t>
            </a:r>
            <a:r>
              <a:rPr lang="ru-RU" sz="1400" dirty="0">
                <a:latin typeface="Times New Roman"/>
                <a:cs typeface="Times New Roman"/>
              </a:rPr>
              <a:t>прогресса войны становились все  более  ожесточенными,  и  все </a:t>
            </a:r>
            <a:r>
              <a:rPr lang="ru-RU" sz="1400" dirty="0" smtClean="0">
                <a:latin typeface="Times New Roman"/>
                <a:cs typeface="Times New Roman"/>
              </a:rPr>
              <a:t>сильнее </a:t>
            </a:r>
            <a:r>
              <a:rPr lang="ru-RU" sz="1400" dirty="0">
                <a:latin typeface="Times New Roman"/>
                <a:cs typeface="Times New Roman"/>
              </a:rPr>
              <a:t>они влияли на природу. Сначала потери природы в силу  </a:t>
            </a:r>
            <a:r>
              <a:rPr lang="ru-RU" sz="1400" dirty="0" smtClean="0">
                <a:latin typeface="Times New Roman"/>
                <a:cs typeface="Times New Roman"/>
              </a:rPr>
              <a:t>малых </a:t>
            </a:r>
            <a:r>
              <a:rPr lang="ru-RU" sz="1400" dirty="0">
                <a:latin typeface="Times New Roman"/>
                <a:cs typeface="Times New Roman"/>
              </a:rPr>
              <a:t>возможностей человека были невелики, но постепенно они  стали </a:t>
            </a:r>
            <a:r>
              <a:rPr lang="ru-RU" sz="1400" dirty="0" smtClean="0">
                <a:latin typeface="Times New Roman"/>
                <a:cs typeface="Times New Roman"/>
              </a:rPr>
              <a:t>сначала </a:t>
            </a:r>
            <a:r>
              <a:rPr lang="ru-RU" sz="1400" dirty="0">
                <a:latin typeface="Times New Roman"/>
                <a:cs typeface="Times New Roman"/>
              </a:rPr>
              <a:t>заметными, а затем и катастрофическими. </a:t>
            </a:r>
            <a:r>
              <a:rPr lang="ru-RU" sz="1400" dirty="0" smtClean="0">
                <a:latin typeface="Times New Roman"/>
                <a:cs typeface="Times New Roman"/>
              </a:rPr>
              <a:t>Во </a:t>
            </a:r>
            <a:r>
              <a:rPr lang="ru-RU" sz="1400" dirty="0">
                <a:latin typeface="Times New Roman"/>
                <a:cs typeface="Times New Roman"/>
              </a:rPr>
              <a:t>время ВСЕХ войн страдают и люди, и природа</a:t>
            </a:r>
            <a:r>
              <a:rPr kumimoji="0" lang="ru-RU" sz="1400" dirty="0" smtClean="0">
                <a:solidFill>
                  <a:schemeClr val="tx1"/>
                </a:solidFill>
                <a:cs typeface="+mj-cs"/>
              </a:rPr>
              <a:t/>
            </a:r>
            <a:br>
              <a:rPr kumimoji="0" lang="ru-RU" sz="1400" dirty="0" smtClean="0">
                <a:solidFill>
                  <a:schemeClr val="tx1"/>
                </a:solidFill>
                <a:cs typeface="+mj-cs"/>
              </a:rPr>
            </a:br>
            <a:endParaRPr kumimoji="0" lang="en-US" sz="180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29038" y="228600"/>
            <a:ext cx="1684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cs typeface="+mn-cs"/>
              </a:rPr>
              <a:t>      ВЫВОДЫ</a:t>
            </a:r>
            <a:endParaRPr lang="en-US" sz="1800">
              <a:cs typeface="+mn-cs"/>
            </a:endParaRPr>
          </a:p>
        </p:txBody>
      </p:sp>
      <p:pic>
        <p:nvPicPr>
          <p:cNvPr id="43012" name="Picture 6" descr="velikie-polkovodcy-kutuzov-i-napoleon-118725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620713"/>
            <a:ext cx="35369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3" descr="1e2d741a3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6237288"/>
            <a:ext cx="4087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1" descr="2a9e98713b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510" flipH="1">
            <a:off x="7086600" y="228600"/>
            <a:ext cx="17399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2" descr="2a9e98713b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17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4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260350" y="4318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3484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-3276600" y="33528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4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5638800" y="33528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xmlns:p14="http://schemas.microsoft.com/office/powerpoint/2010/main" spd="slow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kumimoji="0" lang="ru-RU" sz="1800" b="1" smtClean="0">
                <a:solidFill>
                  <a:srgbClr val="1027D6"/>
                </a:solidFill>
                <a:cs typeface="+mj-cs"/>
              </a:rPr>
              <a:t>Список использованой литературы.</a:t>
            </a:r>
            <a:br>
              <a:rPr kumimoji="0" lang="ru-RU" sz="1800" b="1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Слайд 2 -</a:t>
            </a:r>
            <a:r>
              <a:rPr kumimoji="0" lang="ru-RU" sz="1800" smtClean="0">
                <a:solidFill>
                  <a:srgbClr val="1027D6"/>
                </a:solidFill>
                <a:cs typeface="+mj-cs"/>
                <a:hlinkClick r:id="rId2"/>
              </a:rPr>
              <a:t>http://warstar.info/borodino_pruntsov/borodino.htm#1</a:t>
            </a: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 и </a:t>
            </a:r>
            <a:r>
              <a:rPr kumimoji="0" lang="ru-RU" sz="1800" smtClean="0">
                <a:solidFill>
                  <a:srgbClr val="1027D6"/>
                </a:solidFill>
                <a:cs typeface="+mj-cs"/>
                <a:hlinkClick r:id="rId3"/>
              </a:rPr>
              <a:t>http://warstar.info/borodino_pruntsov/borodino_ilustr.html</a:t>
            </a: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 </a:t>
            </a:r>
            <a:br>
              <a:rPr kumimoji="0" lang="ru-RU" sz="1800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слайд 3 - ----//----</a:t>
            </a:r>
            <a:br>
              <a:rPr kumimoji="0" lang="ru-RU" sz="1800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слайд 4 - ----//----</a:t>
            </a:r>
            <a:br>
              <a:rPr kumimoji="0" lang="ru-RU" sz="1800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 слайд 5 - ----//----</a:t>
            </a:r>
            <a:br>
              <a:rPr kumimoji="0" lang="ru-RU" sz="1800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 слайд 6 -</a:t>
            </a:r>
            <a:r>
              <a:rPr kumimoji="0" lang="ru-RU" sz="1800" smtClean="0">
                <a:solidFill>
                  <a:srgbClr val="1027D6"/>
                </a:solidFill>
                <a:cs typeface="+mj-cs"/>
                <a:hlinkClick r:id="rId4"/>
              </a:rPr>
              <a:t>http://statehistory.ru/books/Borodinskaya-bitva-26-avgusta-1812-goda/1</a:t>
            </a: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/>
            </a:r>
            <a:br>
              <a:rPr kumimoji="0" lang="ru-RU" sz="1800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Слайд 7 -</a:t>
            </a:r>
            <a:r>
              <a:rPr kumimoji="0" lang="ru-RU" sz="1800" smtClean="0">
                <a:solidFill>
                  <a:srgbClr val="1027D6"/>
                </a:solidFill>
                <a:cs typeface="+mj-cs"/>
                <a:hlinkClick r:id="rId2"/>
              </a:rPr>
              <a:t>http://warstar.info/borodino_pruntsov/borodino.htm#1</a:t>
            </a: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 и </a:t>
            </a:r>
            <a:r>
              <a:rPr kumimoji="0" lang="ru-RU" sz="1800" smtClean="0">
                <a:solidFill>
                  <a:srgbClr val="1027D6"/>
                </a:solidFill>
                <a:cs typeface="+mj-cs"/>
                <a:hlinkClick r:id="rId3"/>
              </a:rPr>
              <a:t>http://warstar.info/borodino_pruntsov/borodino_ilustr.html</a:t>
            </a: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/>
            </a:r>
            <a:br>
              <a:rPr kumimoji="0" lang="ru-RU" sz="1800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/>
            </a:r>
            <a:br>
              <a:rPr kumimoji="0" lang="ru-RU" sz="1800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 слайд 8 -</a:t>
            </a:r>
            <a:r>
              <a:rPr kumimoji="0" lang="ru-RU" sz="1800" smtClean="0">
                <a:solidFill>
                  <a:srgbClr val="1027D6"/>
                </a:solidFill>
                <a:cs typeface="+mj-cs"/>
                <a:hlinkClick r:id="rId4"/>
              </a:rPr>
              <a:t>http://statehistory.ru/books/Borodinskaya-bitva-26-avgusta-1812-goda/1</a:t>
            </a: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/>
            </a:r>
            <a:br>
              <a:rPr kumimoji="0" lang="ru-RU" sz="1800" smtClean="0">
                <a:solidFill>
                  <a:srgbClr val="1027D6"/>
                </a:solidFill>
                <a:cs typeface="+mj-cs"/>
              </a:rPr>
            </a:b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Слайд  9  -</a:t>
            </a:r>
            <a:r>
              <a:rPr kumimoji="0" lang="ru-RU" sz="1800" smtClean="0">
                <a:solidFill>
                  <a:srgbClr val="1027D6"/>
                </a:solidFill>
                <a:cs typeface="+mj-cs"/>
                <a:hlinkClick r:id="rId2"/>
              </a:rPr>
              <a:t>http://warstar.info/borodino_pruntsov/borodino.htm#1</a:t>
            </a:r>
            <a:r>
              <a:rPr kumimoji="0" lang="ru-RU" sz="1800" smtClean="0">
                <a:solidFill>
                  <a:srgbClr val="1027D6"/>
                </a:solidFill>
                <a:cs typeface="+mj-cs"/>
              </a:rPr>
              <a:t> и </a:t>
            </a:r>
            <a:r>
              <a:rPr kumimoji="0" lang="ru-RU" sz="1800" smtClean="0">
                <a:solidFill>
                  <a:srgbClr val="1027D6"/>
                </a:solidFill>
                <a:cs typeface="+mj-cs"/>
                <a:hlinkClick r:id="rId3"/>
              </a:rPr>
              <a:t>http://warstar.info/borodino_pruntsov/borodino_ilustr.html</a:t>
            </a:r>
            <a:endParaRPr kumimoji="0" lang="ru-RU" sz="1200" smtClean="0">
              <a:cs typeface="+mj-cs"/>
            </a:endParaRPr>
          </a:p>
        </p:txBody>
      </p:sp>
      <p:pic>
        <p:nvPicPr>
          <p:cNvPr id="44035" name="Picture 9" descr="lav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13" y="381000"/>
            <a:ext cx="2949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0" descr="ddc42cba97d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100" y="5638800"/>
            <a:ext cx="5257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2" descr="mod_article1327755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4" descr="mod_article1327755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0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07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i="1" dirty="0" smtClean="0">
                <a:solidFill>
                  <a:srgbClr val="A5B507"/>
                </a:solidFill>
                <a:latin typeface="Rosewood Std Regular"/>
                <a:cs typeface="Rosewood Std Regular"/>
              </a:rPr>
              <a:t>СПАСИБО ЗА ВНИМАНИЕ!</a:t>
            </a:r>
            <a:endParaRPr lang="ru-RU" b="1" i="1" dirty="0">
              <a:solidFill>
                <a:srgbClr val="A5B507"/>
              </a:solidFill>
              <a:latin typeface="Rosewood Std Regular"/>
              <a:cs typeface="Rosewood Std Regular"/>
            </a:endParaRPr>
          </a:p>
        </p:txBody>
      </p:sp>
      <p:pic>
        <p:nvPicPr>
          <p:cNvPr id="3" name="Изображение 2" descr="559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2924944"/>
            <a:ext cx="1872209" cy="22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</Words>
  <Application>Microsoft Macintosh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Империя Наполеона развалилась,  а сам  -  умер пленником на пустынном острове Святой Елены. Порабощенные им народы Европы восстановили  с с помощью России свою национальную независимость.</vt:lpstr>
      <vt:lpstr>Велико  значение  Бородинского  сражения  в  Отечест­венной  войне  1812  года. Русские  войска,  руководимые  прославленными  начальниками,  сплоченные  сознанием  своего  долга  и  преисполненные  горячей  любви  к  Родине,  показали  замечательные  образцы  искусного  маневра  на  поле  боя,  стойкости  и  активности;  они  дали  блестящий  пример взаимодействия  родов  войск  и  взаимной  выручки.  Русские  воины  показали  в  сражении  свои  высокие  моральные  и  боевые  качества,  проявив  непоколебимую  стойкость  и  упорство,  отвагу  и  мужество. Л.  Н.  Толстой  в  « Войне  и  мире » писал,  что  « прямым  следствием  Бородинского  сражения  было  беспричинное  бегство  Наполеона  из  Москвы,  возвращение  по  Старой  Смоленской  дороге,  погибель  пятисоттысячного  нашест­вия  и  погибель  наполеоновской  Франции... » Неприятель  после  Бородино  стал  выдыхаться  и  постепенно  подвигаться  к  гибели.  Уже  под  Тарутином  и  Малоярославцем  Наполеон  и  его  маршалы  поняли,  что  бородинская  смертельная  схватка  не  кончена,  а  продолжается,  хотя  и  с  большим  перерывом. С древнейших времен  войны  оказывали самое негативное воздействие на окружающий нас  мир  и  на нас самих. По мере развития человеческого общества и  технического прогресса войны становились все  более  ожесточенными,  и  все сильнее они влияли на природу. Сначала потери природы в силу  малых возможностей человека были невелики, но постепенно они  стали сначала заметными, а затем и катастрофическими. Во время ВСЕХ войн страдают и люди, и природа </vt:lpstr>
      <vt:lpstr>Список использованой литературы. Слайд 2 -http://warstar.info/borodino_pruntsov/borodino.htm#1 и http://warstar.info/borodino_pruntsov/borodino_ilustr.html  слайд 3 - ----//---- слайд 4 - ----//----  слайд 5 - ----//----  слайд 6 -http://statehistory.ru/books/Borodinskaya-bitva-26-avgusta-1812-goda/1 Слайд 7 -http://warstar.info/borodino_pruntsov/borodino.htm#1 и http://warstar.info/borodino_pruntsov/borodino_ilustr.html   слайд 8 -http://statehistory.ru/books/Borodinskaya-bitva-26-avgusta-1812-goda/1 Слайд  9  -http://warstar.info/borodino_pruntsov/borodino.htm#1 и http://warstar.info/borodino_pruntsov/borodino_ilustr.html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Империя Наполеона развалилась,  а сам  -  умер пленником на пустынном острове Святой Елены. Порабощенные им народы Европы восстановили  с с помощью России свою национальную независимость.</dc:title>
  <dc:creator>User</dc:creator>
  <cp:lastModifiedBy>User</cp:lastModifiedBy>
  <cp:revision>1</cp:revision>
  <dcterms:created xsi:type="dcterms:W3CDTF">2012-04-22T15:02:03Z</dcterms:created>
  <dcterms:modified xsi:type="dcterms:W3CDTF">2012-04-22T15:07:55Z</dcterms:modified>
</cp:coreProperties>
</file>