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CBC"/>
    <a:srgbClr val="9AFFFD"/>
    <a:srgbClr val="C62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BB415-AD28-9A4F-B30D-D47F043D36FD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C682A-ED7A-B94D-882A-D31B8EEB3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9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186D25-8681-6441-9FBF-D8458F99424B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defRPr/>
            </a:pPr>
            <a:endParaRPr kumimoji="0"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F9-04BC-FE40-9F9D-71CDBF1828BE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4477-FA52-354E-BA8B-42525C56D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1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F9-04BC-FE40-9F9D-71CDBF1828BE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4477-FA52-354E-BA8B-42525C56D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8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F9-04BC-FE40-9F9D-71CDBF1828BE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4477-FA52-354E-BA8B-42525C56D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F9-04BC-FE40-9F9D-71CDBF1828BE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4477-FA52-354E-BA8B-42525C56D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5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F9-04BC-FE40-9F9D-71CDBF1828BE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4477-FA52-354E-BA8B-42525C56D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5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F9-04BC-FE40-9F9D-71CDBF1828BE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4477-FA52-354E-BA8B-42525C56D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6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F9-04BC-FE40-9F9D-71CDBF1828BE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4477-FA52-354E-BA8B-42525C56D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2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F9-04BC-FE40-9F9D-71CDBF1828BE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4477-FA52-354E-BA8B-42525C56D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8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F9-04BC-FE40-9F9D-71CDBF1828BE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4477-FA52-354E-BA8B-42525C56D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5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F9-04BC-FE40-9F9D-71CDBF1828BE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4477-FA52-354E-BA8B-42525C56D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4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5FF9-04BC-FE40-9F9D-71CDBF1828BE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4477-FA52-354E-BA8B-42525C56D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3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5FF9-04BC-FE40-9F9D-71CDBF1828BE}" type="datetimeFigureOut">
              <a:rPr lang="ru-RU" smtClean="0"/>
              <a:t>22.04.12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4477-FA52-354E-BA8B-42525C56D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60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24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65104"/>
            <a:ext cx="9144000" cy="6492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0" lang="en-US" sz="2800" b="1" dirty="0" err="1" smtClean="0">
                <a:solidFill>
                  <a:srgbClr val="07367F"/>
                </a:solidFill>
                <a:cs typeface="+mj-cs"/>
              </a:rPr>
              <a:t>Роль</a:t>
            </a:r>
            <a:r>
              <a:rPr kumimoji="0" lang="en-US" sz="2800" b="1" dirty="0" smtClean="0">
                <a:solidFill>
                  <a:srgbClr val="07367F"/>
                </a:solidFill>
                <a:cs typeface="+mj-cs"/>
              </a:rPr>
              <a:t> </a:t>
            </a:r>
            <a:r>
              <a:rPr kumimoji="0" lang="en-US" sz="2800" b="1" dirty="0" err="1" smtClean="0">
                <a:solidFill>
                  <a:srgbClr val="07367F"/>
                </a:solidFill>
                <a:cs typeface="+mj-cs"/>
              </a:rPr>
              <a:t>Бородинского</a:t>
            </a:r>
            <a:r>
              <a:rPr kumimoji="0" lang="en-US" sz="2800" b="1" dirty="0" smtClean="0">
                <a:solidFill>
                  <a:srgbClr val="07367F"/>
                </a:solidFill>
                <a:cs typeface="+mj-cs"/>
              </a:rPr>
              <a:t> </a:t>
            </a:r>
            <a:r>
              <a:rPr kumimoji="0" lang="en-US" sz="2800" b="1" dirty="0" err="1" smtClean="0">
                <a:solidFill>
                  <a:srgbClr val="07367F"/>
                </a:solidFill>
                <a:cs typeface="+mj-cs"/>
              </a:rPr>
              <a:t>сражения</a:t>
            </a:r>
            <a:r>
              <a:rPr kumimoji="0" lang="en-US" sz="2800" b="1" dirty="0" smtClean="0">
                <a:solidFill>
                  <a:srgbClr val="07367F"/>
                </a:solidFill>
                <a:cs typeface="+mj-cs"/>
              </a:rPr>
              <a:t> </a:t>
            </a:r>
            <a:br>
              <a:rPr kumimoji="0" lang="en-US" sz="2800" b="1" dirty="0" smtClean="0">
                <a:solidFill>
                  <a:srgbClr val="07367F"/>
                </a:solidFill>
                <a:cs typeface="+mj-cs"/>
              </a:rPr>
            </a:br>
            <a:r>
              <a:rPr kumimoji="0" lang="en-US" sz="2800" b="1" dirty="0" err="1" smtClean="0">
                <a:solidFill>
                  <a:srgbClr val="07367F"/>
                </a:solidFill>
                <a:cs typeface="+mj-cs"/>
              </a:rPr>
              <a:t>в</a:t>
            </a:r>
            <a:r>
              <a:rPr kumimoji="0" lang="en-US" sz="2800" b="1" dirty="0" smtClean="0">
                <a:solidFill>
                  <a:srgbClr val="07367F"/>
                </a:solidFill>
                <a:cs typeface="+mj-cs"/>
              </a:rPr>
              <a:t> </a:t>
            </a:r>
            <a:r>
              <a:rPr kumimoji="0" lang="en-US" sz="2800" b="1" dirty="0" err="1" smtClean="0">
                <a:solidFill>
                  <a:srgbClr val="07367F"/>
                </a:solidFill>
                <a:cs typeface="+mj-cs"/>
              </a:rPr>
              <a:t>Отечественной</a:t>
            </a:r>
            <a:r>
              <a:rPr kumimoji="0" lang="en-US" sz="2800" b="1" dirty="0" smtClean="0">
                <a:solidFill>
                  <a:srgbClr val="07367F"/>
                </a:solidFill>
                <a:cs typeface="+mj-cs"/>
              </a:rPr>
              <a:t> </a:t>
            </a:r>
            <a:r>
              <a:rPr kumimoji="0" lang="en-US" sz="2800" b="1" dirty="0" err="1" smtClean="0">
                <a:solidFill>
                  <a:srgbClr val="07367F"/>
                </a:solidFill>
                <a:cs typeface="+mj-cs"/>
              </a:rPr>
              <a:t>войне</a:t>
            </a:r>
            <a:r>
              <a:rPr kumimoji="0" lang="en-US" sz="2800" b="1" dirty="0" smtClean="0">
                <a:solidFill>
                  <a:srgbClr val="07367F"/>
                </a:solidFill>
                <a:cs typeface="+mj-cs"/>
              </a:rPr>
              <a:t> 1812 </a:t>
            </a:r>
            <a:r>
              <a:rPr kumimoji="0" lang="en-US" sz="2800" b="1" dirty="0" err="1" smtClean="0">
                <a:solidFill>
                  <a:srgbClr val="07367F"/>
                </a:solidFill>
                <a:cs typeface="+mj-cs"/>
              </a:rPr>
              <a:t>года</a:t>
            </a:r>
            <a:r>
              <a:rPr kumimoji="0" lang="en-US" sz="2800" b="1" dirty="0" smtClean="0">
                <a:solidFill>
                  <a:srgbClr val="07367F"/>
                </a:solidFill>
                <a:cs typeface="+mj-cs"/>
              </a:rPr>
              <a:t>.</a:t>
            </a:r>
            <a:endParaRPr kumimoji="0" lang="ru-RU" sz="1600" dirty="0" smtClean="0">
              <a:solidFill>
                <a:srgbClr val="CCFF66"/>
              </a:solidFill>
              <a:cs typeface="+mj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19475" y="5157788"/>
            <a:ext cx="49942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 b="1" i="1" dirty="0">
                <a:cs typeface="+mn-cs"/>
              </a:rPr>
              <a:t>АВТОР: БАРКАН ДЕНИС</a:t>
            </a:r>
            <a:r>
              <a:rPr lang="ru-RU" sz="1800" b="1" i="1" dirty="0">
                <a:cs typeface="+mn-cs"/>
              </a:rPr>
              <a:t>, БОТИН ВИКТОР,</a:t>
            </a:r>
          </a:p>
          <a:p>
            <a:pPr algn="r">
              <a:defRPr/>
            </a:pPr>
            <a:r>
              <a:rPr lang="ru-RU" sz="1800" b="1" i="1" dirty="0">
                <a:cs typeface="+mn-cs"/>
              </a:rPr>
              <a:t> ЕРОХИН ВЕНИАМИН </a:t>
            </a:r>
            <a:r>
              <a:rPr lang="en-US" sz="1800" b="1" i="1" dirty="0">
                <a:cs typeface="+mn-cs"/>
              </a:rPr>
              <a:t> - 9 КЛАСС</a:t>
            </a:r>
            <a:endParaRPr lang="en-US" sz="1800" dirty="0">
              <a:cs typeface="+mn-cs"/>
            </a:endParaRPr>
          </a:p>
          <a:p>
            <a:pPr>
              <a:defRPr/>
            </a:pPr>
            <a:r>
              <a:rPr lang="en-US" sz="1800" b="1" i="1" dirty="0">
                <a:cs typeface="+mn-cs"/>
              </a:rPr>
              <a:t>РУКОВОДИТЕЛЬ - КОВТУНОВА Л.А.</a:t>
            </a:r>
            <a:endParaRPr lang="en-US" sz="1800" dirty="0">
              <a:cs typeface="+mn-cs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851920" y="6165304"/>
            <a:ext cx="1236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cs typeface="+mn-cs"/>
              </a:rPr>
              <a:t>201</a:t>
            </a:r>
            <a:r>
              <a:rPr lang="ru-RU" sz="1800" b="1" dirty="0" smtClean="0">
                <a:cs typeface="+mn-cs"/>
              </a:rPr>
              <a:t>2</a:t>
            </a:r>
            <a:r>
              <a:rPr lang="en-US" sz="1800" b="1" dirty="0" smtClean="0">
                <a:cs typeface="+mn-cs"/>
              </a:rPr>
              <a:t> </a:t>
            </a:r>
            <a:r>
              <a:rPr lang="en-US" sz="1800" b="1" dirty="0">
                <a:cs typeface="+mn-cs"/>
              </a:rPr>
              <a:t>ГОД</a:t>
            </a:r>
            <a:endParaRPr lang="en-US" sz="1800" dirty="0">
              <a:cs typeface="+mn-cs"/>
            </a:endParaRPr>
          </a:p>
        </p:txBody>
      </p:sp>
      <p:pic>
        <p:nvPicPr>
          <p:cNvPr id="14341" name="Picture 8" descr="Отечественная война 1812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ni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4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2a9e98713b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34500">
            <a:off x="7240278" y="4922206"/>
            <a:ext cx="19177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2a9e98713b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34500" flipH="1">
            <a:off x="0" y="4940300"/>
            <a:ext cx="1905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6114" y="3212976"/>
            <a:ext cx="5467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90"/>
                </a:solidFill>
              </a:rPr>
              <a:t>ЮГО – ЗАПАДНОЕ ОКРУЖНОЕ УПРАВЛЕНИЕ ОБРАЗОВАНИЯ</a:t>
            </a:r>
          </a:p>
          <a:p>
            <a:pPr algn="ctr"/>
            <a:r>
              <a:rPr lang="ru-RU" sz="1200" b="1" dirty="0" smtClean="0">
                <a:solidFill>
                  <a:srgbClr val="000090"/>
                </a:solidFill>
              </a:rPr>
              <a:t>ДЕПАРТАМЕНТА ОБРАЗОВАНИЯ </a:t>
            </a:r>
            <a:r>
              <a:rPr lang="ru-RU" sz="1200" b="1" dirty="0" err="1" smtClean="0">
                <a:solidFill>
                  <a:srgbClr val="000090"/>
                </a:solidFill>
              </a:rPr>
              <a:t>г.МОСКВЫ</a:t>
            </a:r>
            <a:endParaRPr lang="ru-RU" sz="1200" b="1" dirty="0" smtClean="0">
              <a:solidFill>
                <a:srgbClr val="00009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0090"/>
                </a:solidFill>
              </a:rPr>
              <a:t>ГОСУДАРСТВЕННОЕ БЮДЖЕТНОЕ ОБРАЗОВАТЕЛЬНОЕ УЧРЕЖДЕНИЕ </a:t>
            </a:r>
            <a:r>
              <a:rPr lang="ru-RU" sz="1200" b="1" dirty="0" err="1" smtClean="0">
                <a:solidFill>
                  <a:srgbClr val="000090"/>
                </a:solidFill>
              </a:rPr>
              <a:t>г.МОСКВЫ</a:t>
            </a:r>
            <a:endParaRPr lang="ru-RU" sz="1200" b="1" dirty="0" smtClean="0">
              <a:solidFill>
                <a:srgbClr val="00009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0090"/>
                </a:solidFill>
              </a:rPr>
              <a:t>СРЕДНЯЯ ОБЩЕОБРАЗОВАТЕЛЬНАЯ ШКОЛА №765</a:t>
            </a:r>
            <a:endParaRPr lang="ru-RU" sz="1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-11113" y="115888"/>
            <a:ext cx="9144001" cy="40338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0" lang="ru-RU" sz="1600" b="1" dirty="0" smtClean="0">
                <a:solidFill>
                  <a:srgbClr val="FFFD7E"/>
                </a:solidFill>
                <a:cs typeface="+mj-cs"/>
              </a:rPr>
              <a:t>Гипотеза</a:t>
            </a:r>
            <a:r>
              <a:rPr kumimoji="0" lang="en-US" sz="1600" b="1" dirty="0" smtClean="0">
                <a:solidFill>
                  <a:srgbClr val="FFFD7E"/>
                </a:solidFill>
                <a:cs typeface="+mj-cs"/>
              </a:rPr>
              <a:t>:</a:t>
            </a:r>
            <a:r>
              <a:rPr kumimoji="0" lang="ru-RU" sz="1600" b="1" dirty="0" smtClean="0">
                <a:solidFill>
                  <a:srgbClr val="FFFD7E"/>
                </a:solidFill>
                <a:cs typeface="+mj-cs"/>
              </a:rPr>
              <a:t> </a:t>
            </a:r>
            <a:br>
              <a:rPr kumimoji="0" lang="ru-RU" sz="1600" b="1" dirty="0" smtClean="0">
                <a:solidFill>
                  <a:srgbClr val="FFFD7E"/>
                </a:solidFill>
                <a:cs typeface="+mj-cs"/>
              </a:rPr>
            </a:br>
            <a:r>
              <a:rPr lang="ru-RU" sz="1600" dirty="0" smtClean="0">
                <a:solidFill>
                  <a:srgbClr val="FFFF00"/>
                </a:solidFill>
                <a:cs typeface="Times New Roman"/>
              </a:rPr>
              <a:t>Войны оказывали влияние не только на жизнь людей, </a:t>
            </a:r>
            <a:r>
              <a:rPr lang="ru-RU" sz="1600" dirty="0" smtClean="0">
                <a:solidFill>
                  <a:srgbClr val="FFFF00"/>
                </a:solidFill>
              </a:rPr>
              <a:t>но и на природу.</a:t>
            </a:r>
            <a:r>
              <a:rPr lang="ru-RU" sz="2000" dirty="0" smtClean="0"/>
              <a:t> </a:t>
            </a:r>
            <a:r>
              <a:rPr lang="ru-RU" sz="1600" dirty="0" smtClean="0">
                <a:solidFill>
                  <a:srgbClr val="FFFF00"/>
                </a:solidFill>
              </a:rPr>
              <a:t>Для ведения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 войн тем более необходимо использование огромных количеств дополнительных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 природных ресурсов.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Бородинское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сражение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</a:rPr>
              <a:t>сыграло</a:t>
            </a:r>
            <a:r>
              <a:rPr kumimoji="0" lang="en-US" sz="1600" dirty="0" smtClean="0">
                <a:solidFill>
                  <a:srgbClr val="FFFF00"/>
                </a:solidFill>
              </a:rPr>
              <a:t>  </a:t>
            </a:r>
            <a:r>
              <a:rPr kumimoji="0" lang="en-US" sz="1600" dirty="0" err="1">
                <a:solidFill>
                  <a:srgbClr val="FFFF00"/>
                </a:solidFill>
              </a:rPr>
              <a:t>огромную</a:t>
            </a:r>
            <a:r>
              <a:rPr kumimoji="0" lang="en-US" sz="1600" dirty="0">
                <a:solidFill>
                  <a:srgbClr val="FFFF00"/>
                </a:solidFill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</a:rPr>
              <a:t>роль</a:t>
            </a:r>
            <a:r>
              <a:rPr kumimoji="0" lang="ru-RU" sz="1600" dirty="0" smtClean="0">
                <a:solidFill>
                  <a:srgbClr val="FFFF00"/>
                </a:solidFill>
              </a:rPr>
              <a:t> и 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во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многом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повлияло</a:t>
            </a:r>
            <a:r>
              <a:rPr kumimoji="0" lang="ru-RU" sz="1600" dirty="0" smtClean="0">
                <a:solidFill>
                  <a:srgbClr val="FFFF00"/>
                </a:solidFill>
                <a:cs typeface="+mj-cs"/>
              </a:rPr>
              <a:t/>
            </a:r>
            <a:br>
              <a:rPr kumimoji="0" lang="ru-RU" sz="1600" dirty="0" smtClean="0">
                <a:solidFill>
                  <a:srgbClr val="FFFF00"/>
                </a:solidFill>
                <a:cs typeface="+mj-cs"/>
              </a:rPr>
            </a:b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на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дальнейший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ход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войны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.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Бородинское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сражение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стало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крупнейшим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в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Отечественной</a:t>
            </a:r>
            <a:r>
              <a:rPr kumimoji="0" lang="ru-RU" sz="1600" dirty="0" smtClean="0">
                <a:solidFill>
                  <a:srgbClr val="FFFF00"/>
                </a:solidFill>
                <a:cs typeface="+mj-cs"/>
              </a:rPr>
              <a:t/>
            </a:r>
            <a:br>
              <a:rPr kumimoji="0" lang="ru-RU" sz="1600" dirty="0" smtClean="0">
                <a:solidFill>
                  <a:srgbClr val="FFFF00"/>
                </a:solidFill>
                <a:cs typeface="+mj-cs"/>
              </a:rPr>
            </a:b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войне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1812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года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.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Оно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было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направлено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на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срыв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наполеоновского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ru-RU" sz="1600" dirty="0" smtClean="0">
                <a:solidFill>
                  <a:srgbClr val="FFFF00"/>
                </a:solidFill>
                <a:cs typeface="+mj-cs"/>
              </a:rPr>
              <a:t/>
            </a:r>
            <a:br>
              <a:rPr kumimoji="0" lang="ru-RU" sz="1600" dirty="0" smtClean="0">
                <a:solidFill>
                  <a:srgbClr val="FFFF00"/>
                </a:solidFill>
                <a:cs typeface="+mj-cs"/>
              </a:rPr>
            </a:b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плана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достижения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победы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в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одном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генеральном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сражении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.</a:t>
            </a:r>
            <a:br>
              <a:rPr kumimoji="0" lang="en-US" sz="1600" dirty="0" smtClean="0">
                <a:solidFill>
                  <a:srgbClr val="FFFF00"/>
                </a:solidFill>
                <a:cs typeface="+mj-cs"/>
              </a:rPr>
            </a:b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В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этой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битве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,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по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словам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Наполеона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: «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Французы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показали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себя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достойными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победы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,</a:t>
            </a:r>
            <a:br>
              <a:rPr kumimoji="0" lang="en-US" sz="1600" dirty="0" smtClean="0">
                <a:solidFill>
                  <a:srgbClr val="FFFF00"/>
                </a:solidFill>
                <a:cs typeface="+mj-cs"/>
              </a:rPr>
            </a:b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а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русские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заслужили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быть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kumimoji="0" lang="en-US" sz="1600" dirty="0" err="1" smtClean="0">
                <a:solidFill>
                  <a:srgbClr val="FFFF00"/>
                </a:solidFill>
                <a:cs typeface="+mj-cs"/>
              </a:rPr>
              <a:t>непобедимыми</a:t>
            </a:r>
            <a:r>
              <a:rPr kumimoji="0" lang="en-US" sz="1600" dirty="0" smtClean="0">
                <a:solidFill>
                  <a:srgbClr val="FFFF00"/>
                </a:solidFill>
                <a:cs typeface="+mj-cs"/>
              </a:rPr>
              <a:t>».</a:t>
            </a:r>
            <a:r>
              <a:rPr kumimoji="0" lang="ru-RU" sz="1600" dirty="0" smtClean="0">
                <a:solidFill>
                  <a:srgbClr val="FFFF00"/>
                </a:solidFill>
                <a:cs typeface="+mj-cs"/>
              </a:rPr>
              <a:t/>
            </a:r>
            <a:br>
              <a:rPr kumimoji="0" lang="ru-RU" sz="1600" dirty="0" smtClean="0">
                <a:solidFill>
                  <a:srgbClr val="FFFF00"/>
                </a:solidFill>
                <a:cs typeface="+mj-cs"/>
              </a:rPr>
            </a:br>
            <a:r>
              <a:rPr kumimoji="0" lang="ru-RU" sz="1600" dirty="0" smtClean="0">
                <a:solidFill>
                  <a:schemeClr val="folHlink"/>
                </a:solidFill>
                <a:cs typeface="+mj-cs"/>
              </a:rPr>
              <a:t/>
            </a:r>
            <a:br>
              <a:rPr kumimoji="0" lang="ru-RU" sz="1600" dirty="0" smtClean="0">
                <a:solidFill>
                  <a:schemeClr val="folHlink"/>
                </a:solidFill>
                <a:cs typeface="+mj-cs"/>
              </a:rPr>
            </a:br>
            <a:r>
              <a:rPr kumimoji="0" lang="ru-RU" sz="2400" dirty="0" smtClean="0">
                <a:solidFill>
                  <a:schemeClr val="folHlink"/>
                </a:solidFill>
                <a:cs typeface="+mj-cs"/>
              </a:rPr>
              <a:t/>
            </a:r>
            <a:br>
              <a:rPr kumimoji="0" lang="ru-RU" sz="2400" dirty="0" smtClean="0">
                <a:solidFill>
                  <a:schemeClr val="folHlink"/>
                </a:solidFill>
                <a:cs typeface="+mj-cs"/>
              </a:rPr>
            </a:br>
            <a:r>
              <a:rPr kumimoji="0" lang="ru-RU" sz="2400" dirty="0" smtClean="0">
                <a:solidFill>
                  <a:schemeClr val="folHlink"/>
                </a:solidFill>
                <a:cs typeface="+mj-cs"/>
              </a:rPr>
              <a:t/>
            </a:r>
            <a:br>
              <a:rPr kumimoji="0" lang="ru-RU" sz="2400" dirty="0" smtClean="0">
                <a:solidFill>
                  <a:schemeClr val="folHlink"/>
                </a:solidFill>
                <a:cs typeface="+mj-cs"/>
              </a:rPr>
            </a:br>
            <a:r>
              <a:rPr kumimoji="0" lang="ru-RU" sz="2400" dirty="0" smtClean="0">
                <a:solidFill>
                  <a:schemeClr val="folHlink"/>
                </a:solidFill>
                <a:cs typeface="+mj-cs"/>
              </a:rPr>
              <a:t/>
            </a:r>
            <a:br>
              <a:rPr kumimoji="0" lang="ru-RU" sz="2400" dirty="0" smtClean="0">
                <a:solidFill>
                  <a:schemeClr val="folHlink"/>
                </a:solidFill>
                <a:cs typeface="+mj-cs"/>
              </a:rPr>
            </a:br>
            <a:endParaRPr kumimoji="0" lang="ru-RU" sz="2400" dirty="0" smtClean="0">
              <a:solidFill>
                <a:schemeClr val="folHlink"/>
              </a:solidFill>
              <a:cs typeface="+mj-cs"/>
            </a:endParaRPr>
          </a:p>
        </p:txBody>
      </p:sp>
      <p:pic>
        <p:nvPicPr>
          <p:cNvPr id="16387" name="Picture 17" descr="mod_article1327755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25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6" descr="ddc42cba97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338" y="2438400"/>
            <a:ext cx="42497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8" descr="mod_article1327755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70688" y="-22275"/>
            <a:ext cx="2362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304800" y="621665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F6FF17"/>
                </a:solidFill>
                <a:cs typeface="+mn-cs"/>
              </a:rPr>
              <a:t>Н.С.Самокиш.  Кутузов объезжает войска 25 августа 1812 года</a:t>
            </a:r>
          </a:p>
          <a:p>
            <a:pPr>
              <a:defRPr/>
            </a:pPr>
            <a:endParaRPr lang="en-US" sz="1800">
              <a:solidFill>
                <a:srgbClr val="F6FF17"/>
              </a:solidFill>
              <a:cs typeface="+mn-cs"/>
            </a:endParaRP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4114800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0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xmlns:p14="http://schemas.microsoft.com/office/powerpoint/2010/main" spd="slow" advTm="18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/>
          <a:lstStyle/>
          <a:p>
            <a:pPr>
              <a:defRPr/>
            </a:pPr>
            <a:r>
              <a:rPr kumimoji="0" lang="ru-RU" sz="1800" b="1" dirty="0" smtClean="0">
                <a:solidFill>
                  <a:schemeClr val="bg1"/>
                </a:solidFill>
                <a:cs typeface="+mj-cs"/>
              </a:rPr>
              <a:t>Русский народ справедливо гордится боевой доблестью своих сынов, проявленной в Бородинском сражении. Это сражение произошло во время Отечественной войны  7 сентября (26 августа по старому стилю) 1812 г. на Бородинском поле в 12 километрах западнее города Можайска, в 110 километрах от Москвы.</a:t>
            </a:r>
            <a:endParaRPr kumimoji="0" lang="ru-RU" sz="4000" b="1" dirty="0" smtClean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17411" name="Picture 7" descr="raz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450" y="1828800"/>
            <a:ext cx="422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0" y="2438400"/>
            <a:ext cx="5283200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81000" y="59436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err="1">
                <a:solidFill>
                  <a:schemeClr val="bg1"/>
                </a:solidFill>
                <a:cs typeface="+mn-cs"/>
              </a:rPr>
              <a:t>Обращение</a:t>
            </a:r>
            <a:r>
              <a:rPr lang="en-US" sz="18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cs typeface="+mn-cs"/>
              </a:rPr>
              <a:t>М</a:t>
            </a:r>
            <a:r>
              <a:rPr lang="en-US" sz="1800" b="1" dirty="0">
                <a:solidFill>
                  <a:schemeClr val="bg1"/>
                </a:solidFill>
                <a:cs typeface="+mn-cs"/>
              </a:rPr>
              <a:t>. </a:t>
            </a:r>
            <a:r>
              <a:rPr lang="en-US" sz="1800" b="1" dirty="0" err="1">
                <a:solidFill>
                  <a:schemeClr val="bg1"/>
                </a:solidFill>
                <a:cs typeface="+mn-cs"/>
              </a:rPr>
              <a:t>И</a:t>
            </a:r>
            <a:r>
              <a:rPr lang="en-US" sz="1800" b="1" dirty="0">
                <a:solidFill>
                  <a:schemeClr val="bg1"/>
                </a:solidFill>
                <a:cs typeface="+mn-cs"/>
              </a:rPr>
              <a:t>. </a:t>
            </a:r>
            <a:r>
              <a:rPr lang="en-US" sz="1800" b="1" dirty="0" err="1">
                <a:solidFill>
                  <a:schemeClr val="bg1"/>
                </a:solidFill>
                <a:cs typeface="+mn-cs"/>
              </a:rPr>
              <a:t>Кутузова</a:t>
            </a:r>
            <a:r>
              <a:rPr lang="en-US" sz="18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cs typeface="+mn-cs"/>
              </a:rPr>
              <a:t>к</a:t>
            </a:r>
            <a:r>
              <a:rPr lang="en-US" sz="18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cs typeface="+mn-cs"/>
              </a:rPr>
              <a:t>войскам</a:t>
            </a:r>
            <a:r>
              <a:rPr lang="en-US" sz="18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cs typeface="+mn-cs"/>
              </a:rPr>
              <a:t>накануне</a:t>
            </a:r>
            <a:r>
              <a:rPr lang="en-US" sz="18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cs typeface="+mn-cs"/>
              </a:rPr>
              <a:t>Бородинского</a:t>
            </a:r>
            <a:r>
              <a:rPr lang="en-US" sz="18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cs typeface="+mn-cs"/>
              </a:rPr>
              <a:t>сражения</a:t>
            </a:r>
            <a:r>
              <a:rPr lang="en-US" sz="1800" b="1" dirty="0">
                <a:solidFill>
                  <a:schemeClr val="bg1"/>
                </a:solidFill>
                <a:cs typeface="+mn-cs"/>
              </a:rPr>
              <a:t>.</a:t>
            </a:r>
          </a:p>
          <a:p>
            <a:pPr algn="ctr">
              <a:defRPr/>
            </a:pPr>
            <a:r>
              <a:rPr lang="en-US" sz="1800" b="1" dirty="0" err="1">
                <a:solidFill>
                  <a:schemeClr val="bg1"/>
                </a:solidFill>
                <a:cs typeface="+mn-cs"/>
              </a:rPr>
              <a:t>Художник</a:t>
            </a:r>
            <a:r>
              <a:rPr lang="en-US" sz="18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cs typeface="+mn-cs"/>
              </a:rPr>
              <a:t>Ю</a:t>
            </a:r>
            <a:r>
              <a:rPr lang="en-US" sz="1800" b="1" dirty="0">
                <a:solidFill>
                  <a:schemeClr val="bg1"/>
                </a:solidFill>
                <a:cs typeface="+mn-cs"/>
              </a:rPr>
              <a:t>. </a:t>
            </a:r>
            <a:r>
              <a:rPr lang="en-US" sz="1800" b="1" dirty="0" err="1">
                <a:solidFill>
                  <a:schemeClr val="bg1"/>
                </a:solidFill>
                <a:cs typeface="+mn-cs"/>
              </a:rPr>
              <a:t>Атланов</a:t>
            </a:r>
            <a:r>
              <a:rPr lang="en-US" sz="1800" b="1" dirty="0">
                <a:solidFill>
                  <a:schemeClr val="bg1"/>
                </a:solidFill>
                <a:cs typeface="+mn-cs"/>
              </a:rPr>
              <a:t>. 1982 </a:t>
            </a:r>
            <a:r>
              <a:rPr lang="en-US" sz="1800" dirty="0" err="1">
                <a:cs typeface="+mn-cs"/>
              </a:rPr>
              <a:t>г</a:t>
            </a:r>
            <a:r>
              <a:rPr lang="en-US" sz="1800" dirty="0">
                <a:cs typeface="+mn-cs"/>
              </a:rPr>
              <a:t>.</a:t>
            </a:r>
          </a:p>
        </p:txBody>
      </p:sp>
      <p:pic>
        <p:nvPicPr>
          <p:cNvPr id="17415" name="Picture 25" descr="e91b6798cdf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6" descr="e91b6798cdf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0"/>
            <a:ext cx="16002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1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xmlns:p14="http://schemas.microsoft.com/office/powerpoint/2010/main" spd="slow" advTm="1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pPr>
              <a:defRPr/>
            </a:pPr>
            <a:r>
              <a:rPr kumimoji="0" lang="ru-RU" sz="1800" smtClean="0">
                <a:solidFill>
                  <a:srgbClr val="F6FF17"/>
                </a:solidFill>
                <a:cs typeface="+mj-cs"/>
              </a:rPr>
              <a:t>На Бородинском поле русская армия, отстаивая национальную </a:t>
            </a:r>
            <a:br>
              <a:rPr kumimoji="0" lang="ru-RU" sz="1800" smtClean="0">
                <a:solidFill>
                  <a:srgbClr val="F6FF17"/>
                </a:solidFill>
                <a:cs typeface="+mj-cs"/>
              </a:rPr>
            </a:br>
            <a:r>
              <a:rPr kumimoji="0" lang="ru-RU" sz="1800" smtClean="0">
                <a:solidFill>
                  <a:srgbClr val="F6FF17"/>
                </a:solidFill>
                <a:cs typeface="+mj-cs"/>
              </a:rPr>
              <a:t>независимость своего народа, насмерть билась с армией французского императора Наполеона I Бонапарта. К 1812 г. Наполеон завоевал почти </a:t>
            </a:r>
            <a:br>
              <a:rPr kumimoji="0" lang="ru-RU" sz="1800" smtClean="0">
                <a:solidFill>
                  <a:srgbClr val="F6FF17"/>
                </a:solidFill>
                <a:cs typeface="+mj-cs"/>
              </a:rPr>
            </a:br>
            <a:r>
              <a:rPr kumimoji="0" lang="ru-RU" sz="1800" smtClean="0">
                <a:solidFill>
                  <a:srgbClr val="F6FF17"/>
                </a:solidFill>
                <a:cs typeface="+mj-cs"/>
              </a:rPr>
              <a:t>всю Европу. Использовав покоренные народы, он создал огромную армию, </a:t>
            </a:r>
            <a:br>
              <a:rPr kumimoji="0" lang="ru-RU" sz="1800" smtClean="0">
                <a:solidFill>
                  <a:srgbClr val="F6FF17"/>
                </a:solidFill>
                <a:cs typeface="+mj-cs"/>
              </a:rPr>
            </a:br>
            <a:r>
              <a:rPr kumimoji="0" lang="ru-RU" sz="1800" smtClean="0">
                <a:solidFill>
                  <a:srgbClr val="F6FF17"/>
                </a:solidFill>
                <a:cs typeface="+mj-cs"/>
              </a:rPr>
              <a:t>двинув ее на Восток, чтобы разбить Россию, а затем завоевать мировое господство. Русская армия была численно втрое меньше армии Наполеона, и ей пришлось отступать вглубь страны, изматывая и обескровливая наполеоновские войска жестокими боями.</a:t>
            </a:r>
            <a:endParaRPr kumimoji="0" lang="ru-RU" sz="2000" smtClean="0">
              <a:cs typeface="+mj-cs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225" y="3124200"/>
            <a:ext cx="3765550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36" name="Picture 8" descr="raz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66700" y="5943600"/>
            <a:ext cx="8610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 err="1">
                <a:solidFill>
                  <a:srgbClr val="F6FF17"/>
                </a:solidFill>
                <a:cs typeface="+mn-cs"/>
              </a:rPr>
              <a:t>Бородинское</a:t>
            </a:r>
            <a:r>
              <a:rPr lang="en-US" sz="1800" dirty="0">
                <a:solidFill>
                  <a:srgbClr val="F6FF17"/>
                </a:solidFill>
                <a:cs typeface="+mn-cs"/>
              </a:rPr>
              <a:t> сражение 26 </a:t>
            </a:r>
            <a:r>
              <a:rPr lang="en-US" sz="1800" dirty="0" err="1">
                <a:solidFill>
                  <a:srgbClr val="F6FF17"/>
                </a:solidFill>
                <a:cs typeface="+mn-cs"/>
              </a:rPr>
              <a:t>августа</a:t>
            </a:r>
            <a:r>
              <a:rPr lang="en-US" sz="1800" dirty="0">
                <a:solidFill>
                  <a:srgbClr val="F6FF17"/>
                </a:solidFill>
                <a:cs typeface="+mn-cs"/>
              </a:rPr>
              <a:t> 1812 </a:t>
            </a:r>
            <a:r>
              <a:rPr lang="en-US" sz="1800" dirty="0" err="1">
                <a:solidFill>
                  <a:srgbClr val="F6FF17"/>
                </a:solidFill>
                <a:cs typeface="+mn-cs"/>
              </a:rPr>
              <a:t>г</a:t>
            </a:r>
            <a:r>
              <a:rPr lang="en-US" sz="1800" dirty="0">
                <a:solidFill>
                  <a:srgbClr val="F6FF17"/>
                </a:solidFill>
                <a:cs typeface="+mn-cs"/>
              </a:rPr>
              <a:t>. </a:t>
            </a:r>
          </a:p>
          <a:p>
            <a:pPr algn="ctr">
              <a:defRPr/>
            </a:pPr>
            <a:r>
              <a:rPr lang="en-US" sz="1800" dirty="0" err="1">
                <a:solidFill>
                  <a:srgbClr val="F6FF17"/>
                </a:solidFill>
                <a:cs typeface="+mn-cs"/>
              </a:rPr>
              <a:t>Акварель</a:t>
            </a:r>
            <a:r>
              <a:rPr lang="en-US" sz="1800" dirty="0">
                <a:solidFill>
                  <a:srgbClr val="F6FF17"/>
                </a:solidFill>
                <a:cs typeface="+mn-cs"/>
              </a:rPr>
              <a:t> </a:t>
            </a:r>
            <a:r>
              <a:rPr lang="en-US" sz="1800" dirty="0" err="1">
                <a:solidFill>
                  <a:srgbClr val="F6FF17"/>
                </a:solidFill>
                <a:cs typeface="+mn-cs"/>
              </a:rPr>
              <a:t>неизвестного</a:t>
            </a:r>
            <a:r>
              <a:rPr lang="en-US" sz="1800" dirty="0">
                <a:solidFill>
                  <a:srgbClr val="F6FF17"/>
                </a:solidFill>
                <a:cs typeface="+mn-cs"/>
              </a:rPr>
              <a:t> </a:t>
            </a:r>
            <a:r>
              <a:rPr lang="en-US" sz="1800" dirty="0" err="1">
                <a:solidFill>
                  <a:srgbClr val="F6FF17"/>
                </a:solidFill>
                <a:cs typeface="+mn-cs"/>
              </a:rPr>
              <a:t>художника</a:t>
            </a:r>
            <a:r>
              <a:rPr lang="en-US" sz="1800" dirty="0">
                <a:solidFill>
                  <a:srgbClr val="F6FF17"/>
                </a:solidFill>
                <a:cs typeface="+mn-cs"/>
              </a:rPr>
              <a:t>.</a:t>
            </a:r>
            <a:endParaRPr lang="en-US" sz="1800" dirty="0">
              <a:cs typeface="+mn-cs"/>
            </a:endParaRPr>
          </a:p>
          <a:p>
            <a:pPr algn="ctr">
              <a:defRPr/>
            </a:pPr>
            <a:endParaRPr lang="en-US" sz="1800" dirty="0">
              <a:cs typeface="+mn-cs"/>
            </a:endParaRPr>
          </a:p>
        </p:txBody>
      </p:sp>
      <p:pic>
        <p:nvPicPr>
          <p:cNvPr id="18438" name="Picture 12" descr="7f6b548ac2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75" y="0"/>
            <a:ext cx="35226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4" descr="dfc2679bfa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3622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5" descr="dfc2679bfa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62800" y="0"/>
            <a:ext cx="19812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866775" y="4191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18442" name="Picture 17" descr="dfc2679bfa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85207">
            <a:off x="-172244" y="4964907"/>
            <a:ext cx="20589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8" descr="dfc2679bfa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718415" flipH="1" flipV="1">
            <a:off x="7315200" y="4943475"/>
            <a:ext cx="18335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2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xmlns:p14="http://schemas.microsoft.com/office/powerpoint/2010/main" spd="slow" advTm="1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5184775"/>
          </a:xfrm>
        </p:spPr>
        <p:txBody>
          <a:bodyPr/>
          <a:lstStyle/>
          <a:p>
            <a:pPr algn="r">
              <a:defRPr/>
            </a:pPr>
            <a:r>
              <a:rPr lang="ru-RU" sz="1800" b="1" dirty="0">
                <a:solidFill>
                  <a:srgbClr val="AC4401"/>
                </a:solidFill>
              </a:rPr>
              <a:t>О</a:t>
            </a:r>
            <a:r>
              <a:rPr lang="ru-RU" sz="1800" b="1" dirty="0" smtClean="0">
                <a:solidFill>
                  <a:srgbClr val="AC4401"/>
                </a:solidFill>
              </a:rPr>
              <a:t>сновной ударной силой войск была, </a:t>
            </a:r>
            <a:br>
              <a:rPr lang="ru-RU" sz="1800" b="1" dirty="0" smtClean="0">
                <a:solidFill>
                  <a:srgbClr val="AC4401"/>
                </a:solidFill>
              </a:rPr>
            </a:br>
            <a:r>
              <a:rPr lang="ru-RU" sz="1800" b="1" dirty="0" smtClean="0">
                <a:solidFill>
                  <a:srgbClr val="AC4401"/>
                </a:solidFill>
              </a:rPr>
              <a:t>как правило, конница. Использование </a:t>
            </a:r>
            <a:br>
              <a:rPr lang="ru-RU" sz="1800" b="1" dirty="0" smtClean="0">
                <a:solidFill>
                  <a:srgbClr val="AC4401"/>
                </a:solidFill>
              </a:rPr>
            </a:br>
            <a:r>
              <a:rPr lang="ru-RU" sz="1800" b="1" dirty="0" smtClean="0">
                <a:solidFill>
                  <a:srgbClr val="AC4401"/>
                </a:solidFill>
              </a:rPr>
              <a:t>лошадей в военных </a:t>
            </a:r>
            <a:r>
              <a:rPr lang="ru-RU" sz="1800" b="1" dirty="0">
                <a:solidFill>
                  <a:srgbClr val="AC4401"/>
                </a:solidFill>
              </a:rPr>
              <a:t> </a:t>
            </a:r>
            <a:r>
              <a:rPr lang="ru-RU" sz="1800" b="1" dirty="0" smtClean="0">
                <a:solidFill>
                  <a:srgbClr val="AC4401"/>
                </a:solidFill>
              </a:rPr>
              <a:t>целях влекло за собой</a:t>
            </a:r>
            <a:br>
              <a:rPr lang="ru-RU" sz="1800" b="1" dirty="0" smtClean="0">
                <a:solidFill>
                  <a:srgbClr val="AC4401"/>
                </a:solidFill>
              </a:rPr>
            </a:br>
            <a:r>
              <a:rPr lang="ru-RU" sz="1800" b="1" dirty="0" smtClean="0">
                <a:solidFill>
                  <a:srgbClr val="AC4401"/>
                </a:solidFill>
              </a:rPr>
              <a:t> необходимость обеспечивать их кормами. </a:t>
            </a:r>
            <a:br>
              <a:rPr lang="ru-RU" sz="1800" b="1" dirty="0" smtClean="0">
                <a:solidFill>
                  <a:srgbClr val="AC4401"/>
                </a:solidFill>
              </a:rPr>
            </a:br>
            <a:r>
              <a:rPr lang="ru-RU" sz="1800" b="1" dirty="0" smtClean="0">
                <a:solidFill>
                  <a:srgbClr val="AC4401"/>
                </a:solidFill>
              </a:rPr>
              <a:t>Поэтому, для защиты своей территории</a:t>
            </a:r>
            <a:br>
              <a:rPr lang="ru-RU" sz="1800" b="1" dirty="0" smtClean="0">
                <a:solidFill>
                  <a:srgbClr val="AC4401"/>
                </a:solidFill>
              </a:rPr>
            </a:br>
            <a:r>
              <a:rPr lang="ru-RU" sz="1800" b="1" dirty="0" smtClean="0">
                <a:solidFill>
                  <a:srgbClr val="AC4401"/>
                </a:solidFill>
              </a:rPr>
              <a:t> от завоевателей, выжигались травы по  </a:t>
            </a:r>
            <a:br>
              <a:rPr lang="ru-RU" sz="1800" b="1" dirty="0" smtClean="0">
                <a:solidFill>
                  <a:srgbClr val="AC4401"/>
                </a:solidFill>
              </a:rPr>
            </a:br>
            <a:r>
              <a:rPr lang="ru-RU" sz="1800" b="1" dirty="0" smtClean="0">
                <a:solidFill>
                  <a:srgbClr val="AC4401"/>
                </a:solidFill>
              </a:rPr>
              <a:t>границам владений, что препятствовало</a:t>
            </a:r>
            <a:br>
              <a:rPr lang="ru-RU" sz="1800" b="1" dirty="0" smtClean="0">
                <a:solidFill>
                  <a:srgbClr val="AC4401"/>
                </a:solidFill>
              </a:rPr>
            </a:br>
            <a:r>
              <a:rPr lang="ru-RU" sz="1800" b="1" dirty="0" smtClean="0">
                <a:solidFill>
                  <a:srgbClr val="AC4401"/>
                </a:solidFill>
              </a:rPr>
              <a:t> продвижению конницы врага, лишая  её</a:t>
            </a:r>
            <a:br>
              <a:rPr lang="ru-RU" sz="1800" b="1" dirty="0" smtClean="0">
                <a:solidFill>
                  <a:srgbClr val="AC4401"/>
                </a:solidFill>
              </a:rPr>
            </a:br>
            <a:r>
              <a:rPr lang="ru-RU" sz="1800" b="1" dirty="0" smtClean="0">
                <a:solidFill>
                  <a:srgbClr val="AC4401"/>
                </a:solidFill>
              </a:rPr>
              <a:t> фуража. Но в то же время это оказывало </a:t>
            </a:r>
            <a:br>
              <a:rPr lang="ru-RU" sz="1800" b="1" dirty="0" smtClean="0">
                <a:solidFill>
                  <a:srgbClr val="AC4401"/>
                </a:solidFill>
              </a:rPr>
            </a:br>
            <a:r>
              <a:rPr lang="ru-RU" sz="1800" b="1" dirty="0" smtClean="0">
                <a:solidFill>
                  <a:srgbClr val="AC4401"/>
                </a:solidFill>
              </a:rPr>
              <a:t>существенное влияние на природные ландшафты и их обитателей. Во время войн города и деревни сжигались дотла. В районах, по которым прокатились войны, селения вымирали, поля забрасывались. Посевные площади сокращались. Многие уезды были охвачены голодом, на их территории прокатилась  волна эпидемий.  Гибли не только люди, </a:t>
            </a:r>
            <a:r>
              <a:rPr lang="ru-RU" sz="1800" b="1" dirty="0">
                <a:solidFill>
                  <a:srgbClr val="AC4401"/>
                </a:solidFill>
              </a:rPr>
              <a:t/>
            </a:r>
            <a:br>
              <a:rPr lang="ru-RU" sz="1800" b="1" dirty="0">
                <a:solidFill>
                  <a:srgbClr val="AC4401"/>
                </a:solidFill>
              </a:rPr>
            </a:br>
            <a:r>
              <a:rPr lang="ru-RU" sz="1800" b="1" dirty="0" smtClean="0">
                <a:solidFill>
                  <a:srgbClr val="AC4401"/>
                </a:solidFill>
              </a:rPr>
              <a:t>но и животные. Трупы давали возможность кормиться хищникам и </a:t>
            </a:r>
            <a:r>
              <a:rPr lang="ru-RU" sz="1800" b="1" dirty="0" err="1" smtClean="0">
                <a:solidFill>
                  <a:srgbClr val="AC4401"/>
                </a:solidFill>
              </a:rPr>
              <a:t>падальщикам</a:t>
            </a:r>
            <a:r>
              <a:rPr lang="ru-RU" sz="1800" b="1" dirty="0" smtClean="0">
                <a:solidFill>
                  <a:srgbClr val="AC4401"/>
                </a:solidFill>
              </a:rPr>
              <a:t>. Поэтому их становилось больше, а копытных — меньше Равновесие между хищником и жертвой в природе нарушалось.</a:t>
            </a:r>
            <a:br>
              <a:rPr lang="ru-RU" sz="1800" b="1" dirty="0" smtClean="0">
                <a:solidFill>
                  <a:srgbClr val="AC4401"/>
                </a:solidFill>
              </a:rPr>
            </a:br>
            <a:endParaRPr lang="ru-RU" sz="1800" b="1" dirty="0">
              <a:solidFill>
                <a:srgbClr val="AC4401"/>
              </a:solidFill>
            </a:endParaRPr>
          </a:p>
        </p:txBody>
      </p:sp>
      <p:pic>
        <p:nvPicPr>
          <p:cNvPr id="19459" name="Изображение 3" descr="f_4d2a1eebd905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24008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6" descr="ddc42cba97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5949950"/>
            <a:ext cx="42497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 descr="2a9e98713b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34500" flipH="1">
            <a:off x="3659" y="4815124"/>
            <a:ext cx="1905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2a9e98713b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34500">
            <a:off x="7199313" y="4814888"/>
            <a:ext cx="19272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0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149</Words>
  <Application>Microsoft Macintosh PowerPoint</Application>
  <PresentationFormat>Экран (4:3)</PresentationFormat>
  <Paragraphs>19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Роль Бородинского сражения  в Отечественной войне 1812 года.</vt:lpstr>
      <vt:lpstr>Гипотеза:  Войны оказывали влияние не только на жизнь людей, но и на природу. Для ведения  войн тем более необходимо использование огромных количеств дополнительных  природных ресурсов. Бородинское  сражение сыграло  огромную  роль и  во  многом повлияло   на  дальнейший  ход  войны. Бородинское сражение стало крупнейшим в Отечественной  войне 1812 года. Оно  было  направлено на  срыв  наполеоновского   плана достижения  победы  в  одном  генеральном  сражении. В этой битве, по словам Наполеона: «Французы показали себя достойными победы,  а русские заслужили быть непобедимыми».     </vt:lpstr>
      <vt:lpstr>Русский народ справедливо гордится боевой доблестью своих сынов, проявленной в Бородинском сражении. Это сражение произошло во время Отечественной войны  7 сентября (26 августа по старому стилю) 1812 г. на Бородинском поле в 12 километрах западнее города Можайска, в 110 километрах от Москвы.</vt:lpstr>
      <vt:lpstr>На Бородинском поле русская армия, отстаивая национальную  независимость своего народа, насмерть билась с армией французского императора Наполеона I Бонапарта. К 1812 г. Наполеон завоевал почти  всю Европу. Использовав покоренные народы, он создал огромную армию,  двинув ее на Восток, чтобы разбить Россию, а затем завоевать мировое господство. Русская армия была численно втрое меньше армии Наполеона, и ей пришлось отступать вглубь страны, изматывая и обескровливая наполеоновские войска жестокими боями.</vt:lpstr>
      <vt:lpstr>Основной ударной силой войск была,  как правило, конница. Использование  лошадей в военных  целях влекло за собой  необходимость обеспечивать их кормами.  Поэтому, для защиты своей территории  от завоевателей, выжигались травы по   границам владений, что препятствовало  продвижению конницы врага, лишая  её  фуража. Но в то же время это оказывало  существенное влияние на природные ландшафты и их обитателей. Во время войн города и деревни сжигались дотла. В районах, по которым прокатились войны, селения вымирали, поля забрасывались. Посевные площади сокращались. Многие уезды были охвачены голодом, на их территории прокатилась  волна эпидемий.  Гибли не только люди,  но и животные. Трупы давали возможность кормиться хищникам и падальщикам. Поэтому их становилось больше, а копытных — меньше Равновесие между хищником и жертвой в природе нарушалось.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Бородинского сражения  в Отечественной войне 1812 года.</dc:title>
  <dc:subject/>
  <dc:creator>User</dc:creator>
  <cp:keywords/>
  <dc:description/>
  <cp:lastModifiedBy>User</cp:lastModifiedBy>
  <cp:revision>5</cp:revision>
  <dcterms:created xsi:type="dcterms:W3CDTF">2012-04-21T20:39:17Z</dcterms:created>
  <dcterms:modified xsi:type="dcterms:W3CDTF">2012-04-22T15:37:12Z</dcterms:modified>
  <cp:category/>
</cp:coreProperties>
</file>