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</p:sldMasterIdLst>
  <p:notesMasterIdLst>
    <p:notesMasterId r:id="rId39"/>
  </p:notesMasterIdLst>
  <p:sldIdLst>
    <p:sldId id="256" r:id="rId2"/>
    <p:sldId id="263" r:id="rId3"/>
    <p:sldId id="292" r:id="rId4"/>
    <p:sldId id="293" r:id="rId5"/>
    <p:sldId id="290" r:id="rId6"/>
    <p:sldId id="294" r:id="rId7"/>
    <p:sldId id="291" r:id="rId8"/>
    <p:sldId id="259" r:id="rId9"/>
    <p:sldId id="269" r:id="rId10"/>
    <p:sldId id="275" r:id="rId11"/>
    <p:sldId id="270" r:id="rId12"/>
    <p:sldId id="271" r:id="rId13"/>
    <p:sldId id="272" r:id="rId14"/>
    <p:sldId id="273" r:id="rId15"/>
    <p:sldId id="274" r:id="rId16"/>
    <p:sldId id="276" r:id="rId17"/>
    <p:sldId id="278" r:id="rId18"/>
    <p:sldId id="277" r:id="rId19"/>
    <p:sldId id="267" r:id="rId20"/>
    <p:sldId id="280" r:id="rId21"/>
    <p:sldId id="284" r:id="rId22"/>
    <p:sldId id="260" r:id="rId23"/>
    <p:sldId id="261" r:id="rId24"/>
    <p:sldId id="262" r:id="rId25"/>
    <p:sldId id="302" r:id="rId26"/>
    <p:sldId id="304" r:id="rId27"/>
    <p:sldId id="305" r:id="rId28"/>
    <p:sldId id="300" r:id="rId29"/>
    <p:sldId id="306" r:id="rId30"/>
    <p:sldId id="288" r:id="rId31"/>
    <p:sldId id="265" r:id="rId32"/>
    <p:sldId id="286" r:id="rId33"/>
    <p:sldId id="287" r:id="rId34"/>
    <p:sldId id="296" r:id="rId35"/>
    <p:sldId id="289" r:id="rId36"/>
    <p:sldId id="298" r:id="rId37"/>
    <p:sldId id="297" r:id="rId3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612" autoAdjust="0"/>
    <p:restoredTop sz="86323" autoAdjust="0"/>
  </p:normalViewPr>
  <p:slideViewPr>
    <p:cSldViewPr>
      <p:cViewPr>
        <p:scale>
          <a:sx n="70" d="100"/>
          <a:sy n="70" d="100"/>
        </p:scale>
        <p:origin x="-202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44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3.xml"/><Relationship Id="rId2" Type="http://schemas.openxmlformats.org/officeDocument/2006/relationships/slide" Target="slides/slide22.xml"/><Relationship Id="rId1" Type="http://schemas.openxmlformats.org/officeDocument/2006/relationships/slide" Target="slides/slide1.xml"/><Relationship Id="rId4" Type="http://schemas.openxmlformats.org/officeDocument/2006/relationships/slide" Target="slides/slide2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8FAC68D-D9FB-453E-BEF8-616632F24EFC}" type="datetimeFigureOut">
              <a:rPr lang="ru-RU"/>
              <a:pPr>
                <a:defRPr/>
              </a:pPr>
              <a:t>02.03.2015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6AC9D58-FB1F-47F2-AE28-F72B7CCB76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4148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Обходной маневр был сорван: части Наполеона были остановлены, тогда основную силу удара противник направил на Багратионовы флеши, штурм которых продолжался около 6 часов. Несмотря на замену командира на П.П.Коновницына после ранения Багратиона, французам так и не удалось выбить русские части с позиций. Также удачно отбивали атаки защитники батареи Раевского, которым вовремя на помощь пришла кавалерия М.И. Платова и Ф.П. Уварова, зашедшая в тыл неприятеля. </a:t>
            </a:r>
          </a:p>
          <a:p>
            <a:pPr eaLnBrk="1" hangingPunct="1">
              <a:spcBef>
                <a:spcPct val="0"/>
              </a:spcBef>
            </a:pPr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39D8AE5-EE98-4D1B-A18E-A98ECA90964B}" type="slidenum">
              <a:rPr lang="ru-RU" altLang="ru-RU" smtClean="0"/>
              <a:pPr eaLnBrk="1" hangingPunct="1"/>
              <a:t>22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Также удачно отбивали атаки защитники батареи Раевского, которым вовремя на помощь пришла кавалерия М.И. Платова и Ф.П. Уварова, зашедшая в тыл неприятеля. Третья атака батареи Раевского уже не была отбита, но французы были удержаны русскими и не смогли прорваться на Москву. После наступления темноты Наполеон оставил захваченные раннее пункты. Бородинское сражение закончилось, так и не принеся ни одной стороне серьезной победы.</a:t>
            </a:r>
          </a:p>
          <a:p>
            <a:pPr eaLnBrk="1" hangingPunct="1">
              <a:spcBef>
                <a:spcPct val="0"/>
              </a:spcBef>
            </a:pPr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1C9C154A-587A-4F3B-939E-A3BB10B9DD63}" type="slidenum">
              <a:rPr lang="ru-RU" altLang="ru-RU" smtClean="0"/>
              <a:pPr eaLnBrk="1" hangingPunct="1"/>
              <a:t>23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Также удачно отбивали атаки защитники батареи Раевского, которым вовремя на помощь пришла кавалерия М.И. Платова и Ф.П. Уварова, зашедшая в тыл неприятеля. Третья атака батареи Раевского уже не была отбита, но французы были удержаны русскими и не смогли прорваться на Москву.</a:t>
            </a:r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5BD8E6F-0AC5-47BE-8E92-BA9912D44911}" type="slidenum">
              <a:rPr lang="ru-RU" altLang="ru-RU" smtClean="0"/>
              <a:pPr eaLnBrk="1" hangingPunct="1"/>
              <a:t>24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3AED5-28A7-4D3D-9417-1792DFBF06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048207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96E60-EC50-4519-B7B1-D25E304D94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7380647"/>
      </p:ext>
    </p:extLst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18572-CC1B-4BB3-BF5B-CB3784B1C6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106661"/>
      </p:ext>
    </p:extLst>
  </p:cSld>
  <p:clrMapOvr>
    <a:masterClrMapping/>
  </p:clrMapOvr>
  <p:transition spd="slow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clipArtAndTx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457200" y="1981200"/>
            <a:ext cx="4038600" cy="4114800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EFC4C-8BB9-45D9-ACC5-E09E1DE06D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70589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62233-7DC9-4A41-A8B1-AD15D351F0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9814139"/>
      </p:ext>
    </p:extLst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D237C-D42B-4EF6-A021-DD2E09B27E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107380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33A19-60E2-4E49-84A0-AFDD1A8C6E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3323174"/>
      </p:ext>
    </p:extLst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BB40B-8297-488B-86C7-6323F67C93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738539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B0249-5F3D-4EE9-84D4-DFC14B96D99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8633774"/>
      </p:ext>
    </p:extLst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4BA54-843E-4358-96D5-A0D73D8908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3760317"/>
      </p:ext>
    </p:extLst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34400-2057-4EA7-A655-05F804D3E3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629120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6F31E-9AEE-404F-B6BC-1FF1BFBB5D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901977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65622C1-B4B7-4F26-BF87-9285CB62ED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8" r:id="rId1"/>
    <p:sldLayoutId id="2147483752" r:id="rId2"/>
    <p:sldLayoutId id="2147483759" r:id="rId3"/>
    <p:sldLayoutId id="2147483753" r:id="rId4"/>
    <p:sldLayoutId id="2147483760" r:id="rId5"/>
    <p:sldLayoutId id="2147483754" r:id="rId6"/>
    <p:sldLayoutId id="2147483755" r:id="rId7"/>
    <p:sldLayoutId id="2147483761" r:id="rId8"/>
    <p:sldLayoutId id="2147483762" r:id="rId9"/>
    <p:sldLayoutId id="2147483756" r:id="rId10"/>
    <p:sldLayoutId id="2147483757" r:id="rId11"/>
    <p:sldLayoutId id="2147483763" r:id="rId12"/>
  </p:sldLayoutIdLst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64544B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52443D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64544B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64544B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31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brdn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85738"/>
            <a:ext cx="8569325" cy="626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0" y="4648200"/>
            <a:ext cx="91440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Вам не видать таких сражений…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alt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М.Ю. Лермонтов «Бородино»</a:t>
            </a: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741363" y="620712"/>
            <a:ext cx="7696200" cy="324033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altLang="ru-RU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Бородинское </a:t>
            </a:r>
            <a:r>
              <a:rPr lang="ru-RU" altLang="ru-RU" sz="4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сражение </a:t>
            </a:r>
            <a:r>
              <a:rPr lang="ru-RU" alt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по </a:t>
            </a:r>
            <a:r>
              <a:rPr lang="ru-RU" alt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и</a:t>
            </a:r>
            <a:r>
              <a:rPr lang="ru-RU" alt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сторическим материалам и роману Л.Н. </a:t>
            </a:r>
            <a:r>
              <a:rPr lang="ru-RU" altLang="ru-RU" sz="28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Тостого</a:t>
            </a:r>
            <a:r>
              <a:rPr lang="ru-RU" alt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«Война и мир»</a:t>
            </a:r>
          </a:p>
          <a:p>
            <a:pPr algn="ctr">
              <a:defRPr/>
            </a:pPr>
            <a:endParaRPr lang="ru-RU" altLang="ru-RU" sz="28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ctr">
              <a:defRPr/>
            </a:pPr>
            <a:endParaRPr lang="ru-RU" altLang="ru-RU" sz="28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ctr">
              <a:defRPr/>
            </a:pPr>
            <a:endParaRPr lang="ru-RU" altLang="ru-RU" sz="28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r">
              <a:defRPr/>
            </a:pPr>
            <a:r>
              <a:rPr lang="ru-RU" altLang="ru-RU" sz="28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Выполнила</a:t>
            </a:r>
          </a:p>
          <a:p>
            <a:pPr algn="r">
              <a:defRPr/>
            </a:pPr>
            <a:r>
              <a:rPr lang="ru-RU" altLang="ru-RU" sz="28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учитель истории</a:t>
            </a:r>
          </a:p>
          <a:p>
            <a:pPr algn="r">
              <a:defRPr/>
            </a:pPr>
            <a:r>
              <a:rPr lang="ru-RU" altLang="ru-RU" sz="28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Девяткина Е.Н.</a:t>
            </a:r>
            <a:endParaRPr lang="ru-RU" altLang="ru-RU" sz="2800" b="1" i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 autoUpdateAnimBg="0"/>
      <p:bldP spid="206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АРХИВ - Tête à têt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1188" y="333375"/>
            <a:ext cx="6192837" cy="4929188"/>
          </a:xfrm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11188" y="5300663"/>
            <a:ext cx="8321675" cy="1296987"/>
          </a:xfrm>
        </p:spPr>
        <p:txBody>
          <a:bodyPr>
            <a:normAutofit fontScale="85000" lnSpcReduction="20000"/>
          </a:bodyPr>
          <a:lstStyle/>
          <a:p>
            <a:pPr eaLnBrk="1" fontAlgn="auto" hangingPunct="1">
              <a:buFont typeface="Wingdings 2"/>
              <a:buNone/>
              <a:defRPr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Наполеона заключался в том, чтоб прорвать русские позиции в центре, обойти левый фланг и выйти на московское направление. </a:t>
            </a:r>
            <a:endParaRPr lang="ru-RU" sz="28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781800" y="457200"/>
            <a:ext cx="2470150" cy="18192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Сражение на Бородинском поле началось в 5:30 утра 26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августа.</a:t>
            </a:r>
            <a:endParaRPr lang="ru-RU" sz="24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628800"/>
            <a:ext cx="3816424" cy="3024335"/>
          </a:xfrm>
          <a:solidFill>
            <a:schemeClr val="bg1"/>
          </a:solidFill>
          <a:ln>
            <a:solidFill>
              <a:srgbClr val="CC3300"/>
            </a:solidFill>
          </a:ln>
        </p:spPr>
        <p:txBody>
          <a:bodyPr anchor="t"/>
          <a:lstStyle/>
          <a:p>
            <a:pPr indent="274320"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dirty="0" smtClean="0">
              <a:solidFill>
                <a:srgbClr val="FFFF00"/>
              </a:solidFill>
              <a:latin typeface="Times New Roman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457200" y="5157788"/>
            <a:ext cx="8362950" cy="1439862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FFFF00"/>
                </a:solidFill>
                <a:latin typeface="Times New Roman" charset="0"/>
              </a:rPr>
              <a:t>Егерский </a:t>
            </a:r>
            <a:r>
              <a:rPr lang="ru-RU" b="1" dirty="0">
                <a:solidFill>
                  <a:srgbClr val="FFFF00"/>
                </a:solidFill>
                <a:latin typeface="Times New Roman" charset="0"/>
              </a:rPr>
              <a:t>полк под командованием полковника К.И. </a:t>
            </a:r>
            <a:r>
              <a:rPr lang="ru-RU" b="1" dirty="0" err="1">
                <a:solidFill>
                  <a:srgbClr val="FFFF00"/>
                </a:solidFill>
                <a:latin typeface="Times New Roman" charset="0"/>
              </a:rPr>
              <a:t>Бистрома</a:t>
            </a:r>
            <a:r>
              <a:rPr lang="ru-RU" b="1" dirty="0">
                <a:solidFill>
                  <a:srgbClr val="FFFF00"/>
                </a:solidFill>
                <a:latin typeface="Times New Roman" charset="0"/>
              </a:rPr>
              <a:t> и команда Гвардейского экипажа </a:t>
            </a:r>
            <a:r>
              <a:rPr lang="ru-RU" b="1" dirty="0" smtClean="0">
                <a:solidFill>
                  <a:srgbClr val="FFFF00"/>
                </a:solidFill>
                <a:latin typeface="Times New Roman" charset="0"/>
              </a:rPr>
              <a:t>должны </a:t>
            </a:r>
            <a:r>
              <a:rPr lang="ru-RU" b="1" dirty="0">
                <a:solidFill>
                  <a:srgbClr val="FFFF00"/>
                </a:solidFill>
                <a:latin typeface="Times New Roman" charset="0"/>
              </a:rPr>
              <a:t>были удерживать Бородино как можно долее</a:t>
            </a:r>
            <a:r>
              <a:rPr lang="ru-RU" sz="2400" dirty="0">
                <a:solidFill>
                  <a:srgbClr val="FFFF00"/>
                </a:solidFill>
                <a:latin typeface="Times New Roman" charset="0"/>
              </a:rPr>
              <a:t>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368152"/>
          </a:xfrm>
        </p:spPr>
        <p:txBody>
          <a:bodyPr anchor="ctr">
            <a:no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10000"/>
                  </a:schemeClr>
                </a:solidFill>
                <a:latin typeface="Times New Roman" charset="0"/>
              </a:rPr>
              <a:t>На рассвете 26 августа (7 сентября по нов. ст.)</a:t>
            </a:r>
            <a:r>
              <a:rPr lang="ru-RU" sz="3200" dirty="0">
                <a:solidFill>
                  <a:schemeClr val="tx2">
                    <a:lumMod val="10000"/>
                  </a:schemeClr>
                </a:solidFill>
                <a:latin typeface="Times New Roman" charset="0"/>
              </a:rPr>
              <a:t> французские орудия </a:t>
            </a:r>
            <a:r>
              <a:rPr lang="ru-RU" sz="3200" dirty="0" smtClean="0">
                <a:solidFill>
                  <a:schemeClr val="tx2">
                    <a:lumMod val="10000"/>
                  </a:schemeClr>
                </a:solidFill>
                <a:latin typeface="Times New Roman" charset="0"/>
              </a:rPr>
              <a:t>открыли </a:t>
            </a:r>
            <a:r>
              <a:rPr lang="ru-RU" sz="3200" dirty="0">
                <a:solidFill>
                  <a:schemeClr val="tx2">
                    <a:lumMod val="10000"/>
                  </a:schemeClr>
                </a:solidFill>
                <a:latin typeface="Times New Roman" charset="0"/>
              </a:rPr>
              <a:t>огонь по русским войскам, находящимся на флешах Багратиона. </a:t>
            </a:r>
            <a:br>
              <a:rPr lang="ru-RU" sz="3200" dirty="0">
                <a:solidFill>
                  <a:schemeClr val="tx2">
                    <a:lumMod val="10000"/>
                  </a:schemeClr>
                </a:solidFill>
                <a:latin typeface="Times New Roman" charset="0"/>
              </a:rPr>
            </a:b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3"/>
          </p:nvPr>
        </p:nvSpPr>
        <p:spPr>
          <a:xfrm>
            <a:off x="5076056" y="1988840"/>
            <a:ext cx="3888432" cy="2880320"/>
          </a:xfrm>
          <a:noFill/>
          <a:extLst/>
        </p:spPr>
        <p:txBody>
          <a:bodyPr anchor="ctr"/>
          <a:lstStyle/>
          <a:p>
            <a:pPr indent="27432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>
                <a:solidFill>
                  <a:srgbClr val="FFFF00"/>
                </a:solidFill>
                <a:latin typeface="Times New Roman" charset="0"/>
              </a:rPr>
              <a:t>Почти одновременно на левом фланге наполеоновской армии части 4-го корпуса </a:t>
            </a:r>
            <a:r>
              <a:rPr lang="ru-RU" dirty="0" err="1">
                <a:solidFill>
                  <a:srgbClr val="FFFF00"/>
                </a:solidFill>
                <a:latin typeface="Times New Roman" charset="0"/>
              </a:rPr>
              <a:t>Богарне</a:t>
            </a:r>
            <a:r>
              <a:rPr lang="ru-RU" dirty="0">
                <a:solidFill>
                  <a:srgbClr val="FFFF00"/>
                </a:solidFill>
                <a:latin typeface="Times New Roman" charset="0"/>
              </a:rPr>
              <a:t> устремились в атаку на село Бородино. </a:t>
            </a:r>
          </a:p>
          <a:p>
            <a:pPr indent="27432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>
                <a:solidFill>
                  <a:srgbClr val="FFFF00"/>
                </a:solidFill>
                <a:latin typeface="Times New Roman" charset="0"/>
              </a:rPr>
              <a:t>По диспозиции, </a:t>
            </a:r>
            <a:r>
              <a:rPr lang="ru-RU" dirty="0" err="1" smtClean="0">
                <a:solidFill>
                  <a:srgbClr val="FFFF00"/>
                </a:solidFill>
                <a:latin typeface="Times New Roman" charset="0"/>
              </a:rPr>
              <a:t>утвер-жденной</a:t>
            </a:r>
            <a:r>
              <a:rPr lang="ru-RU" dirty="0" smtClean="0">
                <a:solidFill>
                  <a:srgbClr val="FFFF00"/>
                </a:solidFill>
                <a:latin typeface="Times New Roman" charset="0"/>
              </a:rPr>
              <a:t> </a:t>
            </a:r>
            <a:r>
              <a:rPr lang="ru-RU" dirty="0">
                <a:solidFill>
                  <a:srgbClr val="FFFF00"/>
                </a:solidFill>
                <a:latin typeface="Times New Roman" charset="0"/>
              </a:rPr>
              <a:t>Кутузовым</a:t>
            </a:r>
            <a:r>
              <a:rPr lang="ru-RU" dirty="0" smtClean="0">
                <a:solidFill>
                  <a:srgbClr val="FFFF00"/>
                </a:solidFill>
                <a:latin typeface="Times New Roman" charset="0"/>
              </a:rPr>
              <a:t>,</a:t>
            </a:r>
            <a:r>
              <a:rPr lang="ru-RU" dirty="0">
                <a:solidFill>
                  <a:srgbClr val="FFFF00"/>
                </a:solidFill>
                <a:latin typeface="Times New Roman" charset="0"/>
              </a:rPr>
              <a:t> Бородинский передовой отряд, лейб-гвардии </a:t>
            </a:r>
          </a:p>
          <a:p>
            <a:pPr indent="274320" algn="just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6" name="Picture 5" descr="C:\Documents and Settings\Пользователь\Рабочий стол\сканирование0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484313"/>
            <a:ext cx="477520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51275" y="404813"/>
            <a:ext cx="4835525" cy="5691187"/>
          </a:xfrm>
        </p:spPr>
        <p:txBody>
          <a:bodyPr>
            <a:noAutofit/>
          </a:bodyPr>
          <a:lstStyle/>
          <a:p>
            <a:pPr marL="0" indent="274320" algn="just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>
                <a:solidFill>
                  <a:srgbClr val="FFFF00"/>
                </a:solidFill>
                <a:latin typeface="Times New Roman" charset="0"/>
              </a:rPr>
              <a:t>Специальная команда матросов Гвардейского экипажа обороняла мост через реку Колочу. Действиям на своем левом фланге Наполеон придавал важное значение. Но в момент атаки французов к мосту </a:t>
            </a:r>
            <a:r>
              <a:rPr lang="ru-RU" sz="2400" dirty="0" smtClean="0">
                <a:solidFill>
                  <a:srgbClr val="FFFF00"/>
                </a:solidFill>
                <a:latin typeface="Times New Roman" charset="0"/>
              </a:rPr>
              <a:t>подоспели  </a:t>
            </a:r>
            <a:r>
              <a:rPr lang="ru-RU" sz="2400" dirty="0">
                <a:solidFill>
                  <a:srgbClr val="FFFF00"/>
                </a:solidFill>
                <a:latin typeface="Times New Roman" charset="0"/>
              </a:rPr>
              <a:t>посланные Барклаем-де-Толли егерские полки вместе с </a:t>
            </a:r>
            <a:r>
              <a:rPr lang="ru-RU" sz="2400" dirty="0" smtClean="0">
                <a:solidFill>
                  <a:srgbClr val="FFFF00"/>
                </a:solidFill>
                <a:latin typeface="Times New Roman" charset="0"/>
              </a:rPr>
              <a:t>лейб-егерями </a:t>
            </a:r>
            <a:r>
              <a:rPr lang="ru-RU" sz="2400" dirty="0">
                <a:solidFill>
                  <a:srgbClr val="FFFF00"/>
                </a:solidFill>
                <a:latin typeface="Times New Roman" charset="0"/>
              </a:rPr>
              <a:t>К.И. </a:t>
            </a:r>
            <a:r>
              <a:rPr lang="ru-RU" sz="2400" dirty="0" err="1">
                <a:solidFill>
                  <a:srgbClr val="FFFF00"/>
                </a:solidFill>
                <a:latin typeface="Times New Roman" charset="0"/>
              </a:rPr>
              <a:t>Бистрома</a:t>
            </a:r>
            <a:r>
              <a:rPr lang="ru-RU" sz="2400" dirty="0">
                <a:solidFill>
                  <a:srgbClr val="FFFF00"/>
                </a:solidFill>
                <a:latin typeface="Times New Roman" charset="0"/>
              </a:rPr>
              <a:t>. При поддержке артиллерии они сразу же </a:t>
            </a:r>
            <a:r>
              <a:rPr lang="ru-RU" sz="2400" dirty="0" smtClean="0">
                <a:solidFill>
                  <a:srgbClr val="FFFF00"/>
                </a:solidFill>
                <a:latin typeface="Times New Roman" charset="0"/>
              </a:rPr>
              <a:t>перешли в </a:t>
            </a:r>
            <a:r>
              <a:rPr lang="ru-RU" sz="2400" dirty="0">
                <a:solidFill>
                  <a:srgbClr val="FFFF00"/>
                </a:solidFill>
                <a:latin typeface="Times New Roman" charset="0"/>
              </a:rPr>
              <a:t>контратаку. Неприятель отступил. В этом бою 106-й линейный </a:t>
            </a:r>
            <a:r>
              <a:rPr lang="ru-RU" sz="2400" dirty="0" smtClean="0">
                <a:solidFill>
                  <a:srgbClr val="FFFF00"/>
                </a:solidFill>
                <a:latin typeface="Times New Roman" charset="0"/>
              </a:rPr>
              <a:t>французский </a:t>
            </a:r>
            <a:r>
              <a:rPr lang="ru-RU" sz="2400" dirty="0">
                <a:solidFill>
                  <a:srgbClr val="FFFF00"/>
                </a:solidFill>
                <a:latin typeface="Times New Roman" charset="0"/>
              </a:rPr>
              <a:t>полк дивизии </a:t>
            </a:r>
            <a:r>
              <a:rPr lang="ru-RU" sz="2400" dirty="0" err="1">
                <a:solidFill>
                  <a:srgbClr val="FFFF00"/>
                </a:solidFill>
                <a:latin typeface="Times New Roman" charset="0"/>
              </a:rPr>
              <a:t>Дельзона</a:t>
            </a:r>
            <a:r>
              <a:rPr lang="ru-RU" sz="2400" dirty="0">
                <a:solidFill>
                  <a:srgbClr val="FFFF00"/>
                </a:solidFill>
                <a:latin typeface="Times New Roman" charset="0"/>
              </a:rPr>
              <a:t> был уничтожен почти полностью. </a:t>
            </a:r>
          </a:p>
          <a:p>
            <a:pPr marL="0" indent="274320" algn="just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>
                <a:solidFill>
                  <a:srgbClr val="FFFF00"/>
                </a:solidFill>
                <a:latin typeface="Times New Roman" charset="0"/>
              </a:rPr>
              <a:t>Мост же был разрушен, благодаря чему правый фланг нашей позиции </a:t>
            </a:r>
            <a:r>
              <a:rPr lang="ru-RU" sz="2400" dirty="0" smtClean="0">
                <a:solidFill>
                  <a:srgbClr val="FFFF00"/>
                </a:solidFill>
                <a:latin typeface="Times New Roman" charset="0"/>
              </a:rPr>
              <a:t>оказался </a:t>
            </a:r>
            <a:r>
              <a:rPr lang="ru-RU" sz="2400" dirty="0">
                <a:solidFill>
                  <a:srgbClr val="FFFF00"/>
                </a:solidFill>
                <a:latin typeface="Times New Roman" charset="0"/>
              </a:rPr>
              <a:t>защищенным от наступления французов.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400" dirty="0"/>
          </a:p>
        </p:txBody>
      </p:sp>
      <p:graphicFrame>
        <p:nvGraphicFramePr>
          <p:cNvPr id="7" name="Object 40"/>
          <p:cNvGraphicFramePr>
            <a:graphicFrameLocks noGrp="1" noChangeAspect="1"/>
          </p:cNvGraphicFramePr>
          <p:nvPr>
            <p:ph type="clipArt" sz="half" idx="1"/>
          </p:nvPr>
        </p:nvGraphicFramePr>
        <p:xfrm>
          <a:off x="395288" y="692150"/>
          <a:ext cx="3373437" cy="446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Фотография Photo Editor" r:id="rId3" imgW="2295238" imgH="3038095" progId="">
                  <p:embed/>
                </p:oleObj>
              </mc:Choice>
              <mc:Fallback>
                <p:oleObj name="Фотография Photo Editor" r:id="rId3" imgW="2295238" imgH="3038095" progId="">
                  <p:embed/>
                  <p:pic>
                    <p:nvPicPr>
                      <p:cNvPr id="0" name="Object 4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692150"/>
                        <a:ext cx="3373437" cy="4465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  <a:ln>
            <a:solidFill>
              <a:schemeClr val="accent1"/>
            </a:solidFill>
          </a:ln>
        </p:spPr>
        <p:txBody>
          <a:bodyPr anchor="t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u="sng">
                <a:solidFill>
                  <a:srgbClr val="C00000"/>
                </a:solidFill>
                <a:latin typeface="Times New Roman" charset="0"/>
              </a:rPr>
              <a:t>На флешах Багратиона</a:t>
            </a:r>
            <a:endParaRPr lang="ru-RU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27538" y="908050"/>
            <a:ext cx="4716462" cy="5187950"/>
          </a:xfrm>
        </p:spPr>
        <p:txBody>
          <a:bodyPr>
            <a:noAutofit/>
          </a:bodyPr>
          <a:lstStyle/>
          <a:p>
            <a:pPr marL="0" indent="274320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>
                <a:solidFill>
                  <a:schemeClr val="bg1"/>
                </a:solidFill>
                <a:latin typeface="Times New Roman" charset="0"/>
              </a:rPr>
              <a:t>Почти одновременно Наполеон нанес </a:t>
            </a:r>
            <a:r>
              <a:rPr lang="ru-RU" sz="2800" dirty="0" smtClean="0">
                <a:solidFill>
                  <a:schemeClr val="bg1"/>
                </a:solidFill>
                <a:latin typeface="Times New Roman" charset="0"/>
              </a:rPr>
              <a:t>главный </a:t>
            </a:r>
            <a:r>
              <a:rPr lang="ru-RU" sz="2800" dirty="0">
                <a:solidFill>
                  <a:schemeClr val="bg1"/>
                </a:solidFill>
                <a:latin typeface="Times New Roman" charset="0"/>
              </a:rPr>
              <a:t>удар по левому  флангу </a:t>
            </a:r>
            <a:r>
              <a:rPr lang="ru-RU" sz="2800" dirty="0" smtClean="0">
                <a:solidFill>
                  <a:schemeClr val="bg1"/>
                </a:solidFill>
                <a:latin typeface="Times New Roman" charset="0"/>
              </a:rPr>
              <a:t>русских </a:t>
            </a:r>
            <a:r>
              <a:rPr lang="ru-RU" sz="2800" dirty="0">
                <a:solidFill>
                  <a:schemeClr val="bg1"/>
                </a:solidFill>
                <a:latin typeface="Times New Roman" charset="0"/>
              </a:rPr>
              <a:t>— по </a:t>
            </a:r>
            <a:r>
              <a:rPr lang="ru-RU" sz="2800" dirty="0" err="1">
                <a:solidFill>
                  <a:schemeClr val="bg1"/>
                </a:solidFill>
                <a:latin typeface="Times New Roman" charset="0"/>
              </a:rPr>
              <a:t>Багратионовым</a:t>
            </a:r>
            <a:r>
              <a:rPr lang="ru-RU" sz="2800" dirty="0">
                <a:solidFill>
                  <a:schemeClr val="bg1"/>
                </a:solidFill>
                <a:latin typeface="Times New Roman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Times New Roman" charset="0"/>
              </a:rPr>
              <a:t>флешам</a:t>
            </a:r>
            <a:r>
              <a:rPr lang="ru-RU" sz="2800" dirty="0">
                <a:solidFill>
                  <a:schemeClr val="bg1"/>
                </a:solidFill>
                <a:latin typeface="Times New Roman" charset="0"/>
              </a:rPr>
              <a:t>. Увидев, что попытки сбить </a:t>
            </a:r>
            <a:r>
              <a:rPr lang="ru-RU" sz="2800" dirty="0" smtClean="0">
                <a:solidFill>
                  <a:schemeClr val="bg1"/>
                </a:solidFill>
                <a:latin typeface="Times New Roman" charset="0"/>
              </a:rPr>
              <a:t>русских </a:t>
            </a:r>
            <a:r>
              <a:rPr lang="ru-RU" sz="2800" dirty="0">
                <a:solidFill>
                  <a:schemeClr val="bg1"/>
                </a:solidFill>
                <a:latin typeface="Times New Roman" charset="0"/>
              </a:rPr>
              <a:t>с позиций безуспешны, во </a:t>
            </a:r>
            <a:r>
              <a:rPr lang="ru-RU" sz="2800" dirty="0" smtClean="0">
                <a:solidFill>
                  <a:schemeClr val="bg1"/>
                </a:solidFill>
                <a:latin typeface="Times New Roman" charset="0"/>
              </a:rPr>
              <a:t>главе </a:t>
            </a:r>
            <a:r>
              <a:rPr lang="ru-RU" sz="2800" dirty="0">
                <a:solidFill>
                  <a:schemeClr val="bg1"/>
                </a:solidFill>
                <a:latin typeface="Times New Roman" charset="0"/>
              </a:rPr>
              <a:t>атакующих встал «железный </a:t>
            </a:r>
            <a:r>
              <a:rPr lang="ru-RU" sz="2800" dirty="0" smtClean="0">
                <a:solidFill>
                  <a:schemeClr val="bg1"/>
                </a:solidFill>
                <a:latin typeface="Times New Roman" charset="0"/>
              </a:rPr>
              <a:t>маршал</a:t>
            </a:r>
            <a:r>
              <a:rPr lang="ru-RU" sz="2800" dirty="0">
                <a:solidFill>
                  <a:schemeClr val="bg1"/>
                </a:solidFill>
                <a:latin typeface="Times New Roman" charset="0"/>
              </a:rPr>
              <a:t>» </a:t>
            </a:r>
            <a:r>
              <a:rPr lang="ru-RU" sz="2800" dirty="0" err="1">
                <a:solidFill>
                  <a:schemeClr val="bg1"/>
                </a:solidFill>
                <a:latin typeface="Times New Roman" charset="0"/>
              </a:rPr>
              <a:t>Даву</a:t>
            </a:r>
            <a:r>
              <a:rPr lang="ru-RU" sz="2800" dirty="0">
                <a:solidFill>
                  <a:schemeClr val="bg1"/>
                </a:solidFill>
                <a:latin typeface="Times New Roman" charset="0"/>
              </a:rPr>
              <a:t>. Он ворвался со своим </a:t>
            </a:r>
            <a:r>
              <a:rPr lang="ru-RU" sz="2800" dirty="0" smtClean="0">
                <a:solidFill>
                  <a:schemeClr val="bg1"/>
                </a:solidFill>
                <a:latin typeface="Times New Roman" charset="0"/>
              </a:rPr>
              <a:t>любимым </a:t>
            </a:r>
            <a:r>
              <a:rPr lang="ru-RU" sz="2800" dirty="0">
                <a:solidFill>
                  <a:schemeClr val="bg1"/>
                </a:solidFill>
                <a:latin typeface="Times New Roman" charset="0"/>
              </a:rPr>
              <a:t>57-м полком в левую флешь, </a:t>
            </a:r>
            <a:r>
              <a:rPr lang="ru-RU" sz="2800" dirty="0" smtClean="0">
                <a:solidFill>
                  <a:schemeClr val="bg1"/>
                </a:solidFill>
                <a:latin typeface="Times New Roman" charset="0"/>
              </a:rPr>
              <a:t>но </a:t>
            </a:r>
            <a:r>
              <a:rPr lang="ru-RU" sz="2800" dirty="0">
                <a:solidFill>
                  <a:schemeClr val="bg1"/>
                </a:solidFill>
                <a:latin typeface="Times New Roman" charset="0"/>
              </a:rPr>
              <a:t>был сбит с лошади и потерял </a:t>
            </a:r>
            <a:r>
              <a:rPr lang="ru-RU" sz="2800" dirty="0" smtClean="0">
                <a:solidFill>
                  <a:schemeClr val="bg1"/>
                </a:solidFill>
                <a:latin typeface="Times New Roman" charset="0"/>
              </a:rPr>
              <a:t>сознание</a:t>
            </a:r>
            <a:r>
              <a:rPr lang="ru-RU" sz="2800" dirty="0">
                <a:solidFill>
                  <a:schemeClr val="bg1"/>
                </a:solidFill>
                <a:latin typeface="Times New Roman" charset="0"/>
              </a:rPr>
              <a:t>.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ru-RU" sz="2400" dirty="0"/>
          </a:p>
        </p:txBody>
      </p:sp>
      <p:pic>
        <p:nvPicPr>
          <p:cNvPr id="6" name="Picture 6" descr="C:\Documents and Settings\Пользователь\Рабочий стол\сканирование0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1268413"/>
            <a:ext cx="3673475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Текст 3"/>
          <p:cNvSpPr>
            <a:spLocks noGrp="1"/>
          </p:cNvSpPr>
          <p:nvPr>
            <p:ph type="body" sz="half" idx="2"/>
          </p:nvPr>
        </p:nvSpPr>
        <p:spPr>
          <a:xfrm>
            <a:off x="250825" y="4508500"/>
            <a:ext cx="8507413" cy="1371600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ru-RU" altLang="ru-RU" smtClean="0">
                <a:solidFill>
                  <a:schemeClr val="bg1"/>
                </a:solidFill>
                <a:latin typeface="Times New Roman" pitchFamily="18" charset="0"/>
              </a:rPr>
              <a:t>В 8 часов утра пять французских дивизий все же ворвались во флеши, однако Багратион лично повел в штыки свою пехоту и сумел выбить противника с занятых им позиций. Тогда Наполеон бросил в бой кирасир неаполитанского короля маршала Мюрата. Но и эта, третья, атака флешей была отбита.</a:t>
            </a:r>
            <a:endParaRPr lang="ru-RU" altLang="ru-RU" smtClean="0"/>
          </a:p>
        </p:txBody>
      </p:sp>
      <p:pic>
        <p:nvPicPr>
          <p:cNvPr id="5" name="Picture 5" descr="C:\Documents and Settings\Пользователь\Рабочий стол\сканирование0019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87450" y="0"/>
            <a:ext cx="6985000" cy="4441825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9972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u="sng">
                <a:solidFill>
                  <a:srgbClr val="C00000"/>
                </a:solidFill>
                <a:latin typeface="Times New Roman" charset="0"/>
              </a:rPr>
              <a:t>Бой за Семеновский овраг</a:t>
            </a:r>
            <a:endParaRPr lang="ru-RU">
              <a:solidFill>
                <a:srgbClr val="C00000"/>
              </a:solidFill>
            </a:endParaRPr>
          </a:p>
        </p:txBody>
      </p:sp>
      <p:sp>
        <p:nvSpPr>
          <p:cNvPr id="22531" name="Текст 3"/>
          <p:cNvSpPr>
            <a:spLocks noGrp="1"/>
          </p:cNvSpPr>
          <p:nvPr>
            <p:ph type="body" sz="half" idx="2"/>
          </p:nvPr>
        </p:nvSpPr>
        <p:spPr>
          <a:xfrm>
            <a:off x="5610225" y="981075"/>
            <a:ext cx="3282950" cy="4273550"/>
          </a:xfrm>
        </p:spPr>
        <p:txBody>
          <a:bodyPr/>
          <a:lstStyle/>
          <a:p>
            <a:pPr marL="0" indent="273050" algn="just" eaLnBrk="1" hangingPunct="1">
              <a:lnSpc>
                <a:spcPct val="9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ru-RU" altLang="ru-RU" sz="2800" smtClean="0">
                <a:solidFill>
                  <a:schemeClr val="bg1"/>
                </a:solidFill>
                <a:latin typeface="Times New Roman" pitchFamily="18" charset="0"/>
              </a:rPr>
              <a:t>В девять часов началась четвертая атака. На ее «острие» шла образцовая дивизия генерала Фриана. В дыму и пламени она прошла сквозь рус-ские позиции и ворвалась в дерев-ню Семеновскую. </a:t>
            </a:r>
          </a:p>
          <a:p>
            <a:pPr marL="0" indent="273050" algn="just" eaLnBrk="1" hangingPunct="1">
              <a:lnSpc>
                <a:spcPct val="90000"/>
              </a:lnSpc>
              <a:spcBef>
                <a:spcPct val="0"/>
              </a:spcBef>
            </a:pPr>
            <a:endParaRPr lang="ru-RU" altLang="ru-RU" sz="2400" smtClean="0">
              <a:solidFill>
                <a:schemeClr val="bg1"/>
              </a:solidFill>
            </a:endParaRPr>
          </a:p>
        </p:txBody>
      </p:sp>
      <p:pic>
        <p:nvPicPr>
          <p:cNvPr id="5" name="Picture 6" descr="C:\Documents and Settings\Пользователь\Рабочий стол\сканирование00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981075"/>
            <a:ext cx="5286375" cy="427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Прямоугольник 6"/>
          <p:cNvSpPr>
            <a:spLocks noChangeArrowheads="1"/>
          </p:cNvSpPr>
          <p:nvPr/>
        </p:nvSpPr>
        <p:spPr bwMode="auto">
          <a:xfrm>
            <a:off x="468313" y="5411788"/>
            <a:ext cx="8675687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730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/>
            <a:r>
              <a:rPr lang="ru-RU" altLang="ru-RU" sz="2800">
                <a:solidFill>
                  <a:schemeClr val="bg1"/>
                </a:solidFill>
                <a:latin typeface="Times New Roman" pitchFamily="18" charset="0"/>
              </a:rPr>
              <a:t>Однако и на этот раз Багратион, собрав всё, что только еще оставалось, пошел в контратаку и выбил неприятеля и из деревни, и с флешей.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87016" y="5157192"/>
            <a:ext cx="8856984" cy="1224136"/>
          </a:xfrm>
          <a:extLst/>
        </p:spPr>
        <p:txBody>
          <a:bodyPr anchor="ctr"/>
          <a:lstStyle/>
          <a:p>
            <a:pPr indent="27432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800" b="0" dirty="0" smtClean="0">
                <a:solidFill>
                  <a:schemeClr val="bg1"/>
                </a:solidFill>
                <a:latin typeface="Times New Roman" charset="0"/>
              </a:rPr>
              <a:t>Теперь </a:t>
            </a:r>
            <a:r>
              <a:rPr lang="ru-RU" sz="2800" b="0" dirty="0">
                <a:solidFill>
                  <a:schemeClr val="bg1"/>
                </a:solidFill>
                <a:latin typeface="Times New Roman" charset="0"/>
              </a:rPr>
              <a:t>на высоту пошли </a:t>
            </a:r>
            <a:r>
              <a:rPr lang="ru-RU" sz="2800" b="0" dirty="0" smtClean="0">
                <a:solidFill>
                  <a:schemeClr val="bg1"/>
                </a:solidFill>
                <a:latin typeface="Times New Roman" charset="0"/>
              </a:rPr>
              <a:t> </a:t>
            </a:r>
            <a:r>
              <a:rPr lang="ru-RU" sz="2800" b="0" dirty="0">
                <a:solidFill>
                  <a:schemeClr val="bg1"/>
                </a:solidFill>
                <a:latin typeface="Times New Roman" charset="0"/>
              </a:rPr>
              <a:t>три пехотные и одна </a:t>
            </a:r>
            <a:r>
              <a:rPr lang="ru-RU" sz="2800" b="0" dirty="0" smtClean="0">
                <a:solidFill>
                  <a:schemeClr val="bg1"/>
                </a:solidFill>
                <a:latin typeface="Times New Roman" charset="0"/>
              </a:rPr>
              <a:t>кирасирская </a:t>
            </a:r>
            <a:r>
              <a:rPr lang="ru-RU" sz="2800" b="0" dirty="0">
                <a:solidFill>
                  <a:schemeClr val="bg1"/>
                </a:solidFill>
                <a:latin typeface="Times New Roman" charset="0"/>
              </a:rPr>
              <a:t>дивизия, мчавшаяся </a:t>
            </a:r>
            <a:r>
              <a:rPr lang="ru-RU" sz="2800" b="0" dirty="0" smtClean="0">
                <a:solidFill>
                  <a:schemeClr val="bg1"/>
                </a:solidFill>
                <a:latin typeface="Times New Roman" charset="0"/>
              </a:rPr>
              <a:t>впереди</a:t>
            </a:r>
            <a:r>
              <a:rPr lang="ru-RU" sz="2800" b="0" dirty="0">
                <a:solidFill>
                  <a:schemeClr val="bg1"/>
                </a:solidFill>
                <a:latin typeface="Times New Roman" charset="0"/>
              </a:rPr>
              <a:t>. Дивизия генерала П.Г. </a:t>
            </a:r>
            <a:r>
              <a:rPr lang="ru-RU" sz="2800" b="0" dirty="0" smtClean="0">
                <a:solidFill>
                  <a:schemeClr val="bg1"/>
                </a:solidFill>
                <a:latin typeface="Times New Roman" charset="0"/>
              </a:rPr>
              <a:t>Лихачева </a:t>
            </a:r>
            <a:r>
              <a:rPr lang="ru-RU" sz="2800" b="0" dirty="0">
                <a:solidFill>
                  <a:schemeClr val="bg1"/>
                </a:solidFill>
                <a:latin typeface="Times New Roman" charset="0"/>
              </a:rPr>
              <a:t>вся, до последнего </a:t>
            </a:r>
            <a:r>
              <a:rPr lang="ru-RU" sz="2800" b="0" dirty="0" smtClean="0">
                <a:solidFill>
                  <a:schemeClr val="bg1"/>
                </a:solidFill>
                <a:latin typeface="Times New Roman" charset="0"/>
              </a:rPr>
              <a:t>человека</a:t>
            </a:r>
            <a:r>
              <a:rPr lang="ru-RU" sz="2800" b="0" dirty="0">
                <a:solidFill>
                  <a:schemeClr val="bg1"/>
                </a:solidFill>
                <a:latin typeface="Times New Roman" charset="0"/>
              </a:rPr>
              <a:t>, пала на высоте, </a:t>
            </a:r>
            <a:r>
              <a:rPr lang="ru-RU" sz="2800" b="0" dirty="0" smtClean="0">
                <a:solidFill>
                  <a:schemeClr val="bg1"/>
                </a:solidFill>
                <a:latin typeface="Times New Roman" charset="0"/>
              </a:rPr>
              <a:t>не сделав </a:t>
            </a:r>
            <a:r>
              <a:rPr lang="ru-RU" sz="2800" b="0" dirty="0">
                <a:solidFill>
                  <a:schemeClr val="bg1"/>
                </a:solidFill>
                <a:latin typeface="Times New Roman" charset="0"/>
              </a:rPr>
              <a:t>ни шагу назад. </a:t>
            </a:r>
            <a:r>
              <a:rPr lang="ru-RU" sz="2800" b="0" dirty="0" smtClean="0">
                <a:solidFill>
                  <a:schemeClr val="bg1"/>
                </a:solidFill>
                <a:latin typeface="Times New Roman" charset="0"/>
              </a:rPr>
              <a:t>Французы </a:t>
            </a:r>
            <a:r>
              <a:rPr lang="ru-RU" sz="2800" b="0" dirty="0">
                <a:solidFill>
                  <a:schemeClr val="bg1"/>
                </a:solidFill>
                <a:latin typeface="Times New Roman" charset="0"/>
              </a:rPr>
              <a:t>взяли батарею </a:t>
            </a:r>
            <a:r>
              <a:rPr lang="ru-RU" sz="2800" b="0" dirty="0" smtClean="0">
                <a:solidFill>
                  <a:schemeClr val="bg1"/>
                </a:solidFill>
                <a:latin typeface="Times New Roman" charset="0"/>
              </a:rPr>
              <a:t>Раевского </a:t>
            </a:r>
            <a:r>
              <a:rPr lang="ru-RU" sz="2800" b="0" dirty="0">
                <a:solidFill>
                  <a:schemeClr val="bg1"/>
                </a:solidFill>
                <a:latin typeface="Times New Roman" charset="0"/>
              </a:rPr>
              <a:t>в три часа дня.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400" dirty="0"/>
          </a:p>
        </p:txBody>
      </p:sp>
      <p:pic>
        <p:nvPicPr>
          <p:cNvPr id="5" name="Picture 6" descr="D:\Документы\Семен\Новая папка\сканирование002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288" y="692150"/>
            <a:ext cx="4897437" cy="37814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620688"/>
            <a:ext cx="3600400" cy="3960440"/>
          </a:xfrm>
        </p:spPr>
        <p:txBody>
          <a:bodyPr anchor="t">
            <a:noAutofit/>
          </a:bodyPr>
          <a:lstStyle/>
          <a:p>
            <a:pPr indent="2743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bg1"/>
                </a:solidFill>
                <a:latin typeface="Times New Roman" charset="0"/>
              </a:rPr>
              <a:t>Центр </a:t>
            </a:r>
            <a:r>
              <a:rPr lang="ru-RU" sz="2800" dirty="0">
                <a:solidFill>
                  <a:schemeClr val="bg1"/>
                </a:solidFill>
                <a:latin typeface="Times New Roman" charset="0"/>
              </a:rPr>
              <a:t>боя переместился в район </a:t>
            </a:r>
            <a:r>
              <a:rPr lang="ru-RU" sz="2800" dirty="0" smtClean="0">
                <a:solidFill>
                  <a:schemeClr val="bg1"/>
                </a:solidFill>
                <a:latin typeface="Times New Roman" charset="0"/>
              </a:rPr>
              <a:t>Курганной </a:t>
            </a:r>
            <a:r>
              <a:rPr lang="ru-RU" sz="2800" dirty="0">
                <a:solidFill>
                  <a:schemeClr val="bg1"/>
                </a:solidFill>
                <a:latin typeface="Times New Roman" charset="0"/>
              </a:rPr>
              <a:t>высоты, на </a:t>
            </a:r>
            <a:r>
              <a:rPr lang="ru-RU" sz="2800" dirty="0" smtClean="0">
                <a:solidFill>
                  <a:schemeClr val="bg1"/>
                </a:solidFill>
                <a:latin typeface="Times New Roman" charset="0"/>
              </a:rPr>
              <a:t>которой </a:t>
            </a:r>
            <a:r>
              <a:rPr lang="ru-RU" sz="2800" dirty="0">
                <a:solidFill>
                  <a:schemeClr val="bg1"/>
                </a:solidFill>
                <a:latin typeface="Times New Roman" charset="0"/>
              </a:rPr>
              <a:t>стояла батарея Раевского. В два часа дня </a:t>
            </a:r>
            <a:r>
              <a:rPr lang="ru-RU" sz="2800" dirty="0" smtClean="0">
                <a:solidFill>
                  <a:schemeClr val="bg1"/>
                </a:solidFill>
                <a:latin typeface="Times New Roman" charset="0"/>
              </a:rPr>
              <a:t>французы начали </a:t>
            </a:r>
            <a:r>
              <a:rPr lang="ru-RU" sz="2800" dirty="0">
                <a:solidFill>
                  <a:schemeClr val="bg1"/>
                </a:solidFill>
                <a:latin typeface="Times New Roman" charset="0"/>
              </a:rPr>
              <a:t>ее решающий штурм, </a:t>
            </a:r>
            <a:r>
              <a:rPr lang="ru-RU" sz="2800" dirty="0" smtClean="0">
                <a:solidFill>
                  <a:schemeClr val="bg1"/>
                </a:solidFill>
                <a:latin typeface="Times New Roman" charset="0"/>
              </a:rPr>
              <a:t>поддержанный </a:t>
            </a:r>
            <a:r>
              <a:rPr lang="ru-RU" sz="2800" dirty="0">
                <a:solidFill>
                  <a:schemeClr val="bg1"/>
                </a:solidFill>
                <a:latin typeface="Times New Roman" charset="0"/>
              </a:rPr>
              <a:t>огнем трехсот </a:t>
            </a:r>
            <a:r>
              <a:rPr lang="ru-RU" sz="2800" dirty="0" smtClean="0">
                <a:solidFill>
                  <a:schemeClr val="bg1"/>
                </a:solidFill>
                <a:latin typeface="Times New Roman" charset="0"/>
              </a:rPr>
              <a:t>орудий</a:t>
            </a:r>
            <a:r>
              <a:rPr lang="ru-RU" sz="2800" dirty="0">
                <a:solidFill>
                  <a:schemeClr val="bg1"/>
                </a:solidFill>
                <a:latin typeface="Times New Roman" charset="0"/>
              </a:rPr>
              <a:t>.</a:t>
            </a:r>
            <a:endParaRPr lang="ru-RU" sz="28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xfrm>
            <a:off x="827584" y="476672"/>
            <a:ext cx="7776864" cy="216024"/>
          </a:xfrm>
          <a:noFill/>
          <a:extLst/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200" u="sng" dirty="0">
                <a:solidFill>
                  <a:srgbClr val="C00000"/>
                </a:solidFill>
                <a:latin typeface="Times New Roman" charset="0"/>
              </a:rPr>
              <a:t>Атаки на батарею Раевского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ъект 3"/>
          <p:cNvSpPr>
            <a:spLocks noGrp="1"/>
          </p:cNvSpPr>
          <p:nvPr>
            <p:ph sz="quarter" idx="4"/>
          </p:nvPr>
        </p:nvSpPr>
        <p:spPr>
          <a:xfrm>
            <a:off x="574675" y="4724400"/>
            <a:ext cx="8569325" cy="3049588"/>
          </a:xfrm>
        </p:spPr>
        <p:txBody>
          <a:bodyPr/>
          <a:lstStyle/>
          <a:p>
            <a:pPr eaLnBrk="1" hangingPunct="1"/>
            <a:r>
              <a:rPr lang="ru-RU" altLang="ru-RU" sz="2400" smtClean="0">
                <a:solidFill>
                  <a:schemeClr val="bg1"/>
                </a:solidFill>
                <a:latin typeface="Times New Roman" pitchFamily="18" charset="0"/>
              </a:rPr>
              <a:t>Кроме штурма Багратионовых флешей, батареи Раевского и всех связанных с этим войсковых передвижений, во время Бородинского сражения не было предпринято почти никаких иных серьезных тактических маневров. </a:t>
            </a:r>
            <a:endParaRPr lang="ru-RU" altLang="ru-RU" smtClean="0"/>
          </a:p>
          <a:p>
            <a:pPr eaLnBrk="1" hangingPunct="1"/>
            <a:endParaRPr lang="ru-RU" altLang="ru-RU" smtClean="0"/>
          </a:p>
        </p:txBody>
      </p:sp>
      <p:pic>
        <p:nvPicPr>
          <p:cNvPr id="7" name="Picture 5" descr="D:\Документы\Семен\Новая папка\сканирование00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92275" y="260350"/>
            <a:ext cx="5975350" cy="4468813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ъект 3"/>
          <p:cNvSpPr>
            <a:spLocks noGrp="1"/>
          </p:cNvSpPr>
          <p:nvPr>
            <p:ph sz="quarter" idx="4"/>
          </p:nvPr>
        </p:nvSpPr>
        <p:spPr>
          <a:xfrm>
            <a:off x="-180975" y="4843463"/>
            <a:ext cx="9156700" cy="817562"/>
          </a:xfrm>
        </p:spPr>
        <p:txBody>
          <a:bodyPr/>
          <a:lstStyle/>
          <a:p>
            <a:pPr indent="273050" algn="just" eaLnBrk="1" hangingPunct="1">
              <a:lnSpc>
                <a:spcPct val="90000"/>
              </a:lnSpc>
            </a:pPr>
            <a:r>
              <a:rPr lang="ru-RU" altLang="ru-RU" sz="2400" smtClean="0">
                <a:solidFill>
                  <a:schemeClr val="bg1"/>
                </a:solidFill>
                <a:latin typeface="Times New Roman" pitchFamily="18" charset="0"/>
              </a:rPr>
              <a:t>Правда, обе стороны пытались совершить фланговые обходные кавалерийские рейды. Сначала это предпринял Понятовский, намериваясь обойти войска Багратиона с юга. Затем на противоположном, северном, конце поля битвы такой же маневр произвели русские кавалеристы и казаки генералов Уварова и Платова.</a:t>
            </a:r>
            <a:endParaRPr lang="ru-RU" altLang="ru-RU" sz="2400" smtClean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5008" y="188640"/>
            <a:ext cx="8928992" cy="50405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>
                <a:solidFill>
                  <a:srgbClr val="FF0000"/>
                </a:solidFill>
                <a:latin typeface="Times New Roman" charset="0"/>
                <a:hlinkClick r:id="rId2" action="ppaction://hlinksldjump"/>
              </a:rPr>
              <a:t>Рейд казаков Платова и кавалерии Уварова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25604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836613"/>
            <a:ext cx="6480175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ъект 1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8218488" cy="5715000"/>
          </a:xfrm>
        </p:spPr>
        <p:txBody>
          <a:bodyPr/>
          <a:lstStyle/>
          <a:p>
            <a:pPr marL="0" indent="273050" algn="just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ru-RU" altLang="ru-RU" sz="2800" smtClean="0">
                <a:solidFill>
                  <a:schemeClr val="bg1"/>
                </a:solidFill>
                <a:latin typeface="Times New Roman" pitchFamily="18" charset="0"/>
              </a:rPr>
              <a:t>К 14 часам дня войска Кутузова отступили на левом фланге на 700 метров, но стойко удерживали новые позиции. За свой успех под Семеновским французы заплатили гибелью не менее чем 30 тыс. человек. В это же время на Старой Смоленской дороге корпус маршала Понятовского пытался обойти позиции русской армии с тыла. В четвертом часу действия пехоты почти всюду прекратились. Им на смену пришли атаки конницы. Около 15 часов - под ударом кирасир пала батарея Раевского. Стремясь развить успех, Наполеон бросил на русские позиции кавалерию Мюрата. Её напор был остановлен встречной контратакой русской гвардейской кавалерией. 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404813"/>
            <a:ext cx="8229600" cy="5691187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altLang="ru-RU" sz="4000" b="1" dirty="0" smtClean="0"/>
              <a:t>«Война – самое гадкое дело  в жизни».			Л.Н. Толстой</a:t>
            </a:r>
            <a:br>
              <a:rPr lang="ru-RU" altLang="ru-RU" sz="4000" b="1" dirty="0" smtClean="0"/>
            </a:br>
            <a:r>
              <a:rPr lang="ru-RU" altLang="ru-RU" sz="4000" b="1" dirty="0"/>
              <a:t/>
            </a:r>
            <a:br>
              <a:rPr lang="ru-RU" altLang="ru-RU" sz="4000" b="1" dirty="0"/>
            </a:br>
            <a:r>
              <a:rPr lang="ru-RU" altLang="ru-RU" sz="4000" b="1" dirty="0" smtClean="0"/>
              <a:t>«…война есть сумасшествие, ежели люди делают это сумасшествие, то они совсем не разумные создания».							Л.Н. Толстой</a:t>
            </a:r>
            <a:r>
              <a:rPr lang="ru-RU" altLang="ru-RU" sz="4000" b="1" dirty="0"/>
              <a:t/>
            </a:r>
            <a:br>
              <a:rPr lang="ru-RU" altLang="ru-RU" sz="4000" b="1" dirty="0"/>
            </a:br>
            <a:r>
              <a:rPr lang="ru-RU" altLang="ru-RU" sz="4000" b="1" dirty="0" smtClean="0"/>
              <a:t>	</a:t>
            </a:r>
            <a:endParaRPr lang="ru-RU" altLang="ru-RU" sz="4000" b="1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ъект 1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8218488" cy="5715000"/>
          </a:xfrm>
        </p:spPr>
        <p:txBody>
          <a:bodyPr/>
          <a:lstStyle/>
          <a:p>
            <a:pPr marL="0" indent="273050" algn="just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ru-RU" altLang="ru-RU" sz="2800" smtClean="0">
                <a:solidFill>
                  <a:schemeClr val="bg1"/>
                </a:solidFill>
                <a:latin typeface="Times New Roman" pitchFamily="18" charset="0"/>
              </a:rPr>
              <a:t>«Русские проявили большую отвагу; укрепления и территория, которые они вынуждены были уступить нам, эвакуировались в порядке. Их ряды не приходили в расстройство, они храбро встречали смерть и лишь медленно уступали нашим отважным атакам», - признал тогда  Арман де Коленкур, адъютант Наполеона. С наступлением сумерек битва стала затихать. Французы оставили занятые ими рубежи. </a:t>
            </a:r>
          </a:p>
          <a:p>
            <a:pPr marL="0" indent="273050" algn="just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ru-RU" altLang="ru-RU" sz="2800" smtClean="0">
                <a:solidFill>
                  <a:schemeClr val="bg1"/>
                </a:solidFill>
                <a:latin typeface="Times New Roman" pitchFamily="18" charset="0"/>
              </a:rPr>
              <a:t>Кутузов объявил войскам о предстоящем наступлении, но, узнав о потерях, приказал покинуть поле, которое  оставалось за русскими. </a:t>
            </a:r>
            <a:endParaRPr lang="ru-RU" altLang="ru-RU" sz="2800" smtClean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375" cy="3733800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867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850" y="188913"/>
            <a:ext cx="8415338" cy="6357937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89" name="Group 33"/>
          <p:cNvGrpSpPr>
            <a:grpSpLocks/>
          </p:cNvGrpSpPr>
          <p:nvPr/>
        </p:nvGrpSpPr>
        <p:grpSpPr bwMode="auto">
          <a:xfrm>
            <a:off x="838200" y="685800"/>
            <a:ext cx="7620000" cy="6126163"/>
            <a:chOff x="816" y="432"/>
            <a:chExt cx="4800" cy="3859"/>
          </a:xfrm>
        </p:grpSpPr>
        <p:grpSp>
          <p:nvGrpSpPr>
            <p:cNvPr id="29731" name="Group 3"/>
            <p:cNvGrpSpPr>
              <a:grpSpLocks/>
            </p:cNvGrpSpPr>
            <p:nvPr/>
          </p:nvGrpSpPr>
          <p:grpSpPr bwMode="auto">
            <a:xfrm>
              <a:off x="816" y="432"/>
              <a:ext cx="4800" cy="3859"/>
              <a:chOff x="816" y="336"/>
              <a:chExt cx="4800" cy="3859"/>
            </a:xfrm>
          </p:grpSpPr>
          <p:pic>
            <p:nvPicPr>
              <p:cNvPr id="29734" name="Picture 4" descr="бородино"/>
              <p:cNvPicPr>
                <a:picLocks noChangeAspect="1" noChangeArrowheads="1"/>
              </p:cNvPicPr>
              <p:nvPr/>
            </p:nvPicPr>
            <p:blipFill>
              <a:blip r:embed="rId3">
                <a:lum bright="-6000" contrast="24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6" y="336"/>
                <a:ext cx="4800" cy="3859"/>
              </a:xfrm>
              <a:prstGeom prst="rect">
                <a:avLst/>
              </a:prstGeom>
              <a:noFill/>
              <a:ln w="76200">
                <a:solidFill>
                  <a:schemeClr val="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9735" name="Text Box 5"/>
              <p:cNvSpPr txBox="1">
                <a:spLocks noChangeArrowheads="1"/>
              </p:cNvSpPr>
              <p:nvPr/>
            </p:nvSpPr>
            <p:spPr bwMode="auto">
              <a:xfrm>
                <a:off x="897" y="3168"/>
                <a:ext cx="879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r>
                  <a:rPr lang="ru-RU" altLang="ru-RU" b="1">
                    <a:latin typeface="Times New Roman" pitchFamily="18" charset="0"/>
                  </a:rPr>
                  <a:t>Шевардино</a:t>
                </a:r>
              </a:p>
            </p:txBody>
          </p:sp>
        </p:grpSp>
        <p:sp>
          <p:nvSpPr>
            <p:cNvPr id="29732" name="Text Box 6"/>
            <p:cNvSpPr txBox="1">
              <a:spLocks noChangeArrowheads="1"/>
            </p:cNvSpPr>
            <p:nvPr/>
          </p:nvSpPr>
          <p:spPr bwMode="auto">
            <a:xfrm>
              <a:off x="2710" y="1353"/>
              <a:ext cx="74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ru-RU" altLang="ru-RU" b="1">
                  <a:latin typeface="Times New Roman" pitchFamily="18" charset="0"/>
                </a:rPr>
                <a:t>Бородино</a:t>
              </a:r>
            </a:p>
          </p:txBody>
        </p:sp>
        <p:sp>
          <p:nvSpPr>
            <p:cNvPr id="29733" name="Text Box 7"/>
            <p:cNvSpPr txBox="1">
              <a:spLocks noChangeArrowheads="1"/>
            </p:cNvSpPr>
            <p:nvPr/>
          </p:nvSpPr>
          <p:spPr bwMode="auto">
            <a:xfrm>
              <a:off x="4656" y="2457"/>
              <a:ext cx="8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ru-RU" altLang="ru-RU" b="1">
                  <a:latin typeface="Times New Roman" pitchFamily="18" charset="0"/>
                </a:rPr>
                <a:t>Татариново</a:t>
              </a:r>
            </a:p>
          </p:txBody>
        </p:sp>
      </p:grpSp>
      <p:sp>
        <p:nvSpPr>
          <p:cNvPr id="19464" name="Rectangle 8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381000"/>
          </a:xfrm>
          <a:gradFill rotWithShape="0">
            <a:gsLst>
              <a:gs pos="0">
                <a:srgbClr val="6699FF"/>
              </a:gs>
              <a:gs pos="50000">
                <a:srgbClr val="6699FF">
                  <a:gamma/>
                  <a:shade val="0"/>
                  <a:invGamma/>
                </a:srgbClr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200" b="1" i="1" smtClean="0">
                <a:solidFill>
                  <a:srgbClr val="FFFF00"/>
                </a:solidFill>
              </a:rPr>
              <a:t>                           Бородинская битва</a:t>
            </a:r>
            <a:endParaRPr lang="ru-RU" altLang="ru-RU" sz="3200" b="1" i="1">
              <a:solidFill>
                <a:srgbClr val="FFFF00"/>
              </a:solidFill>
            </a:endParaRPr>
          </a:p>
        </p:txBody>
      </p:sp>
      <p:grpSp>
        <p:nvGrpSpPr>
          <p:cNvPr id="19493" name="Group 37"/>
          <p:cNvGrpSpPr>
            <a:grpSpLocks/>
          </p:cNvGrpSpPr>
          <p:nvPr/>
        </p:nvGrpSpPr>
        <p:grpSpPr bwMode="auto">
          <a:xfrm>
            <a:off x="4572000" y="2667000"/>
            <a:ext cx="930275" cy="1524000"/>
            <a:chOff x="3168" y="1680"/>
            <a:chExt cx="586" cy="960"/>
          </a:xfrm>
        </p:grpSpPr>
        <p:sp>
          <p:nvSpPr>
            <p:cNvPr id="29729" name="AutoShape 38"/>
            <p:cNvSpPr>
              <a:spLocks noChangeArrowheads="1"/>
            </p:cNvSpPr>
            <p:nvPr/>
          </p:nvSpPr>
          <p:spPr bwMode="auto">
            <a:xfrm rot="105899" flipH="1">
              <a:off x="3168" y="1680"/>
              <a:ext cx="240" cy="960"/>
            </a:xfrm>
            <a:prstGeom prst="chevro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9730" name="Text Box 39"/>
            <p:cNvSpPr txBox="1">
              <a:spLocks noChangeArrowheads="1"/>
            </p:cNvSpPr>
            <p:nvPr/>
          </p:nvSpPr>
          <p:spPr bwMode="auto">
            <a:xfrm rot="-5410919">
              <a:off x="3109" y="1931"/>
              <a:ext cx="847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ru-RU" altLang="ru-RU" sz="2000" b="1">
                  <a:latin typeface="Times New Roman" pitchFamily="18" charset="0"/>
                </a:rPr>
                <a:t>Батарея </a:t>
              </a:r>
            </a:p>
            <a:p>
              <a:pPr algn="ctr" eaLnBrk="1" hangingPunct="1"/>
              <a:r>
                <a:rPr lang="ru-RU" altLang="ru-RU" sz="2000" b="1">
                  <a:latin typeface="Times New Roman" pitchFamily="18" charset="0"/>
                </a:rPr>
                <a:t>Раевского</a:t>
              </a:r>
            </a:p>
          </p:txBody>
        </p:sp>
      </p:grpSp>
      <p:grpSp>
        <p:nvGrpSpPr>
          <p:cNvPr id="19496" name="Group 40"/>
          <p:cNvGrpSpPr>
            <a:grpSpLocks/>
          </p:cNvGrpSpPr>
          <p:nvPr/>
        </p:nvGrpSpPr>
        <p:grpSpPr bwMode="auto">
          <a:xfrm>
            <a:off x="4572000" y="4132263"/>
            <a:ext cx="927100" cy="1757362"/>
            <a:chOff x="3168" y="1595"/>
            <a:chExt cx="584" cy="1107"/>
          </a:xfrm>
        </p:grpSpPr>
        <p:sp>
          <p:nvSpPr>
            <p:cNvPr id="29727" name="AutoShape 41"/>
            <p:cNvSpPr>
              <a:spLocks noChangeArrowheads="1"/>
            </p:cNvSpPr>
            <p:nvPr/>
          </p:nvSpPr>
          <p:spPr bwMode="auto">
            <a:xfrm rot="105899" flipH="1">
              <a:off x="3168" y="1680"/>
              <a:ext cx="240" cy="960"/>
            </a:xfrm>
            <a:prstGeom prst="chevro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9728" name="Text Box 42"/>
            <p:cNvSpPr txBox="1">
              <a:spLocks noChangeArrowheads="1"/>
            </p:cNvSpPr>
            <p:nvPr/>
          </p:nvSpPr>
          <p:spPr bwMode="auto">
            <a:xfrm rot="-5410919">
              <a:off x="2977" y="1928"/>
              <a:ext cx="1107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ru-RU" altLang="ru-RU" sz="2000" b="1">
                  <a:latin typeface="Times New Roman" pitchFamily="18" charset="0"/>
                </a:rPr>
                <a:t>Семеновские </a:t>
              </a:r>
            </a:p>
            <a:p>
              <a:pPr algn="ctr" eaLnBrk="1" hangingPunct="1"/>
              <a:r>
                <a:rPr lang="ru-RU" altLang="ru-RU" sz="2000" b="1">
                  <a:latin typeface="Times New Roman" pitchFamily="18" charset="0"/>
                </a:rPr>
                <a:t>флеши</a:t>
              </a:r>
            </a:p>
          </p:txBody>
        </p:sp>
      </p:grpSp>
      <p:grpSp>
        <p:nvGrpSpPr>
          <p:cNvPr id="19504" name="Group 48"/>
          <p:cNvGrpSpPr>
            <a:grpSpLocks/>
          </p:cNvGrpSpPr>
          <p:nvPr/>
        </p:nvGrpSpPr>
        <p:grpSpPr bwMode="auto">
          <a:xfrm>
            <a:off x="6629400" y="3352800"/>
            <a:ext cx="1066800" cy="1524000"/>
            <a:chOff x="4032" y="1968"/>
            <a:chExt cx="672" cy="960"/>
          </a:xfrm>
        </p:grpSpPr>
        <p:sp>
          <p:nvSpPr>
            <p:cNvPr id="29725" name="Rectangle 43"/>
            <p:cNvSpPr>
              <a:spLocks noChangeArrowheads="1"/>
            </p:cNvSpPr>
            <p:nvPr/>
          </p:nvSpPr>
          <p:spPr bwMode="auto">
            <a:xfrm>
              <a:off x="4032" y="1968"/>
              <a:ext cx="240" cy="816"/>
            </a:xfrm>
            <a:prstGeom prst="rect">
              <a:avLst/>
            </a:prstGeom>
            <a:solidFill>
              <a:srgbClr val="008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9726" name="Rectangle 44"/>
            <p:cNvSpPr>
              <a:spLocks noChangeArrowheads="1"/>
            </p:cNvSpPr>
            <p:nvPr/>
          </p:nvSpPr>
          <p:spPr bwMode="auto">
            <a:xfrm>
              <a:off x="4560" y="2400"/>
              <a:ext cx="144" cy="528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pic>
        <p:nvPicPr>
          <p:cNvPr id="19502" name="Picture 46" descr="cnvt1"/>
          <p:cNvPicPr>
            <a:picLocks noChangeAspect="1" noChangeArrowheads="1"/>
          </p:cNvPicPr>
          <p:nvPr/>
        </p:nvPicPr>
        <p:blipFill>
          <a:blip r:embed="rId4" cstate="screen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2859088"/>
            <a:ext cx="838200" cy="950912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503" name="Text Box 47"/>
          <p:cNvSpPr txBox="1">
            <a:spLocks noChangeArrowheads="1"/>
          </p:cNvSpPr>
          <p:nvPr/>
        </p:nvSpPr>
        <p:spPr bwMode="auto">
          <a:xfrm rot="-5400000">
            <a:off x="7223125" y="5502275"/>
            <a:ext cx="1524000" cy="425450"/>
          </a:xfrm>
          <a:prstGeom prst="rect">
            <a:avLst/>
          </a:prstGeom>
          <a:solidFill>
            <a:srgbClr val="008000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rgbClr val="FFFFFF"/>
                </a:solidFill>
                <a:latin typeface="Times New Roman" pitchFamily="18" charset="0"/>
              </a:rPr>
              <a:t>Тучков</a:t>
            </a:r>
          </a:p>
        </p:txBody>
      </p:sp>
      <p:grpSp>
        <p:nvGrpSpPr>
          <p:cNvPr id="19516" name="Group 60"/>
          <p:cNvGrpSpPr>
            <a:grpSpLocks/>
          </p:cNvGrpSpPr>
          <p:nvPr/>
        </p:nvGrpSpPr>
        <p:grpSpPr bwMode="auto">
          <a:xfrm>
            <a:off x="2743200" y="2057400"/>
            <a:ext cx="1066800" cy="1676400"/>
            <a:chOff x="1824" y="1056"/>
            <a:chExt cx="672" cy="1056"/>
          </a:xfrm>
        </p:grpSpPr>
        <p:sp>
          <p:nvSpPr>
            <p:cNvPr id="29722" name="Rectangle 49"/>
            <p:cNvSpPr>
              <a:spLocks noChangeArrowheads="1"/>
            </p:cNvSpPr>
            <p:nvPr/>
          </p:nvSpPr>
          <p:spPr bwMode="auto">
            <a:xfrm rot="1194221">
              <a:off x="1824" y="1104"/>
              <a:ext cx="240" cy="100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9723" name="Rectangle 51"/>
            <p:cNvSpPr>
              <a:spLocks noChangeArrowheads="1"/>
            </p:cNvSpPr>
            <p:nvPr/>
          </p:nvSpPr>
          <p:spPr bwMode="auto">
            <a:xfrm rot="949081">
              <a:off x="2352" y="1056"/>
              <a:ext cx="144" cy="480"/>
            </a:xfrm>
            <a:prstGeom prst="rect">
              <a:avLst/>
            </a:prstGeom>
            <a:solidFill>
              <a:schemeClr val="hlink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9724" name="Rectangle 52"/>
            <p:cNvSpPr>
              <a:spLocks noChangeArrowheads="1"/>
            </p:cNvSpPr>
            <p:nvPr/>
          </p:nvSpPr>
          <p:spPr bwMode="auto">
            <a:xfrm rot="819025">
              <a:off x="2112" y="1488"/>
              <a:ext cx="144" cy="576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19521" name="Group 65"/>
          <p:cNvGrpSpPr>
            <a:grpSpLocks/>
          </p:cNvGrpSpPr>
          <p:nvPr/>
        </p:nvGrpSpPr>
        <p:grpSpPr bwMode="auto">
          <a:xfrm>
            <a:off x="1828800" y="3733800"/>
            <a:ext cx="1295400" cy="2819400"/>
            <a:chOff x="1152" y="2352"/>
            <a:chExt cx="816" cy="1776"/>
          </a:xfrm>
        </p:grpSpPr>
        <p:sp>
          <p:nvSpPr>
            <p:cNvPr id="29717" name="Rectangle 50"/>
            <p:cNvSpPr>
              <a:spLocks noChangeArrowheads="1"/>
            </p:cNvSpPr>
            <p:nvPr/>
          </p:nvSpPr>
          <p:spPr bwMode="auto">
            <a:xfrm rot="-463599">
              <a:off x="1728" y="2496"/>
              <a:ext cx="240" cy="100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9718" name="Rectangle 53"/>
            <p:cNvSpPr>
              <a:spLocks noChangeArrowheads="1"/>
            </p:cNvSpPr>
            <p:nvPr/>
          </p:nvSpPr>
          <p:spPr bwMode="auto">
            <a:xfrm rot="-471677">
              <a:off x="1440" y="2352"/>
              <a:ext cx="144" cy="576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9719" name="Rectangle 54"/>
            <p:cNvSpPr>
              <a:spLocks noChangeArrowheads="1"/>
            </p:cNvSpPr>
            <p:nvPr/>
          </p:nvSpPr>
          <p:spPr bwMode="auto">
            <a:xfrm rot="-471677">
              <a:off x="1536" y="3024"/>
              <a:ext cx="144" cy="576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9720" name="Rectangle 56"/>
            <p:cNvSpPr>
              <a:spLocks noChangeArrowheads="1"/>
            </p:cNvSpPr>
            <p:nvPr/>
          </p:nvSpPr>
          <p:spPr bwMode="auto">
            <a:xfrm>
              <a:off x="1152" y="3552"/>
              <a:ext cx="192" cy="57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9721" name="Rectangle 57"/>
            <p:cNvSpPr>
              <a:spLocks noChangeArrowheads="1"/>
            </p:cNvSpPr>
            <p:nvPr/>
          </p:nvSpPr>
          <p:spPr bwMode="auto">
            <a:xfrm rot="-472662">
              <a:off x="1152" y="2400"/>
              <a:ext cx="192" cy="57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19522" name="Group 66"/>
          <p:cNvGrpSpPr>
            <a:grpSpLocks/>
          </p:cNvGrpSpPr>
          <p:nvPr/>
        </p:nvGrpSpPr>
        <p:grpSpPr bwMode="auto">
          <a:xfrm>
            <a:off x="914400" y="3962400"/>
            <a:ext cx="457200" cy="1676400"/>
            <a:chOff x="576" y="2496"/>
            <a:chExt cx="288" cy="1056"/>
          </a:xfrm>
        </p:grpSpPr>
        <p:sp>
          <p:nvSpPr>
            <p:cNvPr id="29715" name="Rectangle 55"/>
            <p:cNvSpPr>
              <a:spLocks noChangeArrowheads="1"/>
            </p:cNvSpPr>
            <p:nvPr/>
          </p:nvSpPr>
          <p:spPr bwMode="auto">
            <a:xfrm rot="-330374">
              <a:off x="576" y="3072"/>
              <a:ext cx="144" cy="480"/>
            </a:xfrm>
            <a:prstGeom prst="rect">
              <a:avLst/>
            </a:prstGeom>
            <a:solidFill>
              <a:schemeClr val="hlink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9716" name="Rectangle 58"/>
            <p:cNvSpPr>
              <a:spLocks noChangeArrowheads="1"/>
            </p:cNvSpPr>
            <p:nvPr/>
          </p:nvSpPr>
          <p:spPr bwMode="auto">
            <a:xfrm rot="-472662">
              <a:off x="672" y="2496"/>
              <a:ext cx="192" cy="57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pic>
        <p:nvPicPr>
          <p:cNvPr id="19515" name="Picture 59" descr="cnvt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3525" y="4800600"/>
            <a:ext cx="752475" cy="7620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547" name="Group 91"/>
          <p:cNvGrpSpPr>
            <a:grpSpLocks/>
          </p:cNvGrpSpPr>
          <p:nvPr/>
        </p:nvGrpSpPr>
        <p:grpSpPr bwMode="auto">
          <a:xfrm>
            <a:off x="5670550" y="4114800"/>
            <a:ext cx="1360488" cy="2428875"/>
            <a:chOff x="3572" y="2592"/>
            <a:chExt cx="857" cy="1530"/>
          </a:xfrm>
        </p:grpSpPr>
        <p:sp>
          <p:nvSpPr>
            <p:cNvPr id="29713" name="Text Box 36"/>
            <p:cNvSpPr txBox="1">
              <a:spLocks noChangeArrowheads="1"/>
            </p:cNvSpPr>
            <p:nvPr/>
          </p:nvSpPr>
          <p:spPr bwMode="auto">
            <a:xfrm rot="-6000000">
              <a:off x="2962" y="3202"/>
              <a:ext cx="1488" cy="268"/>
            </a:xfrm>
            <a:prstGeom prst="rect">
              <a:avLst/>
            </a:prstGeom>
            <a:solidFill>
              <a:srgbClr val="008000"/>
            </a:solidFill>
            <a:ln w="28575">
              <a:solidFill>
                <a:schemeClr val="tx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ru-RU" altLang="ru-RU" sz="2000" b="1">
                  <a:solidFill>
                    <a:srgbClr val="FFFFFF"/>
                  </a:solidFill>
                  <a:latin typeface="Times New Roman" pitchFamily="18" charset="0"/>
                </a:rPr>
                <a:t>Багратион</a:t>
              </a:r>
            </a:p>
          </p:txBody>
        </p:sp>
        <p:pic>
          <p:nvPicPr>
            <p:cNvPr id="29714" name="Picture 89" descr="Багратион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3504"/>
              <a:ext cx="541" cy="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548" name="Group 92"/>
          <p:cNvGrpSpPr>
            <a:grpSpLocks/>
          </p:cNvGrpSpPr>
          <p:nvPr/>
        </p:nvGrpSpPr>
        <p:grpSpPr bwMode="auto">
          <a:xfrm>
            <a:off x="5715000" y="990600"/>
            <a:ext cx="1465263" cy="2819400"/>
            <a:chOff x="3600" y="624"/>
            <a:chExt cx="923" cy="1776"/>
          </a:xfrm>
        </p:grpSpPr>
        <p:sp>
          <p:nvSpPr>
            <p:cNvPr id="29711" name="Text Box 35"/>
            <p:cNvSpPr txBox="1">
              <a:spLocks noChangeArrowheads="1"/>
            </p:cNvSpPr>
            <p:nvPr/>
          </p:nvSpPr>
          <p:spPr bwMode="auto">
            <a:xfrm rot="-4606433">
              <a:off x="2990" y="1522"/>
              <a:ext cx="1488" cy="268"/>
            </a:xfrm>
            <a:prstGeom prst="rect">
              <a:avLst/>
            </a:prstGeom>
            <a:solidFill>
              <a:srgbClr val="008000"/>
            </a:solidFill>
            <a:ln w="28575">
              <a:solidFill>
                <a:schemeClr val="tx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ru-RU" altLang="ru-RU" sz="2000" b="1">
                  <a:solidFill>
                    <a:srgbClr val="FFFFFF"/>
                  </a:solidFill>
                  <a:latin typeface="Times New Roman" pitchFamily="18" charset="0"/>
                </a:rPr>
                <a:t>Барклай де Толли</a:t>
              </a:r>
            </a:p>
          </p:txBody>
        </p:sp>
        <p:pic>
          <p:nvPicPr>
            <p:cNvPr id="29712" name="Picture 90" descr="barklay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624"/>
              <a:ext cx="539" cy="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9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03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"/>
          <p:cNvGrpSpPr>
            <a:grpSpLocks/>
          </p:cNvGrpSpPr>
          <p:nvPr/>
        </p:nvGrpSpPr>
        <p:grpSpPr bwMode="auto">
          <a:xfrm>
            <a:off x="838200" y="685800"/>
            <a:ext cx="7620000" cy="6126163"/>
            <a:chOff x="816" y="432"/>
            <a:chExt cx="4800" cy="3859"/>
          </a:xfrm>
        </p:grpSpPr>
        <p:grpSp>
          <p:nvGrpSpPr>
            <p:cNvPr id="30754" name="Group 3"/>
            <p:cNvGrpSpPr>
              <a:grpSpLocks/>
            </p:cNvGrpSpPr>
            <p:nvPr/>
          </p:nvGrpSpPr>
          <p:grpSpPr bwMode="auto">
            <a:xfrm>
              <a:off x="816" y="432"/>
              <a:ext cx="4800" cy="3859"/>
              <a:chOff x="816" y="336"/>
              <a:chExt cx="4800" cy="3859"/>
            </a:xfrm>
          </p:grpSpPr>
          <p:pic>
            <p:nvPicPr>
              <p:cNvPr id="30757" name="Picture 4" descr="бородино"/>
              <p:cNvPicPr>
                <a:picLocks noChangeAspect="1" noChangeArrowheads="1"/>
              </p:cNvPicPr>
              <p:nvPr/>
            </p:nvPicPr>
            <p:blipFill>
              <a:blip r:embed="rId3">
                <a:lum bright="-6000" contrast="24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6" y="336"/>
                <a:ext cx="4800" cy="3859"/>
              </a:xfrm>
              <a:prstGeom prst="rect">
                <a:avLst/>
              </a:prstGeom>
              <a:noFill/>
              <a:ln w="76200">
                <a:solidFill>
                  <a:schemeClr val="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758" name="Text Box 5"/>
              <p:cNvSpPr txBox="1">
                <a:spLocks noChangeArrowheads="1"/>
              </p:cNvSpPr>
              <p:nvPr/>
            </p:nvSpPr>
            <p:spPr bwMode="auto">
              <a:xfrm>
                <a:off x="897" y="3168"/>
                <a:ext cx="879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r>
                  <a:rPr lang="ru-RU" altLang="ru-RU" b="1">
                    <a:latin typeface="Times New Roman" pitchFamily="18" charset="0"/>
                  </a:rPr>
                  <a:t>Шевардино</a:t>
                </a:r>
              </a:p>
            </p:txBody>
          </p:sp>
        </p:grpSp>
        <p:sp>
          <p:nvSpPr>
            <p:cNvPr id="30755" name="Text Box 6"/>
            <p:cNvSpPr txBox="1">
              <a:spLocks noChangeArrowheads="1"/>
            </p:cNvSpPr>
            <p:nvPr/>
          </p:nvSpPr>
          <p:spPr bwMode="auto">
            <a:xfrm>
              <a:off x="2710" y="1353"/>
              <a:ext cx="74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ru-RU" altLang="ru-RU" b="1">
                  <a:latin typeface="Times New Roman" pitchFamily="18" charset="0"/>
                </a:rPr>
                <a:t>Бородино</a:t>
              </a:r>
            </a:p>
          </p:txBody>
        </p:sp>
        <p:sp>
          <p:nvSpPr>
            <p:cNvPr id="30756" name="Text Box 7"/>
            <p:cNvSpPr txBox="1">
              <a:spLocks noChangeArrowheads="1"/>
            </p:cNvSpPr>
            <p:nvPr/>
          </p:nvSpPr>
          <p:spPr bwMode="auto">
            <a:xfrm>
              <a:off x="4656" y="2457"/>
              <a:ext cx="8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ru-RU" altLang="ru-RU" b="1">
                  <a:latin typeface="Times New Roman" pitchFamily="18" charset="0"/>
                </a:rPr>
                <a:t>Татариново</a:t>
              </a:r>
            </a:p>
          </p:txBody>
        </p:sp>
      </p:grpSp>
      <p:sp>
        <p:nvSpPr>
          <p:cNvPr id="28680" name="Rectangle 8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381000"/>
          </a:xfrm>
          <a:gradFill rotWithShape="0">
            <a:gsLst>
              <a:gs pos="0">
                <a:srgbClr val="6699FF"/>
              </a:gs>
              <a:gs pos="50000">
                <a:srgbClr val="6699FF">
                  <a:gamma/>
                  <a:shade val="0"/>
                  <a:invGamma/>
                </a:srgbClr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200" b="1" i="1">
                <a:solidFill>
                  <a:srgbClr val="FFFF00"/>
                </a:solidFill>
              </a:rPr>
              <a:t>Бородинская битва.</a:t>
            </a:r>
          </a:p>
        </p:txBody>
      </p:sp>
      <p:sp>
        <p:nvSpPr>
          <p:cNvPr id="30724" name="Text Box 9"/>
          <p:cNvSpPr txBox="1">
            <a:spLocks noChangeArrowheads="1"/>
          </p:cNvSpPr>
          <p:nvPr/>
        </p:nvSpPr>
        <p:spPr bwMode="auto">
          <a:xfrm rot="-4606433">
            <a:off x="4746625" y="2416175"/>
            <a:ext cx="2362200" cy="425450"/>
          </a:xfrm>
          <a:prstGeom prst="rect">
            <a:avLst/>
          </a:prstGeom>
          <a:solidFill>
            <a:srgbClr val="008000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rgbClr val="FFFFFF"/>
                </a:solidFill>
                <a:latin typeface="Times New Roman" pitchFamily="18" charset="0"/>
              </a:rPr>
              <a:t>Барклай де Толли</a:t>
            </a:r>
          </a:p>
        </p:txBody>
      </p:sp>
      <p:sp>
        <p:nvSpPr>
          <p:cNvPr id="30725" name="Text Box 10"/>
          <p:cNvSpPr txBox="1">
            <a:spLocks noChangeArrowheads="1"/>
          </p:cNvSpPr>
          <p:nvPr/>
        </p:nvSpPr>
        <p:spPr bwMode="auto">
          <a:xfrm rot="-6000000">
            <a:off x="4702175" y="5083175"/>
            <a:ext cx="2362200" cy="425450"/>
          </a:xfrm>
          <a:prstGeom prst="rect">
            <a:avLst/>
          </a:prstGeom>
          <a:solidFill>
            <a:srgbClr val="008000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rgbClr val="FFFFFF"/>
                </a:solidFill>
                <a:latin typeface="Times New Roman" pitchFamily="18" charset="0"/>
              </a:rPr>
              <a:t>Багратион</a:t>
            </a:r>
          </a:p>
        </p:txBody>
      </p:sp>
      <p:grpSp>
        <p:nvGrpSpPr>
          <p:cNvPr id="30726" name="Group 11"/>
          <p:cNvGrpSpPr>
            <a:grpSpLocks/>
          </p:cNvGrpSpPr>
          <p:nvPr/>
        </p:nvGrpSpPr>
        <p:grpSpPr bwMode="auto">
          <a:xfrm>
            <a:off x="4572000" y="2667000"/>
            <a:ext cx="930275" cy="1524000"/>
            <a:chOff x="3168" y="1680"/>
            <a:chExt cx="586" cy="960"/>
          </a:xfrm>
        </p:grpSpPr>
        <p:sp>
          <p:nvSpPr>
            <p:cNvPr id="30752" name="AutoShape 12"/>
            <p:cNvSpPr>
              <a:spLocks noChangeArrowheads="1"/>
            </p:cNvSpPr>
            <p:nvPr/>
          </p:nvSpPr>
          <p:spPr bwMode="auto">
            <a:xfrm rot="105899" flipH="1">
              <a:off x="3168" y="1680"/>
              <a:ext cx="240" cy="960"/>
            </a:xfrm>
            <a:prstGeom prst="chevro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0753" name="Text Box 13"/>
            <p:cNvSpPr txBox="1">
              <a:spLocks noChangeArrowheads="1"/>
            </p:cNvSpPr>
            <p:nvPr/>
          </p:nvSpPr>
          <p:spPr bwMode="auto">
            <a:xfrm rot="-5410919">
              <a:off x="3109" y="1931"/>
              <a:ext cx="847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ru-RU" altLang="ru-RU" sz="2000" b="1">
                  <a:latin typeface="Times New Roman" pitchFamily="18" charset="0"/>
                </a:rPr>
                <a:t>Батарея </a:t>
              </a:r>
            </a:p>
            <a:p>
              <a:pPr algn="ctr" eaLnBrk="1" hangingPunct="1"/>
              <a:r>
                <a:rPr lang="ru-RU" altLang="ru-RU" sz="2000" b="1">
                  <a:latin typeface="Times New Roman" pitchFamily="18" charset="0"/>
                </a:rPr>
                <a:t>Раевского</a:t>
              </a:r>
            </a:p>
          </p:txBody>
        </p:sp>
      </p:grpSp>
      <p:grpSp>
        <p:nvGrpSpPr>
          <p:cNvPr id="30727" name="Group 14"/>
          <p:cNvGrpSpPr>
            <a:grpSpLocks/>
          </p:cNvGrpSpPr>
          <p:nvPr/>
        </p:nvGrpSpPr>
        <p:grpSpPr bwMode="auto">
          <a:xfrm>
            <a:off x="4572000" y="4130675"/>
            <a:ext cx="927100" cy="1757363"/>
            <a:chOff x="3168" y="1594"/>
            <a:chExt cx="584" cy="1107"/>
          </a:xfrm>
        </p:grpSpPr>
        <p:sp>
          <p:nvSpPr>
            <p:cNvPr id="30750" name="AutoShape 15"/>
            <p:cNvSpPr>
              <a:spLocks noChangeArrowheads="1"/>
            </p:cNvSpPr>
            <p:nvPr/>
          </p:nvSpPr>
          <p:spPr bwMode="auto">
            <a:xfrm rot="105899" flipH="1">
              <a:off x="3168" y="1680"/>
              <a:ext cx="240" cy="960"/>
            </a:xfrm>
            <a:prstGeom prst="chevro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0751" name="Text Box 16"/>
            <p:cNvSpPr txBox="1">
              <a:spLocks noChangeArrowheads="1"/>
            </p:cNvSpPr>
            <p:nvPr/>
          </p:nvSpPr>
          <p:spPr bwMode="auto">
            <a:xfrm rot="-5410919">
              <a:off x="2977" y="1927"/>
              <a:ext cx="1107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ru-RU" altLang="ru-RU" sz="2000" b="1">
                  <a:latin typeface="Times New Roman" pitchFamily="18" charset="0"/>
                </a:rPr>
                <a:t>Семеновские </a:t>
              </a:r>
            </a:p>
            <a:p>
              <a:pPr algn="ctr" eaLnBrk="1" hangingPunct="1"/>
              <a:r>
                <a:rPr lang="ru-RU" altLang="ru-RU" sz="2000" b="1">
                  <a:latin typeface="Times New Roman" pitchFamily="18" charset="0"/>
                </a:rPr>
                <a:t>флеши</a:t>
              </a:r>
            </a:p>
          </p:txBody>
        </p:sp>
      </p:grpSp>
      <p:grpSp>
        <p:nvGrpSpPr>
          <p:cNvPr id="30728" name="Group 17"/>
          <p:cNvGrpSpPr>
            <a:grpSpLocks/>
          </p:cNvGrpSpPr>
          <p:nvPr/>
        </p:nvGrpSpPr>
        <p:grpSpPr bwMode="auto">
          <a:xfrm>
            <a:off x="6400800" y="3124200"/>
            <a:ext cx="1066800" cy="1524000"/>
            <a:chOff x="4032" y="1968"/>
            <a:chExt cx="672" cy="960"/>
          </a:xfrm>
        </p:grpSpPr>
        <p:sp>
          <p:nvSpPr>
            <p:cNvPr id="30748" name="Rectangle 18"/>
            <p:cNvSpPr>
              <a:spLocks noChangeArrowheads="1"/>
            </p:cNvSpPr>
            <p:nvPr/>
          </p:nvSpPr>
          <p:spPr bwMode="auto">
            <a:xfrm>
              <a:off x="4032" y="1968"/>
              <a:ext cx="240" cy="816"/>
            </a:xfrm>
            <a:prstGeom prst="rect">
              <a:avLst/>
            </a:prstGeom>
            <a:solidFill>
              <a:srgbClr val="008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0749" name="Rectangle 19"/>
            <p:cNvSpPr>
              <a:spLocks noChangeArrowheads="1"/>
            </p:cNvSpPr>
            <p:nvPr/>
          </p:nvSpPr>
          <p:spPr bwMode="auto">
            <a:xfrm>
              <a:off x="4560" y="2400"/>
              <a:ext cx="144" cy="528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pic>
        <p:nvPicPr>
          <p:cNvPr id="30729" name="Picture 20" descr="cnvt1"/>
          <p:cNvPicPr>
            <a:picLocks noChangeAspect="1" noChangeArrowheads="1"/>
          </p:cNvPicPr>
          <p:nvPr/>
        </p:nvPicPr>
        <p:blipFill>
          <a:blip r:embed="rId4" cstate="screen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2859088"/>
            <a:ext cx="838200" cy="950912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30" name="Text Box 21"/>
          <p:cNvSpPr txBox="1">
            <a:spLocks noChangeArrowheads="1"/>
          </p:cNvSpPr>
          <p:nvPr/>
        </p:nvSpPr>
        <p:spPr bwMode="auto">
          <a:xfrm rot="-5400000">
            <a:off x="7223125" y="5502275"/>
            <a:ext cx="1524000" cy="425450"/>
          </a:xfrm>
          <a:prstGeom prst="rect">
            <a:avLst/>
          </a:prstGeom>
          <a:solidFill>
            <a:srgbClr val="008000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rgbClr val="FFFFFF"/>
                </a:solidFill>
                <a:latin typeface="Times New Roman" pitchFamily="18" charset="0"/>
              </a:rPr>
              <a:t>Тучков</a:t>
            </a:r>
          </a:p>
        </p:txBody>
      </p:sp>
      <p:grpSp>
        <p:nvGrpSpPr>
          <p:cNvPr id="30731" name="Group 22"/>
          <p:cNvGrpSpPr>
            <a:grpSpLocks/>
          </p:cNvGrpSpPr>
          <p:nvPr/>
        </p:nvGrpSpPr>
        <p:grpSpPr bwMode="auto">
          <a:xfrm>
            <a:off x="2743200" y="2057400"/>
            <a:ext cx="1066800" cy="1676400"/>
            <a:chOff x="1824" y="1056"/>
            <a:chExt cx="672" cy="1056"/>
          </a:xfrm>
        </p:grpSpPr>
        <p:sp>
          <p:nvSpPr>
            <p:cNvPr id="30745" name="Rectangle 23"/>
            <p:cNvSpPr>
              <a:spLocks noChangeArrowheads="1"/>
            </p:cNvSpPr>
            <p:nvPr/>
          </p:nvSpPr>
          <p:spPr bwMode="auto">
            <a:xfrm rot="1194221">
              <a:off x="1824" y="1104"/>
              <a:ext cx="240" cy="100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0746" name="Rectangle 24"/>
            <p:cNvSpPr>
              <a:spLocks noChangeArrowheads="1"/>
            </p:cNvSpPr>
            <p:nvPr/>
          </p:nvSpPr>
          <p:spPr bwMode="auto">
            <a:xfrm rot="949081">
              <a:off x="2352" y="1056"/>
              <a:ext cx="144" cy="480"/>
            </a:xfrm>
            <a:prstGeom prst="rect">
              <a:avLst/>
            </a:prstGeom>
            <a:solidFill>
              <a:schemeClr val="hlink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0747" name="Rectangle 25"/>
            <p:cNvSpPr>
              <a:spLocks noChangeArrowheads="1"/>
            </p:cNvSpPr>
            <p:nvPr/>
          </p:nvSpPr>
          <p:spPr bwMode="auto">
            <a:xfrm rot="819025">
              <a:off x="2112" y="1488"/>
              <a:ext cx="144" cy="576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30732" name="Group 26"/>
          <p:cNvGrpSpPr>
            <a:grpSpLocks/>
          </p:cNvGrpSpPr>
          <p:nvPr/>
        </p:nvGrpSpPr>
        <p:grpSpPr bwMode="auto">
          <a:xfrm>
            <a:off x="1828800" y="3733800"/>
            <a:ext cx="1295400" cy="2819400"/>
            <a:chOff x="1152" y="2352"/>
            <a:chExt cx="816" cy="1776"/>
          </a:xfrm>
        </p:grpSpPr>
        <p:sp>
          <p:nvSpPr>
            <p:cNvPr id="30740" name="Rectangle 27"/>
            <p:cNvSpPr>
              <a:spLocks noChangeArrowheads="1"/>
            </p:cNvSpPr>
            <p:nvPr/>
          </p:nvSpPr>
          <p:spPr bwMode="auto">
            <a:xfrm rot="-463599">
              <a:off x="1728" y="2496"/>
              <a:ext cx="240" cy="100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0741" name="Rectangle 28"/>
            <p:cNvSpPr>
              <a:spLocks noChangeArrowheads="1"/>
            </p:cNvSpPr>
            <p:nvPr/>
          </p:nvSpPr>
          <p:spPr bwMode="auto">
            <a:xfrm rot="-471677">
              <a:off x="1440" y="2352"/>
              <a:ext cx="144" cy="576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0742" name="Rectangle 29"/>
            <p:cNvSpPr>
              <a:spLocks noChangeArrowheads="1"/>
            </p:cNvSpPr>
            <p:nvPr/>
          </p:nvSpPr>
          <p:spPr bwMode="auto">
            <a:xfrm rot="-471677">
              <a:off x="1536" y="3024"/>
              <a:ext cx="144" cy="576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0743" name="Rectangle 30"/>
            <p:cNvSpPr>
              <a:spLocks noChangeArrowheads="1"/>
            </p:cNvSpPr>
            <p:nvPr/>
          </p:nvSpPr>
          <p:spPr bwMode="auto">
            <a:xfrm>
              <a:off x="1152" y="3552"/>
              <a:ext cx="192" cy="57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0744" name="Rectangle 31"/>
            <p:cNvSpPr>
              <a:spLocks noChangeArrowheads="1"/>
            </p:cNvSpPr>
            <p:nvPr/>
          </p:nvSpPr>
          <p:spPr bwMode="auto">
            <a:xfrm rot="-472662">
              <a:off x="1152" y="2400"/>
              <a:ext cx="192" cy="57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30733" name="Group 32"/>
          <p:cNvGrpSpPr>
            <a:grpSpLocks/>
          </p:cNvGrpSpPr>
          <p:nvPr/>
        </p:nvGrpSpPr>
        <p:grpSpPr bwMode="auto">
          <a:xfrm>
            <a:off x="914400" y="3962400"/>
            <a:ext cx="457200" cy="1676400"/>
            <a:chOff x="576" y="2496"/>
            <a:chExt cx="288" cy="1056"/>
          </a:xfrm>
        </p:grpSpPr>
        <p:sp>
          <p:nvSpPr>
            <p:cNvPr id="30738" name="Rectangle 33"/>
            <p:cNvSpPr>
              <a:spLocks noChangeArrowheads="1"/>
            </p:cNvSpPr>
            <p:nvPr/>
          </p:nvSpPr>
          <p:spPr bwMode="auto">
            <a:xfrm rot="-330374">
              <a:off x="576" y="3072"/>
              <a:ext cx="144" cy="480"/>
            </a:xfrm>
            <a:prstGeom prst="rect">
              <a:avLst/>
            </a:prstGeom>
            <a:solidFill>
              <a:schemeClr val="hlink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0739" name="Rectangle 34"/>
            <p:cNvSpPr>
              <a:spLocks noChangeArrowheads="1"/>
            </p:cNvSpPr>
            <p:nvPr/>
          </p:nvSpPr>
          <p:spPr bwMode="auto">
            <a:xfrm rot="-472662">
              <a:off x="672" y="2496"/>
              <a:ext cx="192" cy="57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pic>
        <p:nvPicPr>
          <p:cNvPr id="30734" name="Picture 35" descr="cnvt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3525" y="4800600"/>
            <a:ext cx="752475" cy="7620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708" name="Group 36"/>
          <p:cNvGrpSpPr>
            <a:grpSpLocks/>
          </p:cNvGrpSpPr>
          <p:nvPr/>
        </p:nvGrpSpPr>
        <p:grpSpPr bwMode="auto">
          <a:xfrm>
            <a:off x="2133600" y="4876800"/>
            <a:ext cx="3505200" cy="1600200"/>
            <a:chOff x="1632" y="2976"/>
            <a:chExt cx="2208" cy="1008"/>
          </a:xfrm>
        </p:grpSpPr>
        <p:sp>
          <p:nvSpPr>
            <p:cNvPr id="30736" name="AutoShape 37"/>
            <p:cNvSpPr>
              <a:spLocks noChangeArrowheads="1"/>
            </p:cNvSpPr>
            <p:nvPr/>
          </p:nvSpPr>
          <p:spPr bwMode="auto">
            <a:xfrm>
              <a:off x="2304" y="2976"/>
              <a:ext cx="816" cy="288"/>
            </a:xfrm>
            <a:custGeom>
              <a:avLst/>
              <a:gdLst>
                <a:gd name="T0" fmla="*/ 23 w 21600"/>
                <a:gd name="T1" fmla="*/ 0 h 21600"/>
                <a:gd name="T2" fmla="*/ 0 w 21600"/>
                <a:gd name="T3" fmla="*/ 2 h 21600"/>
                <a:gd name="T4" fmla="*/ 23 w 21600"/>
                <a:gd name="T5" fmla="*/ 4 h 21600"/>
                <a:gd name="T6" fmla="*/ 31 w 21600"/>
                <a:gd name="T7" fmla="*/ 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62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37" name="AutoShape 38"/>
            <p:cNvSpPr>
              <a:spLocks noChangeArrowheads="1"/>
            </p:cNvSpPr>
            <p:nvPr/>
          </p:nvSpPr>
          <p:spPr bwMode="auto">
            <a:xfrm>
              <a:off x="1632" y="3696"/>
              <a:ext cx="2208" cy="288"/>
            </a:xfrm>
            <a:custGeom>
              <a:avLst/>
              <a:gdLst>
                <a:gd name="T0" fmla="*/ 169 w 21600"/>
                <a:gd name="T1" fmla="*/ 0 h 21600"/>
                <a:gd name="T2" fmla="*/ 0 w 21600"/>
                <a:gd name="T3" fmla="*/ 2 h 21600"/>
                <a:gd name="T4" fmla="*/ 169 w 21600"/>
                <a:gd name="T5" fmla="*/ 4 h 21600"/>
                <a:gd name="T6" fmla="*/ 226 w 21600"/>
                <a:gd name="T7" fmla="*/ 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"/>
          <p:cNvGrpSpPr>
            <a:grpSpLocks/>
          </p:cNvGrpSpPr>
          <p:nvPr/>
        </p:nvGrpSpPr>
        <p:grpSpPr bwMode="auto">
          <a:xfrm>
            <a:off x="838200" y="685800"/>
            <a:ext cx="7620000" cy="6126163"/>
            <a:chOff x="816" y="432"/>
            <a:chExt cx="4800" cy="3859"/>
          </a:xfrm>
        </p:grpSpPr>
        <p:grpSp>
          <p:nvGrpSpPr>
            <p:cNvPr id="31788" name="Group 3"/>
            <p:cNvGrpSpPr>
              <a:grpSpLocks/>
            </p:cNvGrpSpPr>
            <p:nvPr/>
          </p:nvGrpSpPr>
          <p:grpSpPr bwMode="auto">
            <a:xfrm>
              <a:off x="816" y="432"/>
              <a:ext cx="4800" cy="3859"/>
              <a:chOff x="816" y="336"/>
              <a:chExt cx="4800" cy="3859"/>
            </a:xfrm>
          </p:grpSpPr>
          <p:pic>
            <p:nvPicPr>
              <p:cNvPr id="31791" name="Picture 4" descr="бородино"/>
              <p:cNvPicPr>
                <a:picLocks noChangeAspect="1" noChangeArrowheads="1"/>
              </p:cNvPicPr>
              <p:nvPr/>
            </p:nvPicPr>
            <p:blipFill>
              <a:blip r:embed="rId3">
                <a:lum bright="-6000" contrast="24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6" y="336"/>
                <a:ext cx="4800" cy="3859"/>
              </a:xfrm>
              <a:prstGeom prst="rect">
                <a:avLst/>
              </a:prstGeom>
              <a:noFill/>
              <a:ln w="76200">
                <a:solidFill>
                  <a:schemeClr val="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1792" name="Text Box 5"/>
              <p:cNvSpPr txBox="1">
                <a:spLocks noChangeArrowheads="1"/>
              </p:cNvSpPr>
              <p:nvPr/>
            </p:nvSpPr>
            <p:spPr bwMode="auto">
              <a:xfrm>
                <a:off x="897" y="3168"/>
                <a:ext cx="879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r>
                  <a:rPr lang="ru-RU" altLang="ru-RU" b="1">
                    <a:latin typeface="Times New Roman" pitchFamily="18" charset="0"/>
                  </a:rPr>
                  <a:t>Шевардино</a:t>
                </a:r>
              </a:p>
            </p:txBody>
          </p:sp>
        </p:grpSp>
        <p:sp>
          <p:nvSpPr>
            <p:cNvPr id="31789" name="Text Box 6"/>
            <p:cNvSpPr txBox="1">
              <a:spLocks noChangeArrowheads="1"/>
            </p:cNvSpPr>
            <p:nvPr/>
          </p:nvSpPr>
          <p:spPr bwMode="auto">
            <a:xfrm>
              <a:off x="2710" y="1353"/>
              <a:ext cx="74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ru-RU" altLang="ru-RU" b="1">
                  <a:latin typeface="Times New Roman" pitchFamily="18" charset="0"/>
                </a:rPr>
                <a:t>Бородино</a:t>
              </a:r>
            </a:p>
          </p:txBody>
        </p:sp>
        <p:sp>
          <p:nvSpPr>
            <p:cNvPr id="31790" name="Text Box 7"/>
            <p:cNvSpPr txBox="1">
              <a:spLocks noChangeArrowheads="1"/>
            </p:cNvSpPr>
            <p:nvPr/>
          </p:nvSpPr>
          <p:spPr bwMode="auto">
            <a:xfrm>
              <a:off x="4656" y="2457"/>
              <a:ext cx="8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ru-RU" altLang="ru-RU" b="1">
                  <a:latin typeface="Times New Roman" pitchFamily="18" charset="0"/>
                </a:rPr>
                <a:t>Татариново</a:t>
              </a:r>
            </a:p>
          </p:txBody>
        </p:sp>
      </p:grpSp>
      <p:sp>
        <p:nvSpPr>
          <p:cNvPr id="29704" name="Rectangle 8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381000"/>
          </a:xfrm>
          <a:gradFill rotWithShape="0">
            <a:gsLst>
              <a:gs pos="0">
                <a:srgbClr val="6699FF"/>
              </a:gs>
              <a:gs pos="50000">
                <a:srgbClr val="6699FF">
                  <a:gamma/>
                  <a:shade val="0"/>
                  <a:invGamma/>
                </a:srgbClr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200" b="1" i="1">
                <a:solidFill>
                  <a:srgbClr val="FFFF00"/>
                </a:solidFill>
              </a:rPr>
              <a:t>Бородинская битва.</a:t>
            </a:r>
          </a:p>
        </p:txBody>
      </p:sp>
      <p:sp>
        <p:nvSpPr>
          <p:cNvPr id="31748" name="Text Box 9"/>
          <p:cNvSpPr txBox="1">
            <a:spLocks noChangeArrowheads="1"/>
          </p:cNvSpPr>
          <p:nvPr/>
        </p:nvSpPr>
        <p:spPr bwMode="auto">
          <a:xfrm rot="-4606433">
            <a:off x="4746625" y="2416175"/>
            <a:ext cx="2362200" cy="425450"/>
          </a:xfrm>
          <a:prstGeom prst="rect">
            <a:avLst/>
          </a:prstGeom>
          <a:solidFill>
            <a:srgbClr val="008000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rgbClr val="FFFFFF"/>
                </a:solidFill>
                <a:latin typeface="Times New Roman" pitchFamily="18" charset="0"/>
              </a:rPr>
              <a:t>Барклай де Толли</a:t>
            </a:r>
          </a:p>
        </p:txBody>
      </p:sp>
      <p:sp>
        <p:nvSpPr>
          <p:cNvPr id="31749" name="Text Box 10"/>
          <p:cNvSpPr txBox="1">
            <a:spLocks noChangeArrowheads="1"/>
          </p:cNvSpPr>
          <p:nvPr/>
        </p:nvSpPr>
        <p:spPr bwMode="auto">
          <a:xfrm rot="-6000000">
            <a:off x="4702175" y="5083175"/>
            <a:ext cx="2362200" cy="425450"/>
          </a:xfrm>
          <a:prstGeom prst="rect">
            <a:avLst/>
          </a:prstGeom>
          <a:solidFill>
            <a:srgbClr val="008000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rgbClr val="FFFFFF"/>
                </a:solidFill>
                <a:latin typeface="Times New Roman" pitchFamily="18" charset="0"/>
              </a:rPr>
              <a:t>Багратион</a:t>
            </a:r>
          </a:p>
        </p:txBody>
      </p:sp>
      <p:grpSp>
        <p:nvGrpSpPr>
          <p:cNvPr id="31750" name="Group 11"/>
          <p:cNvGrpSpPr>
            <a:grpSpLocks/>
          </p:cNvGrpSpPr>
          <p:nvPr/>
        </p:nvGrpSpPr>
        <p:grpSpPr bwMode="auto">
          <a:xfrm>
            <a:off x="4572000" y="2667000"/>
            <a:ext cx="930275" cy="1524000"/>
            <a:chOff x="3168" y="1680"/>
            <a:chExt cx="586" cy="960"/>
          </a:xfrm>
        </p:grpSpPr>
        <p:sp>
          <p:nvSpPr>
            <p:cNvPr id="31786" name="AutoShape 12"/>
            <p:cNvSpPr>
              <a:spLocks noChangeArrowheads="1"/>
            </p:cNvSpPr>
            <p:nvPr/>
          </p:nvSpPr>
          <p:spPr bwMode="auto">
            <a:xfrm rot="105899" flipH="1">
              <a:off x="3168" y="1680"/>
              <a:ext cx="240" cy="960"/>
            </a:xfrm>
            <a:prstGeom prst="chevro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1787" name="Text Box 13"/>
            <p:cNvSpPr txBox="1">
              <a:spLocks noChangeArrowheads="1"/>
            </p:cNvSpPr>
            <p:nvPr/>
          </p:nvSpPr>
          <p:spPr bwMode="auto">
            <a:xfrm rot="-5410919">
              <a:off x="3109" y="1931"/>
              <a:ext cx="847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ru-RU" altLang="ru-RU" sz="2000" b="1">
                  <a:latin typeface="Times New Roman" pitchFamily="18" charset="0"/>
                </a:rPr>
                <a:t>Батарея </a:t>
              </a:r>
            </a:p>
            <a:p>
              <a:pPr algn="ctr" eaLnBrk="1" hangingPunct="1"/>
              <a:r>
                <a:rPr lang="ru-RU" altLang="ru-RU" sz="2000" b="1">
                  <a:latin typeface="Times New Roman" pitchFamily="18" charset="0"/>
                </a:rPr>
                <a:t>Раевского</a:t>
              </a:r>
            </a:p>
          </p:txBody>
        </p:sp>
      </p:grpSp>
      <p:grpSp>
        <p:nvGrpSpPr>
          <p:cNvPr id="31751" name="Group 14"/>
          <p:cNvGrpSpPr>
            <a:grpSpLocks/>
          </p:cNvGrpSpPr>
          <p:nvPr/>
        </p:nvGrpSpPr>
        <p:grpSpPr bwMode="auto">
          <a:xfrm>
            <a:off x="4572000" y="4130675"/>
            <a:ext cx="927100" cy="1757363"/>
            <a:chOff x="3168" y="1594"/>
            <a:chExt cx="584" cy="1107"/>
          </a:xfrm>
        </p:grpSpPr>
        <p:sp>
          <p:nvSpPr>
            <p:cNvPr id="31784" name="AutoShape 15"/>
            <p:cNvSpPr>
              <a:spLocks noChangeArrowheads="1"/>
            </p:cNvSpPr>
            <p:nvPr/>
          </p:nvSpPr>
          <p:spPr bwMode="auto">
            <a:xfrm rot="105899" flipH="1">
              <a:off x="3168" y="1680"/>
              <a:ext cx="240" cy="960"/>
            </a:xfrm>
            <a:prstGeom prst="chevro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1785" name="Text Box 16"/>
            <p:cNvSpPr txBox="1">
              <a:spLocks noChangeArrowheads="1"/>
            </p:cNvSpPr>
            <p:nvPr/>
          </p:nvSpPr>
          <p:spPr bwMode="auto">
            <a:xfrm rot="-5410919">
              <a:off x="2977" y="1927"/>
              <a:ext cx="1107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ru-RU" altLang="ru-RU" sz="2000" b="1">
                  <a:latin typeface="Times New Roman" pitchFamily="18" charset="0"/>
                </a:rPr>
                <a:t>Семеновские </a:t>
              </a:r>
            </a:p>
            <a:p>
              <a:pPr algn="ctr" eaLnBrk="1" hangingPunct="1"/>
              <a:r>
                <a:rPr lang="ru-RU" altLang="ru-RU" sz="2000" b="1">
                  <a:latin typeface="Times New Roman" pitchFamily="18" charset="0"/>
                </a:rPr>
                <a:t>флеши</a:t>
              </a:r>
            </a:p>
          </p:txBody>
        </p:sp>
      </p:grpSp>
      <p:grpSp>
        <p:nvGrpSpPr>
          <p:cNvPr id="31752" name="Group 17"/>
          <p:cNvGrpSpPr>
            <a:grpSpLocks/>
          </p:cNvGrpSpPr>
          <p:nvPr/>
        </p:nvGrpSpPr>
        <p:grpSpPr bwMode="auto">
          <a:xfrm>
            <a:off x="6400800" y="3124200"/>
            <a:ext cx="1066800" cy="1524000"/>
            <a:chOff x="4032" y="1968"/>
            <a:chExt cx="672" cy="960"/>
          </a:xfrm>
        </p:grpSpPr>
        <p:sp>
          <p:nvSpPr>
            <p:cNvPr id="31782" name="Rectangle 18"/>
            <p:cNvSpPr>
              <a:spLocks noChangeArrowheads="1"/>
            </p:cNvSpPr>
            <p:nvPr/>
          </p:nvSpPr>
          <p:spPr bwMode="auto">
            <a:xfrm>
              <a:off x="4032" y="1968"/>
              <a:ext cx="240" cy="816"/>
            </a:xfrm>
            <a:prstGeom prst="rect">
              <a:avLst/>
            </a:prstGeom>
            <a:solidFill>
              <a:srgbClr val="008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1783" name="Rectangle 19"/>
            <p:cNvSpPr>
              <a:spLocks noChangeArrowheads="1"/>
            </p:cNvSpPr>
            <p:nvPr/>
          </p:nvSpPr>
          <p:spPr bwMode="auto">
            <a:xfrm>
              <a:off x="4560" y="2400"/>
              <a:ext cx="144" cy="528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pic>
        <p:nvPicPr>
          <p:cNvPr id="31753" name="Picture 20" descr="cnvt1"/>
          <p:cNvPicPr>
            <a:picLocks noChangeAspect="1" noChangeArrowheads="1"/>
          </p:cNvPicPr>
          <p:nvPr/>
        </p:nvPicPr>
        <p:blipFill>
          <a:blip r:embed="rId4" cstate="screen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2859088"/>
            <a:ext cx="838200" cy="950912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4" name="Text Box 21"/>
          <p:cNvSpPr txBox="1">
            <a:spLocks noChangeArrowheads="1"/>
          </p:cNvSpPr>
          <p:nvPr/>
        </p:nvSpPr>
        <p:spPr bwMode="auto">
          <a:xfrm rot="-5400000">
            <a:off x="7223125" y="5502275"/>
            <a:ext cx="1524000" cy="425450"/>
          </a:xfrm>
          <a:prstGeom prst="rect">
            <a:avLst/>
          </a:prstGeom>
          <a:solidFill>
            <a:srgbClr val="008000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rgbClr val="FFFFFF"/>
                </a:solidFill>
                <a:latin typeface="Times New Roman" pitchFamily="18" charset="0"/>
              </a:rPr>
              <a:t>Тучков</a:t>
            </a:r>
          </a:p>
        </p:txBody>
      </p:sp>
      <p:grpSp>
        <p:nvGrpSpPr>
          <p:cNvPr id="31755" name="Group 22"/>
          <p:cNvGrpSpPr>
            <a:grpSpLocks/>
          </p:cNvGrpSpPr>
          <p:nvPr/>
        </p:nvGrpSpPr>
        <p:grpSpPr bwMode="auto">
          <a:xfrm>
            <a:off x="2743200" y="2057400"/>
            <a:ext cx="1066800" cy="1676400"/>
            <a:chOff x="1824" y="1056"/>
            <a:chExt cx="672" cy="1056"/>
          </a:xfrm>
        </p:grpSpPr>
        <p:sp>
          <p:nvSpPr>
            <p:cNvPr id="31779" name="Rectangle 23"/>
            <p:cNvSpPr>
              <a:spLocks noChangeArrowheads="1"/>
            </p:cNvSpPr>
            <p:nvPr/>
          </p:nvSpPr>
          <p:spPr bwMode="auto">
            <a:xfrm rot="1194221">
              <a:off x="1824" y="1104"/>
              <a:ext cx="240" cy="100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1780" name="Rectangle 24"/>
            <p:cNvSpPr>
              <a:spLocks noChangeArrowheads="1"/>
            </p:cNvSpPr>
            <p:nvPr/>
          </p:nvSpPr>
          <p:spPr bwMode="auto">
            <a:xfrm rot="949081">
              <a:off x="2352" y="1056"/>
              <a:ext cx="144" cy="480"/>
            </a:xfrm>
            <a:prstGeom prst="rect">
              <a:avLst/>
            </a:prstGeom>
            <a:solidFill>
              <a:schemeClr val="hlink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1781" name="Rectangle 25"/>
            <p:cNvSpPr>
              <a:spLocks noChangeArrowheads="1"/>
            </p:cNvSpPr>
            <p:nvPr/>
          </p:nvSpPr>
          <p:spPr bwMode="auto">
            <a:xfrm rot="819025">
              <a:off x="2112" y="1488"/>
              <a:ext cx="144" cy="576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31756" name="Group 26"/>
          <p:cNvGrpSpPr>
            <a:grpSpLocks/>
          </p:cNvGrpSpPr>
          <p:nvPr/>
        </p:nvGrpSpPr>
        <p:grpSpPr bwMode="auto">
          <a:xfrm>
            <a:off x="1828800" y="3733800"/>
            <a:ext cx="1295400" cy="2819400"/>
            <a:chOff x="1152" y="2352"/>
            <a:chExt cx="816" cy="1776"/>
          </a:xfrm>
        </p:grpSpPr>
        <p:sp>
          <p:nvSpPr>
            <p:cNvPr id="31774" name="Rectangle 27"/>
            <p:cNvSpPr>
              <a:spLocks noChangeArrowheads="1"/>
            </p:cNvSpPr>
            <p:nvPr/>
          </p:nvSpPr>
          <p:spPr bwMode="auto">
            <a:xfrm rot="-463599">
              <a:off x="1728" y="2496"/>
              <a:ext cx="240" cy="100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1775" name="Rectangle 28"/>
            <p:cNvSpPr>
              <a:spLocks noChangeArrowheads="1"/>
            </p:cNvSpPr>
            <p:nvPr/>
          </p:nvSpPr>
          <p:spPr bwMode="auto">
            <a:xfrm rot="-471677">
              <a:off x="1440" y="2352"/>
              <a:ext cx="144" cy="576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1776" name="Rectangle 29"/>
            <p:cNvSpPr>
              <a:spLocks noChangeArrowheads="1"/>
            </p:cNvSpPr>
            <p:nvPr/>
          </p:nvSpPr>
          <p:spPr bwMode="auto">
            <a:xfrm rot="-471677">
              <a:off x="1536" y="3024"/>
              <a:ext cx="144" cy="576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1777" name="Rectangle 30"/>
            <p:cNvSpPr>
              <a:spLocks noChangeArrowheads="1"/>
            </p:cNvSpPr>
            <p:nvPr/>
          </p:nvSpPr>
          <p:spPr bwMode="auto">
            <a:xfrm>
              <a:off x="1152" y="3552"/>
              <a:ext cx="192" cy="57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1778" name="Rectangle 31"/>
            <p:cNvSpPr>
              <a:spLocks noChangeArrowheads="1"/>
            </p:cNvSpPr>
            <p:nvPr/>
          </p:nvSpPr>
          <p:spPr bwMode="auto">
            <a:xfrm rot="-472662">
              <a:off x="1152" y="2400"/>
              <a:ext cx="192" cy="57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31757" name="Group 32"/>
          <p:cNvGrpSpPr>
            <a:grpSpLocks/>
          </p:cNvGrpSpPr>
          <p:nvPr/>
        </p:nvGrpSpPr>
        <p:grpSpPr bwMode="auto">
          <a:xfrm>
            <a:off x="914400" y="3962400"/>
            <a:ext cx="457200" cy="1676400"/>
            <a:chOff x="576" y="2496"/>
            <a:chExt cx="288" cy="1056"/>
          </a:xfrm>
        </p:grpSpPr>
        <p:sp>
          <p:nvSpPr>
            <p:cNvPr id="31772" name="Rectangle 33"/>
            <p:cNvSpPr>
              <a:spLocks noChangeArrowheads="1"/>
            </p:cNvSpPr>
            <p:nvPr/>
          </p:nvSpPr>
          <p:spPr bwMode="auto">
            <a:xfrm rot="-330374">
              <a:off x="576" y="3072"/>
              <a:ext cx="144" cy="480"/>
            </a:xfrm>
            <a:prstGeom prst="rect">
              <a:avLst/>
            </a:prstGeom>
            <a:solidFill>
              <a:schemeClr val="hlink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1773" name="Rectangle 34"/>
            <p:cNvSpPr>
              <a:spLocks noChangeArrowheads="1"/>
            </p:cNvSpPr>
            <p:nvPr/>
          </p:nvSpPr>
          <p:spPr bwMode="auto">
            <a:xfrm rot="-472662">
              <a:off x="672" y="2496"/>
              <a:ext cx="192" cy="57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pic>
        <p:nvPicPr>
          <p:cNvPr id="31758" name="Picture 35" descr="cnvt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3525" y="4800600"/>
            <a:ext cx="752475" cy="7620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759" name="Group 36"/>
          <p:cNvGrpSpPr>
            <a:grpSpLocks/>
          </p:cNvGrpSpPr>
          <p:nvPr/>
        </p:nvGrpSpPr>
        <p:grpSpPr bwMode="auto">
          <a:xfrm>
            <a:off x="2133600" y="4876800"/>
            <a:ext cx="3505200" cy="1600200"/>
            <a:chOff x="1632" y="2976"/>
            <a:chExt cx="2208" cy="1008"/>
          </a:xfrm>
        </p:grpSpPr>
        <p:sp>
          <p:nvSpPr>
            <p:cNvPr id="31770" name="AutoShape 37"/>
            <p:cNvSpPr>
              <a:spLocks noChangeArrowheads="1"/>
            </p:cNvSpPr>
            <p:nvPr/>
          </p:nvSpPr>
          <p:spPr bwMode="auto">
            <a:xfrm>
              <a:off x="2304" y="2976"/>
              <a:ext cx="816" cy="288"/>
            </a:xfrm>
            <a:custGeom>
              <a:avLst/>
              <a:gdLst>
                <a:gd name="T0" fmla="*/ 23 w 21600"/>
                <a:gd name="T1" fmla="*/ 0 h 21600"/>
                <a:gd name="T2" fmla="*/ 0 w 21600"/>
                <a:gd name="T3" fmla="*/ 2 h 21600"/>
                <a:gd name="T4" fmla="*/ 23 w 21600"/>
                <a:gd name="T5" fmla="*/ 4 h 21600"/>
                <a:gd name="T6" fmla="*/ 31 w 21600"/>
                <a:gd name="T7" fmla="*/ 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62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771" name="AutoShape 38"/>
            <p:cNvSpPr>
              <a:spLocks noChangeArrowheads="1"/>
            </p:cNvSpPr>
            <p:nvPr/>
          </p:nvSpPr>
          <p:spPr bwMode="auto">
            <a:xfrm>
              <a:off x="1632" y="3696"/>
              <a:ext cx="2208" cy="288"/>
            </a:xfrm>
            <a:custGeom>
              <a:avLst/>
              <a:gdLst>
                <a:gd name="T0" fmla="*/ 169 w 21600"/>
                <a:gd name="T1" fmla="*/ 0 h 21600"/>
                <a:gd name="T2" fmla="*/ 0 w 21600"/>
                <a:gd name="T3" fmla="*/ 2 h 21600"/>
                <a:gd name="T4" fmla="*/ 169 w 21600"/>
                <a:gd name="T5" fmla="*/ 4 h 21600"/>
                <a:gd name="T6" fmla="*/ 226 w 21600"/>
                <a:gd name="T7" fmla="*/ 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9735" name="Group 39"/>
          <p:cNvGrpSpPr>
            <a:grpSpLocks/>
          </p:cNvGrpSpPr>
          <p:nvPr/>
        </p:nvGrpSpPr>
        <p:grpSpPr bwMode="auto">
          <a:xfrm>
            <a:off x="3048000" y="3048000"/>
            <a:ext cx="1524000" cy="1143000"/>
            <a:chOff x="2208" y="1920"/>
            <a:chExt cx="960" cy="720"/>
          </a:xfrm>
        </p:grpSpPr>
        <p:sp>
          <p:nvSpPr>
            <p:cNvPr id="31768" name="AutoShape 40"/>
            <p:cNvSpPr>
              <a:spLocks noChangeArrowheads="1"/>
            </p:cNvSpPr>
            <p:nvPr/>
          </p:nvSpPr>
          <p:spPr bwMode="auto">
            <a:xfrm>
              <a:off x="2592" y="1920"/>
              <a:ext cx="576" cy="192"/>
            </a:xfrm>
            <a:custGeom>
              <a:avLst/>
              <a:gdLst>
                <a:gd name="T0" fmla="*/ 12 w 21600"/>
                <a:gd name="T1" fmla="*/ 0 h 21600"/>
                <a:gd name="T2" fmla="*/ 0 w 21600"/>
                <a:gd name="T3" fmla="*/ 1 h 21600"/>
                <a:gd name="T4" fmla="*/ 12 w 21600"/>
                <a:gd name="T5" fmla="*/ 2 h 21600"/>
                <a:gd name="T6" fmla="*/ 15 w 21600"/>
                <a:gd name="T7" fmla="*/ 1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769" name="AutoShape 41"/>
            <p:cNvSpPr>
              <a:spLocks noChangeArrowheads="1"/>
            </p:cNvSpPr>
            <p:nvPr/>
          </p:nvSpPr>
          <p:spPr bwMode="auto">
            <a:xfrm>
              <a:off x="2208" y="2352"/>
              <a:ext cx="960" cy="288"/>
            </a:xfrm>
            <a:custGeom>
              <a:avLst/>
              <a:gdLst>
                <a:gd name="T0" fmla="*/ 32 w 21600"/>
                <a:gd name="T1" fmla="*/ 0 h 21600"/>
                <a:gd name="T2" fmla="*/ 0 w 21600"/>
                <a:gd name="T3" fmla="*/ 2 h 21600"/>
                <a:gd name="T4" fmla="*/ 32 w 21600"/>
                <a:gd name="T5" fmla="*/ 4 h 21600"/>
                <a:gd name="T6" fmla="*/ 43 w 21600"/>
                <a:gd name="T7" fmla="*/ 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9738" name="Group 42"/>
          <p:cNvGrpSpPr>
            <a:grpSpLocks/>
          </p:cNvGrpSpPr>
          <p:nvPr/>
        </p:nvGrpSpPr>
        <p:grpSpPr bwMode="auto">
          <a:xfrm>
            <a:off x="4876800" y="3352800"/>
            <a:ext cx="685800" cy="1828800"/>
            <a:chOff x="3360" y="2112"/>
            <a:chExt cx="432" cy="1152"/>
          </a:xfrm>
        </p:grpSpPr>
        <p:sp>
          <p:nvSpPr>
            <p:cNvPr id="31766" name="AutoShape 43"/>
            <p:cNvSpPr>
              <a:spLocks noChangeArrowheads="1"/>
            </p:cNvSpPr>
            <p:nvPr/>
          </p:nvSpPr>
          <p:spPr bwMode="auto">
            <a:xfrm flipH="1">
              <a:off x="3360" y="2112"/>
              <a:ext cx="384" cy="144"/>
            </a:xfrm>
            <a:custGeom>
              <a:avLst/>
              <a:gdLst>
                <a:gd name="T0" fmla="*/ 5 w 21600"/>
                <a:gd name="T1" fmla="*/ 0 h 21600"/>
                <a:gd name="T2" fmla="*/ 0 w 21600"/>
                <a:gd name="T3" fmla="*/ 0 h 21600"/>
                <a:gd name="T4" fmla="*/ 5 w 21600"/>
                <a:gd name="T5" fmla="*/ 1 h 21600"/>
                <a:gd name="T6" fmla="*/ 7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767" name="AutoShape 44"/>
            <p:cNvSpPr>
              <a:spLocks noChangeArrowheads="1"/>
            </p:cNvSpPr>
            <p:nvPr/>
          </p:nvSpPr>
          <p:spPr bwMode="auto">
            <a:xfrm flipH="1">
              <a:off x="3408" y="3120"/>
              <a:ext cx="384" cy="144"/>
            </a:xfrm>
            <a:custGeom>
              <a:avLst/>
              <a:gdLst>
                <a:gd name="T0" fmla="*/ 5 w 21600"/>
                <a:gd name="T1" fmla="*/ 0 h 21600"/>
                <a:gd name="T2" fmla="*/ 0 w 21600"/>
                <a:gd name="T3" fmla="*/ 0 h 21600"/>
                <a:gd name="T4" fmla="*/ 5 w 21600"/>
                <a:gd name="T5" fmla="*/ 1 h 21600"/>
                <a:gd name="T6" fmla="*/ 7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9741" name="Text Box 45"/>
          <p:cNvSpPr txBox="1">
            <a:spLocks noChangeArrowheads="1"/>
          </p:cNvSpPr>
          <p:nvPr/>
        </p:nvSpPr>
        <p:spPr bwMode="auto">
          <a:xfrm rot="-3837681">
            <a:off x="6707187" y="1790701"/>
            <a:ext cx="993775" cy="679450"/>
          </a:xfrm>
          <a:prstGeom prst="rect">
            <a:avLst/>
          </a:prstGeom>
          <a:solidFill>
            <a:srgbClr val="66FF66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altLang="ru-RU" b="1">
                <a:latin typeface="Times New Roman" pitchFamily="18" charset="0"/>
              </a:rPr>
              <a:t>Уваров</a:t>
            </a:r>
          </a:p>
          <a:p>
            <a:pPr eaLnBrk="1" hangingPunct="1"/>
            <a:r>
              <a:rPr lang="ru-RU" altLang="ru-RU" b="1">
                <a:latin typeface="Times New Roman" pitchFamily="18" charset="0"/>
              </a:rPr>
              <a:t>Платов</a:t>
            </a:r>
          </a:p>
        </p:txBody>
      </p:sp>
      <p:sp>
        <p:nvSpPr>
          <p:cNvPr id="29742" name="AutoShape 46"/>
          <p:cNvSpPr>
            <a:spLocks noChangeArrowheads="1"/>
          </p:cNvSpPr>
          <p:nvPr/>
        </p:nvSpPr>
        <p:spPr bwMode="auto">
          <a:xfrm flipH="1">
            <a:off x="1541463" y="1066800"/>
            <a:ext cx="5334000" cy="914400"/>
          </a:xfrm>
          <a:prstGeom prst="curvedDownArrow">
            <a:avLst>
              <a:gd name="adj1" fmla="val 49124"/>
              <a:gd name="adj2" fmla="val 165791"/>
              <a:gd name="adj3" fmla="val 33333"/>
            </a:avLst>
          </a:prstGeom>
          <a:solidFill>
            <a:srgbClr val="66FF6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9743" name="AutoShape 47"/>
          <p:cNvSpPr>
            <a:spLocks noChangeArrowheads="1"/>
          </p:cNvSpPr>
          <p:nvPr/>
        </p:nvSpPr>
        <p:spPr bwMode="auto">
          <a:xfrm>
            <a:off x="2532063" y="1828800"/>
            <a:ext cx="3352800" cy="228600"/>
          </a:xfrm>
          <a:prstGeom prst="rightArrow">
            <a:avLst>
              <a:gd name="adj1" fmla="val 50000"/>
              <a:gd name="adj2" fmla="val 366667"/>
            </a:avLst>
          </a:prstGeom>
          <a:solidFill>
            <a:srgbClr val="66FF6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9744" name="AutoShape 48"/>
          <p:cNvSpPr>
            <a:spLocks noChangeArrowheads="1"/>
          </p:cNvSpPr>
          <p:nvPr/>
        </p:nvSpPr>
        <p:spPr bwMode="auto">
          <a:xfrm rot="-705065">
            <a:off x="2286000" y="1981200"/>
            <a:ext cx="304800" cy="1219200"/>
          </a:xfrm>
          <a:prstGeom prst="upArrow">
            <a:avLst>
              <a:gd name="adj1" fmla="val 51519"/>
              <a:gd name="adj2" fmla="val 101944"/>
            </a:avLst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41" grpId="0" animBg="1" autoUpdateAnimBg="0"/>
      <p:bldP spid="29742" grpId="0" animBg="1"/>
      <p:bldP spid="29743" grpId="0" animBg="1"/>
      <p:bldP spid="2974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extLst/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Франция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32771" name="Объект 1"/>
          <p:cNvSpPr>
            <a:spLocks noGrp="1"/>
          </p:cNvSpPr>
          <p:nvPr>
            <p:ph sz="half" idx="2"/>
          </p:nvPr>
        </p:nvSpPr>
        <p:spPr>
          <a:xfrm>
            <a:off x="457200" y="2201863"/>
            <a:ext cx="4038600" cy="3913187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latin typeface="Times New Roman" pitchFamily="18" charset="0"/>
                <a:cs typeface="Times New Roman" pitchFamily="18" charset="0"/>
              </a:rPr>
              <a:t>58 тыс. убитых и раненых,</a:t>
            </a:r>
          </a:p>
          <a:p>
            <a:pPr eaLnBrk="1" hangingPunct="1"/>
            <a:r>
              <a:rPr lang="ru-RU" altLang="ru-RU" sz="3600" smtClean="0">
                <a:latin typeface="Times New Roman" pitchFamily="18" charset="0"/>
                <a:cs typeface="Times New Roman" pitchFamily="18" charset="0"/>
              </a:rPr>
              <a:t>43</a:t>
            </a:r>
            <a:r>
              <a:rPr lang="ru-RU" altLang="ru-RU" sz="3600" smtClean="0"/>
              <a:t>%</a:t>
            </a:r>
            <a:r>
              <a:rPr lang="ru-RU" altLang="ru-RU" sz="3600" smtClean="0">
                <a:latin typeface="Times New Roman" pitchFamily="18" charset="0"/>
                <a:cs typeface="Times New Roman" pitchFamily="18" charset="0"/>
              </a:rPr>
              <a:t> всего состава,</a:t>
            </a:r>
          </a:p>
          <a:p>
            <a:pPr eaLnBrk="1" hangingPunct="1"/>
            <a:r>
              <a:rPr lang="ru-RU" altLang="ru-RU" sz="3600" smtClean="0">
                <a:latin typeface="Times New Roman" pitchFamily="18" charset="0"/>
                <a:cs typeface="Times New Roman" pitchFamily="18" charset="0"/>
              </a:rPr>
              <a:t> в том числе 47 генералов.</a:t>
            </a:r>
          </a:p>
          <a:p>
            <a:pPr eaLnBrk="1" hangingPunct="1"/>
            <a:endParaRPr lang="ru-RU" altLang="ru-RU" sz="36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4649788" y="2201863"/>
            <a:ext cx="4038600" cy="3913187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600" dirty="0" smtClean="0"/>
              <a:t>38 </a:t>
            </a:r>
            <a:r>
              <a:rPr lang="ru-RU" sz="3600" dirty="0"/>
              <a:t>тыс. убитых и умерших от </a:t>
            </a:r>
            <a:r>
              <a:rPr lang="ru-RU" sz="3600" dirty="0" smtClean="0"/>
              <a:t>ран,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600" dirty="0" smtClean="0"/>
              <a:t>30</a:t>
            </a:r>
            <a:r>
              <a:rPr lang="ru-RU" sz="3600" dirty="0"/>
              <a:t>%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всего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состава,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 числе 23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генерала.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600" dirty="0" smtClean="0"/>
              <a:t> </a:t>
            </a:r>
            <a:endParaRPr lang="ru-RU" sz="3600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36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 anchor="t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Потери </a:t>
            </a:r>
            <a:r>
              <a:rPr lang="ru-RU" dirty="0" smtClean="0">
                <a:solidFill>
                  <a:srgbClr val="FF0000"/>
                </a:solidFill>
              </a:rPr>
              <a:t>сторон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xfrm>
            <a:off x="4716016" y="1340768"/>
            <a:ext cx="4040188" cy="762000"/>
          </a:xfrm>
          <a:noFill/>
          <a:extLst/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Россия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850" y="4365625"/>
            <a:ext cx="8442325" cy="2232025"/>
          </a:xfrm>
        </p:spPr>
        <p:txBody>
          <a:bodyPr>
            <a:noAutofit/>
          </a:bodyPr>
          <a:lstStyle/>
          <a:p>
            <a:pPr indent="274320"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altLang="ru-RU" sz="2400" dirty="0">
                <a:solidFill>
                  <a:schemeClr val="bg1"/>
                </a:solidFill>
                <a:latin typeface="Times New Roman" pitchFamily="18" charset="0"/>
              </a:rPr>
              <a:t>До сих пор идут споры — кто же победил при Бородино. Аргументы  обеих сторон одинаково уязвимы. Бесспорно одно: </a:t>
            </a:r>
            <a:r>
              <a:rPr lang="ru-RU" altLang="ru-RU" sz="2400" b="1" dirty="0">
                <a:solidFill>
                  <a:schemeClr val="bg1"/>
                </a:solidFill>
                <a:latin typeface="Times New Roman" pitchFamily="18" charset="0"/>
              </a:rPr>
              <a:t>в августе 1812 года на полях Подмосковья решилась судьба России</a:t>
            </a:r>
            <a:r>
              <a:rPr lang="ru-RU" altLang="ru-RU" sz="2400" dirty="0">
                <a:solidFill>
                  <a:schemeClr val="bg1"/>
                </a:solidFill>
                <a:latin typeface="Times New Roman" pitchFamily="18" charset="0"/>
              </a:rPr>
              <a:t>. Именно здесь, как позже напишет Лев </a:t>
            </a:r>
            <a:r>
              <a:rPr lang="ru-RU" altLang="ru-RU" sz="2400" dirty="0" smtClean="0">
                <a:solidFill>
                  <a:schemeClr val="bg1"/>
                </a:solidFill>
                <a:latin typeface="Times New Roman" pitchFamily="18" charset="0"/>
              </a:rPr>
              <a:t>Толстой, зверь </a:t>
            </a:r>
            <a:r>
              <a:rPr lang="ru-RU" altLang="ru-RU" sz="2400" dirty="0">
                <a:solidFill>
                  <a:schemeClr val="bg1"/>
                </a:solidFill>
                <a:latin typeface="Times New Roman" pitchFamily="18" charset="0"/>
              </a:rPr>
              <a:t>был ранен смертельно». По подсчетам историков, только в этом сражении Наполеон  </a:t>
            </a:r>
            <a:r>
              <a:rPr lang="ru-RU" altLang="ru-RU" sz="2400" dirty="0" smtClean="0">
                <a:solidFill>
                  <a:schemeClr val="bg1"/>
                </a:solidFill>
                <a:latin typeface="Times New Roman" pitchFamily="18" charset="0"/>
              </a:rPr>
              <a:t>потерял </a:t>
            </a:r>
            <a:r>
              <a:rPr lang="ru-RU" altLang="ru-RU" sz="2400" dirty="0">
                <a:solidFill>
                  <a:schemeClr val="bg1"/>
                </a:solidFill>
                <a:latin typeface="Times New Roman" pitchFamily="18" charset="0"/>
              </a:rPr>
              <a:t>более 43% своей армии.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 typeface="Wingdings 2"/>
              <a:buNone/>
              <a:defRPr/>
            </a:pPr>
            <a:endParaRPr lang="ru-RU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81800" y="1196975"/>
            <a:ext cx="2362200" cy="230346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/>
              <a:t>Конец Бородинского боя.</a:t>
            </a:r>
            <a:br>
              <a:rPr lang="ru-RU" sz="2400" dirty="0"/>
            </a:br>
            <a:r>
              <a:rPr lang="ru-RU" sz="2400" dirty="0"/>
              <a:t>Верещагин (</a:t>
            </a:r>
            <a:r>
              <a:rPr lang="ru-RU" sz="2400" dirty="0" err="1"/>
              <a:t>ок</a:t>
            </a:r>
            <a:r>
              <a:rPr lang="ru-RU" sz="2400" dirty="0"/>
              <a:t>. 1899)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33796" name="Рисунок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8313" y="404813"/>
            <a:ext cx="6248400" cy="4024312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5760640"/>
          </a:xfrm>
        </p:spPr>
        <p:txBody>
          <a:bodyPr/>
          <a:lstStyle/>
          <a:p>
            <a:pPr marL="0" indent="0" algn="just"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Бородинское сражение является одним из самых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кровопро-литных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сражений XIX века и наиболее кровопролитным изо всех, бывших до него. По самым скромным оценкам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-купных потерь, каждый час на поле погибало 2 500 человек. Некоторые дивизии потеряли до 80 % состава. Со стороны французов было сделано 60 тысяч пушечных и почти полтора миллиона ружейных выстрелов. Неслучайно Наполеон назвал битву под Бородино своим самым великим сражением, хотя его результаты более чем скромны для привыкшего к победам великого полководца.</a:t>
            </a:r>
          </a:p>
          <a:p>
            <a:pPr marL="0" indent="0" algn="just"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Главным достижением генерального сражения при Бородино стало то, что Наполеон не сумел разгромить русскую армию, а в объективных условиях всей Русской кампании 1812 года отсутствие решающей победы предопределило конечное поражение Наполеона.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 anchor="t"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Итоги сражения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35179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z="4000" dirty="0" smtClean="0">
                <a:latin typeface="Times New Roman" pitchFamily="18" charset="0"/>
                <a:cs typeface="Times New Roman" pitchFamily="18" charset="0"/>
              </a:rPr>
              <a:t>1. Сорваны планы Наполеона</a:t>
            </a:r>
          </a:p>
          <a:p>
            <a:pPr eaLnBrk="1" hangingPunct="1"/>
            <a:r>
              <a:rPr lang="ru-RU" altLang="ru-RU" sz="4000" dirty="0" smtClean="0">
                <a:latin typeface="Times New Roman" pitchFamily="18" charset="0"/>
                <a:cs typeface="Times New Roman" pitchFamily="18" charset="0"/>
              </a:rPr>
              <a:t>(Он впервые не смог одержать  победу в крупном сражении)</a:t>
            </a:r>
          </a:p>
          <a:p>
            <a:pPr eaLnBrk="1" hangingPunct="1"/>
            <a:r>
              <a:rPr lang="ru-RU" altLang="ru-RU" sz="4000" dirty="0" smtClean="0">
                <a:latin typeface="Times New Roman" pitchFamily="18" charset="0"/>
                <a:cs typeface="Times New Roman" pitchFamily="18" charset="0"/>
              </a:rPr>
              <a:t>2. Нанесен урон армии французов</a:t>
            </a:r>
          </a:p>
          <a:p>
            <a:pPr eaLnBrk="1" hangingPunct="1"/>
            <a:r>
              <a:rPr lang="ru-RU" altLang="ru-RU" sz="4000" dirty="0" smtClean="0">
                <a:latin typeface="Times New Roman" pitchFamily="18" charset="0"/>
                <a:cs typeface="Times New Roman" pitchFamily="18" charset="0"/>
              </a:rPr>
              <a:t>3. Созданы условия для коренного перелома в войне</a:t>
            </a:r>
          </a:p>
          <a:p>
            <a:pPr eaLnBrk="1" hangingPunct="1"/>
            <a:endParaRPr lang="ru-RU" altLang="ru-RU" sz="40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4800" smtClean="0">
                <a:solidFill>
                  <a:srgbClr val="FF0000"/>
                </a:solidFill>
              </a:rPr>
              <a:t>Значение Бородинской битвы</a:t>
            </a:r>
            <a:endParaRPr lang="ru-RU" sz="480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47320"/>
          </a:xfrm>
        </p:spPr>
        <p:txBody>
          <a:bodyPr/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Бородинское сражение ознаменовало собой кризис французской стратегии решающего генерального сражения. Французам в ходе сражения не удалось уничтожить российскую армию, вынудить капитулировать Россию и продиктовать условия мира. Российские же войска нанесли существенный урон армии противника и смогли сохранить силы для грядущих сражений.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274543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ъект 1"/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5546725"/>
          </a:xfrm>
        </p:spPr>
        <p:txBody>
          <a:bodyPr/>
          <a:lstStyle/>
          <a:p>
            <a:pPr eaLnBrk="1" hangingPunct="1"/>
            <a:r>
              <a:rPr lang="ru-RU" altLang="ru-RU" sz="3600" smtClean="0"/>
              <a:t>Каковы были причины войны 1812 года?</a:t>
            </a:r>
          </a:p>
          <a:p>
            <a:pPr eaLnBrk="1" hangingPunct="1"/>
            <a:r>
              <a:rPr lang="ru-RU" altLang="ru-RU" sz="3600" smtClean="0"/>
              <a:t>Какой характер носила война для воюющих сторон?</a:t>
            </a:r>
          </a:p>
          <a:p>
            <a:pPr eaLnBrk="1" hangingPunct="1"/>
            <a:r>
              <a:rPr lang="ru-RU" altLang="ru-RU" sz="3600" smtClean="0"/>
              <a:t>Каковы были планы сторон накануне войны?</a:t>
            </a:r>
          </a:p>
          <a:p>
            <a:pPr eaLnBrk="1" hangingPunct="1"/>
            <a:r>
              <a:rPr lang="ru-RU" altLang="ru-RU" sz="3600" smtClean="0"/>
              <a:t>Почему война 1812 года являлась для России Отечественной войной?</a:t>
            </a:r>
          </a:p>
          <a:p>
            <a:pPr eaLnBrk="1" hangingPunct="1"/>
            <a:r>
              <a:rPr lang="ru-RU" altLang="ru-RU" sz="3600" smtClean="0"/>
              <a:t>В чем проявлялся народный характер войны?</a:t>
            </a:r>
          </a:p>
          <a:p>
            <a:pPr eaLnBrk="1" hangingPunct="1"/>
            <a:endParaRPr lang="ru-RU" altLang="ru-RU" sz="3600" smtClean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Наполеон , уже будучи узником на о. Св. Елены, писал:</a:t>
            </a:r>
            <a:endParaRPr lang="ru-RU" sz="3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3" name="Картинка 2"/>
          <p:cNvSpPr>
            <a:spLocks noGrp="1" noTextEdit="1"/>
          </p:cNvSpPr>
          <p:nvPr>
            <p:ph type="clipArt" sz="half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3600" i="1" dirty="0"/>
              <a:t>«Это была битва </a:t>
            </a:r>
          </a:p>
          <a:p>
            <a:pPr marL="0" indent="0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3600" i="1" dirty="0"/>
              <a:t>гигантов. С обеих сторон было введено в бой более четверти </a:t>
            </a:r>
            <a:r>
              <a:rPr lang="ru-RU" sz="3600" i="1" dirty="0" smtClean="0"/>
              <a:t>миллиона </a:t>
            </a:r>
            <a:r>
              <a:rPr lang="ru-RU" sz="3600" i="1" dirty="0"/>
              <a:t>солдат и офицеров… гремели залпы более 1200 орудий</a:t>
            </a:r>
            <a:r>
              <a:rPr lang="ru-RU" sz="3600" i="1" dirty="0" smtClean="0"/>
              <a:t>».</a:t>
            </a:r>
            <a:endParaRPr lang="ru-RU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35845" name="Picture 2" descr="3183499-1c790304862b8a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2060575"/>
            <a:ext cx="3857625" cy="364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347936"/>
          </a:xfrm>
        </p:spPr>
        <p:txBody>
          <a:bodyPr anchor="ctr">
            <a:noAutofit/>
          </a:bodyPr>
          <a:lstStyle/>
          <a:p>
            <a:pPr eaLnBrk="1" fontAlgn="auto" hangingPunct="1">
              <a:lnSpc>
                <a:spcPts val="3840"/>
              </a:lnSpc>
              <a:spcAft>
                <a:spcPts val="0"/>
              </a:spcAft>
              <a:defRPr/>
            </a:pPr>
            <a:r>
              <a:rPr lang="ru-RU" sz="2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«Сей </a:t>
            </a:r>
            <a:r>
              <a:rPr lang="ru-RU" sz="2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пребудет вечным памятником мужества и отличной храбрости российских воинов, где вся пехота, кавалерия и артиллерия дрались </a:t>
            </a:r>
            <a:r>
              <a:rPr lang="ru-RU" sz="2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отчаянно.</a:t>
            </a:r>
            <a:endParaRPr lang="ru-RU" sz="2600" b="1">
              <a:solidFill>
                <a:schemeClr val="bg1"/>
              </a:solidFill>
            </a:endParaRPr>
          </a:p>
        </p:txBody>
      </p:sp>
      <p:pic>
        <p:nvPicPr>
          <p:cNvPr id="5" name="Picture 2" descr="C:\Users\seppers\AppData\Local\Microsoft\Windows\Temporary Internet Files\Content.IE5\EDEC68GG\painting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5863" y="1916113"/>
            <a:ext cx="367982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Прямоугольник 5"/>
          <p:cNvSpPr>
            <a:spLocks noChangeArrowheads="1"/>
          </p:cNvSpPr>
          <p:nvPr/>
        </p:nvSpPr>
        <p:spPr bwMode="auto">
          <a:xfrm>
            <a:off x="395288" y="1776413"/>
            <a:ext cx="4392612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/>
            <a:r>
              <a:rPr lang="ru-RU" altLang="ru-RU" sz="2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Желание каждого было умереть на месте  и не уступать неприятелю. Французская армия под предводительством самого Наполеона, будучи в превосходнейших силах не превозмогла твердость духа российского солдата, жертвовавшего с бодростью жизнью за свое Отечество».	 М.И. Кутузов</a:t>
            </a:r>
            <a:endParaRPr lang="ru-RU" altLang="ru-RU" sz="26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-171400"/>
            <a:ext cx="8676456" cy="4608512"/>
          </a:xfrm>
        </p:spPr>
        <p:txBody>
          <a:bodyPr anchor="ctr">
            <a:normAutofit fontScale="9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31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ru-RU" sz="31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вы понимаете слова Наполеона </a:t>
            </a:r>
            <a:br>
              <a:rPr lang="ru-RU" sz="3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Самое страшное из всех моих сражений </a:t>
            </a:r>
            <a:r>
              <a:rPr lang="ru-RU" sz="3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 это </a:t>
            </a:r>
            <a:r>
              <a:rPr lang="ru-RU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то, которое я дал под Москвой. Французы в нем показали себя достойными одержать победу, а русские оказались достойными быть </a:t>
            </a:r>
            <a:r>
              <a:rPr lang="ru-RU" sz="3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непобедимыми. Из 50 сражений, мною данных,  битве под Москвой высказано наиболее доблести и одержан наименьший успех»?					</a:t>
            </a:r>
            <a:r>
              <a:rPr lang="ru-RU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чем  проявился патриотизм русских воинов?</a:t>
            </a:r>
            <a:br>
              <a:rPr lang="ru-RU" sz="3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Бородино навечно осталось в памяти народной?</a:t>
            </a:r>
            <a:endParaRPr lang="ru-RU" sz="3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5575" y="-38100"/>
            <a:ext cx="9307513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ъект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6337300"/>
          </a:xfrm>
        </p:spPr>
        <p:txBody>
          <a:bodyPr/>
          <a:lstStyle/>
          <a:p>
            <a:pPr algn="just" eaLnBrk="1" hangingPunct="1"/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Разногласие мое в описании исторических событий с рассказами историков… не случайное, а неизбежное. Историк и художник, описывая историческую эпоху, имеют два совершенно различные предмета. Как историк будет неправ, ежели он будет пытаться представить историческое лицо… во всей сложности отношений ко всем сторонам жизни, так и художник не исполнит своего дела, представляя лицо всегда в его значении историческом… Историк обязан иногда, пригибая истину, подводить все действия исторического лица под одну идею, которую он вложил в это лицо. Художник, напротив, старается понять и показать не известного деятеля, а человека. В описании самих событий различия еще резче и существеннее… Итак, задача художника и историка совершенно различна, и разногласие с историком в описании событий и лиц в моей книге не должно</a:t>
            </a: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 поражать читателя».  			                                                          Л.Н. Толстой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ъект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8291513" cy="4572000"/>
          </a:xfrm>
        </p:spPr>
        <p:txBody>
          <a:bodyPr/>
          <a:lstStyle/>
          <a:p>
            <a:pPr eaLnBrk="1" hangingPunct="1"/>
            <a:r>
              <a:rPr lang="ru-RU" altLang="ru-RU" sz="4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Благодаря чему русская армия одержала победу?</a:t>
            </a:r>
          </a:p>
          <a:p>
            <a:pPr eaLnBrk="1" hangingPunct="1"/>
            <a:endParaRPr lang="ru-RU" altLang="ru-RU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4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главное для победы, по мнению Толстого?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/>
              <a:t>    </a:t>
            </a:r>
            <a:r>
              <a:rPr lang="ru-RU" b="1" err="1" smtClean="0">
                <a:solidFill>
                  <a:srgbClr val="FF0000"/>
                </a:solidFill>
              </a:rPr>
              <a:t>Л.Н.Толстой</a:t>
            </a:r>
            <a:r>
              <a:rPr lang="ru-RU" b="1" smtClean="0">
                <a:solidFill>
                  <a:srgbClr val="FF0000"/>
                </a:solidFill>
              </a:rPr>
              <a:t>     о    войне      и      </a:t>
            </a:r>
            <a:br>
              <a:rPr lang="ru-RU" b="1" smtClean="0">
                <a:solidFill>
                  <a:srgbClr val="FF0000"/>
                </a:solidFill>
              </a:rPr>
            </a:br>
            <a:r>
              <a:rPr lang="ru-RU" b="1" smtClean="0">
                <a:solidFill>
                  <a:srgbClr val="FF0000"/>
                </a:solidFill>
              </a:rPr>
              <a:t>      Бородинском        сражении</a:t>
            </a:r>
            <a:endParaRPr lang="ru-RU" b="1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288" y="1700213"/>
            <a:ext cx="4060825" cy="4572000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«…вопрос, не решенный дипломатами, еще меньше решается порохом и кровью», 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«…</a:t>
            </a:r>
            <a:r>
              <a:rPr lang="ru-RU" dirty="0"/>
              <a:t>война есть сумасшествие, или ежели люди делают это сумасшествие, то они совсем не разумные создания».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59338" y="1700213"/>
            <a:ext cx="4060825" cy="4645025"/>
          </a:xfrm>
        </p:spPr>
        <p:txBody>
          <a:bodyPr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«…</a:t>
            </a:r>
            <a:r>
              <a:rPr lang="ru-RU" dirty="0"/>
              <a:t>всем народом </a:t>
            </a:r>
            <a:r>
              <a:rPr lang="ru-RU" dirty="0" smtClean="0"/>
              <a:t> навалиться </a:t>
            </a:r>
            <a:r>
              <a:rPr lang="ru-RU" dirty="0"/>
              <a:t>хотят»,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 успех сражения зависит  </a:t>
            </a:r>
            <a:endParaRPr lang="ru-RU" dirty="0" smtClean="0"/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« </a:t>
            </a:r>
            <a:r>
              <a:rPr lang="ru-RU" dirty="0"/>
              <a:t>от того чувства, которое есть в каждом солдате…»,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 </a:t>
            </a:r>
            <a:endParaRPr lang="ru-RU" dirty="0"/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mtClean="0"/>
              <a:t>«</a:t>
            </a:r>
            <a:r>
              <a:rPr lang="ru-RU" dirty="0"/>
              <a:t>п</a:t>
            </a:r>
            <a:r>
              <a:rPr lang="ru-RU" smtClean="0"/>
              <a:t>обеда </a:t>
            </a:r>
            <a:r>
              <a:rPr lang="ru-RU" dirty="0"/>
              <a:t>нравственная была одержана русскими под Бородином». 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z="3200" smtClean="0"/>
              <a:t>1 строчка – одно существительное;</a:t>
            </a:r>
          </a:p>
          <a:p>
            <a:pPr eaLnBrk="1" hangingPunct="1"/>
            <a:r>
              <a:rPr lang="ru-RU" altLang="ru-RU" sz="3200" smtClean="0"/>
              <a:t>2 строчка – два прилагательных ,которые характеризуют данное существительное;</a:t>
            </a:r>
          </a:p>
          <a:p>
            <a:pPr eaLnBrk="1" hangingPunct="1"/>
            <a:r>
              <a:rPr lang="ru-RU" altLang="ru-RU" sz="3200" smtClean="0"/>
              <a:t>3 строчка – три глагола, обозначающие действие существительного;</a:t>
            </a:r>
          </a:p>
          <a:p>
            <a:pPr eaLnBrk="1" hangingPunct="1"/>
            <a:r>
              <a:rPr lang="ru-RU" altLang="ru-RU" sz="3200" smtClean="0"/>
              <a:t>4 строчка – фраза из четырех слов, которая характеризует существительное;</a:t>
            </a:r>
          </a:p>
          <a:p>
            <a:pPr eaLnBrk="1" hangingPunct="1"/>
            <a:r>
              <a:rPr lang="ru-RU" altLang="ru-RU" sz="3200" smtClean="0"/>
              <a:t>5 строчка – одно существительное, повторение сути, резюме сказанному.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err="1" smtClean="0">
                <a:solidFill>
                  <a:srgbClr val="002060"/>
                </a:solidFill>
              </a:rPr>
              <a:t>Синквейн</a:t>
            </a:r>
            <a:endParaRPr lang="ru-RU" sz="540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250825" y="4941888"/>
            <a:ext cx="8515350" cy="1511300"/>
          </a:xfrm>
        </p:spPr>
        <p:txBody>
          <a:bodyPr/>
          <a:lstStyle/>
          <a:p>
            <a:pPr indent="457200" algn="just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600" dirty="0" smtClean="0">
                <a:solidFill>
                  <a:srgbClr val="C00000"/>
                </a:solidFill>
              </a:rPr>
              <a:t>«Самое страшное из всех моих сражений — это то, которое я дал под Москвой. Французы в нем показали себя достойными одержать победу, а русские оказались достойными быть непобедимыми».  	 Наполеон</a:t>
            </a:r>
            <a:endParaRPr lang="ru-RU" altLang="ru-RU" sz="2600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96188" y="457200"/>
            <a:ext cx="1547812" cy="24669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600" dirty="0"/>
              <a:t>Наполеон на Бородинских высотах. Верещагин (1897)</a:t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11268" name="Рисунок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950" y="115888"/>
            <a:ext cx="7366000" cy="4826000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4536504"/>
          </a:xfrm>
        </p:spPr>
        <p:txBody>
          <a:bodyPr anchor="ctr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40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Тема урока:</a:t>
            </a:r>
            <a:br>
              <a:rPr lang="ru-RU" altLang="ru-RU" sz="40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ru-RU" altLang="ru-RU" sz="40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/>
            </a:r>
            <a:br>
              <a:rPr lang="ru-RU" altLang="ru-RU" sz="40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ru-RU" altLang="ru-RU" sz="4000" b="1" i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Бородинское </a:t>
            </a:r>
            <a:r>
              <a:rPr lang="ru-RU" altLang="ru-RU" sz="40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сражение </a:t>
            </a:r>
            <a:r>
              <a:rPr lang="ru-RU" altLang="ru-RU" sz="4000" b="1" i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/>
            </a:r>
            <a:br>
              <a:rPr lang="ru-RU" altLang="ru-RU" sz="4000" b="1" i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ru-RU" altLang="ru-RU" sz="4000" b="1" i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по </a:t>
            </a:r>
            <a:r>
              <a:rPr lang="ru-RU" altLang="ru-RU" sz="40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историческим материалам и </a:t>
            </a:r>
            <a:r>
              <a:rPr lang="ru-RU" altLang="ru-RU" sz="4000" b="1" i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/>
            </a:r>
            <a:br>
              <a:rPr lang="ru-RU" altLang="ru-RU" sz="4000" b="1" i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ru-RU" altLang="ru-RU" sz="4000" b="1" i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роману </a:t>
            </a:r>
            <a:r>
              <a:rPr lang="ru-RU" altLang="ru-RU" sz="40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Л.Н. </a:t>
            </a:r>
            <a:r>
              <a:rPr lang="ru-RU" altLang="ru-RU" sz="4000" b="1" i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Толстого </a:t>
            </a:r>
            <a:r>
              <a:rPr lang="ru-RU" altLang="ru-RU" sz="40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«Война и мир</a:t>
            </a:r>
            <a:r>
              <a:rPr lang="ru-RU" altLang="ru-RU" sz="4000" b="1" i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»</a:t>
            </a:r>
            <a:endParaRPr lang="ru-RU" sz="400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55467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Учебные задачи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4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3200" dirty="0" smtClean="0"/>
              <a:t>Узнать </a:t>
            </a:r>
            <a:r>
              <a:rPr lang="ru-RU" sz="3200" dirty="0"/>
              <a:t>о ходе Бородинской битвы и ее значении в ходе Отечественной войны 1812 </a:t>
            </a:r>
            <a:r>
              <a:rPr lang="ru-RU" sz="3200" dirty="0" smtClean="0"/>
              <a:t>года.</a:t>
            </a:r>
            <a:endParaRPr lang="ru-RU" sz="3200" dirty="0"/>
          </a:p>
          <a:p>
            <a:pPr marL="274320" indent="-274320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3200" dirty="0"/>
              <a:t> Сравнить исторический и литературный материал и выяснить, совпадают ли точки зрения историков и писателя Л.Н. Толстого на </a:t>
            </a:r>
            <a:r>
              <a:rPr lang="ru-RU" sz="3200" dirty="0" smtClean="0"/>
              <a:t>события.</a:t>
            </a:r>
            <a:endParaRPr lang="ru-RU" sz="3200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32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899025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3200" dirty="0">
                <a:solidFill>
                  <a:schemeClr val="accent1"/>
                </a:solidFill>
              </a:rPr>
              <a:t>П</a:t>
            </a:r>
            <a:r>
              <a:rPr lang="ru-RU" sz="3200" dirty="0" smtClean="0">
                <a:solidFill>
                  <a:schemeClr val="accent1"/>
                </a:solidFill>
              </a:rPr>
              <a:t>ланы и подготовка к сражению. Соотношение сил (по историческим материалам).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3200" dirty="0" smtClean="0">
                <a:solidFill>
                  <a:schemeClr val="accent1"/>
                </a:solidFill>
              </a:rPr>
              <a:t>Ход Бородинской битвы, ее итоги, историческое значение (по историческим материалам).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3200" dirty="0" smtClean="0">
                <a:solidFill>
                  <a:schemeClr val="accent1"/>
                </a:solidFill>
              </a:rPr>
              <a:t>Описание Бородинской битвы в романе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200" dirty="0" smtClean="0">
                <a:solidFill>
                  <a:schemeClr val="accent1"/>
                </a:solidFill>
              </a:rPr>
              <a:t>    Л.Н. Толстого «Война и мир».</a:t>
            </a:r>
            <a:endParaRPr lang="ru-RU" sz="3200" dirty="0">
              <a:solidFill>
                <a:schemeClr val="accent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3200" dirty="0" smtClean="0">
                <a:solidFill>
                  <a:schemeClr val="accent1"/>
                </a:solidFill>
              </a:rPr>
              <a:t>Анализ составленной в ходе урока таблицы.</a:t>
            </a:r>
            <a:endParaRPr lang="ru-RU" sz="3200" dirty="0">
              <a:solidFill>
                <a:schemeClr val="accent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 anchor="t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rgbClr val="FFFF00"/>
                </a:solidFill>
              </a:rPr>
              <a:t>План урока</a:t>
            </a:r>
            <a:endParaRPr lang="ru-RU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229600" cy="1219200"/>
          </a:xfrm>
          <a:gradFill rotWithShape="0">
            <a:gsLst>
              <a:gs pos="0">
                <a:srgbClr val="6699FF"/>
              </a:gs>
              <a:gs pos="50000">
                <a:srgbClr val="6699FF">
                  <a:gamma/>
                  <a:shade val="0"/>
                  <a:invGamma/>
                </a:srgbClr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600" b="1" i="1">
                <a:solidFill>
                  <a:srgbClr val="FFFF00"/>
                </a:solidFill>
              </a:rPr>
              <a:t>Соотношение сил накануне Бородинского сражения</a:t>
            </a:r>
          </a:p>
        </p:txBody>
      </p:sp>
      <p:grpSp>
        <p:nvGrpSpPr>
          <p:cNvPr id="18610" name="Group 178"/>
          <p:cNvGrpSpPr>
            <a:grpSpLocks/>
          </p:cNvGrpSpPr>
          <p:nvPr/>
        </p:nvGrpSpPr>
        <p:grpSpPr bwMode="auto">
          <a:xfrm>
            <a:off x="247650" y="2667000"/>
            <a:ext cx="7848600" cy="3495675"/>
            <a:chOff x="288" y="1728"/>
            <a:chExt cx="4944" cy="2202"/>
          </a:xfrm>
        </p:grpSpPr>
        <p:sp>
          <p:nvSpPr>
            <p:cNvPr id="15498" name="Freeform 5"/>
            <p:cNvSpPr>
              <a:spLocks/>
            </p:cNvSpPr>
            <p:nvPr/>
          </p:nvSpPr>
          <p:spPr bwMode="auto">
            <a:xfrm>
              <a:off x="576" y="3408"/>
              <a:ext cx="4656" cy="384"/>
            </a:xfrm>
            <a:custGeom>
              <a:avLst/>
              <a:gdLst>
                <a:gd name="T0" fmla="*/ 0 w 11640"/>
                <a:gd name="T1" fmla="*/ 154 h 960"/>
                <a:gd name="T2" fmla="*/ 204 w 11640"/>
                <a:gd name="T3" fmla="*/ 0 h 960"/>
                <a:gd name="T4" fmla="*/ 1862 w 11640"/>
                <a:gd name="T5" fmla="*/ 0 h 960"/>
                <a:gd name="T6" fmla="*/ 1658 w 11640"/>
                <a:gd name="T7" fmla="*/ 154 h 960"/>
                <a:gd name="T8" fmla="*/ 0 w 11640"/>
                <a:gd name="T9" fmla="*/ 154 h 9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40"/>
                <a:gd name="T16" fmla="*/ 0 h 960"/>
                <a:gd name="T17" fmla="*/ 11640 w 11640"/>
                <a:gd name="T18" fmla="*/ 960 h 9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40" h="960">
                  <a:moveTo>
                    <a:pt x="0" y="960"/>
                  </a:moveTo>
                  <a:lnTo>
                    <a:pt x="1275" y="0"/>
                  </a:lnTo>
                  <a:lnTo>
                    <a:pt x="11640" y="0"/>
                  </a:lnTo>
                  <a:lnTo>
                    <a:pt x="10365" y="960"/>
                  </a:lnTo>
                  <a:lnTo>
                    <a:pt x="0" y="96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499" name="Freeform 6"/>
            <p:cNvSpPr>
              <a:spLocks/>
            </p:cNvSpPr>
            <p:nvPr/>
          </p:nvSpPr>
          <p:spPr bwMode="auto">
            <a:xfrm>
              <a:off x="552" y="1728"/>
              <a:ext cx="510" cy="2088"/>
            </a:xfrm>
            <a:custGeom>
              <a:avLst/>
              <a:gdLst>
                <a:gd name="T0" fmla="*/ 0 w 1275"/>
                <a:gd name="T1" fmla="*/ 835 h 5220"/>
                <a:gd name="T2" fmla="*/ 0 w 1275"/>
                <a:gd name="T3" fmla="*/ 154 h 5220"/>
                <a:gd name="T4" fmla="*/ 204 w 1275"/>
                <a:gd name="T5" fmla="*/ 0 h 5220"/>
                <a:gd name="T6" fmla="*/ 204 w 1275"/>
                <a:gd name="T7" fmla="*/ 682 h 5220"/>
                <a:gd name="T8" fmla="*/ 0 w 1275"/>
                <a:gd name="T9" fmla="*/ 835 h 5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75"/>
                <a:gd name="T16" fmla="*/ 0 h 5220"/>
                <a:gd name="T17" fmla="*/ 1275 w 1275"/>
                <a:gd name="T18" fmla="*/ 5220 h 52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75" h="5220">
                  <a:moveTo>
                    <a:pt x="0" y="5220"/>
                  </a:moveTo>
                  <a:lnTo>
                    <a:pt x="0" y="960"/>
                  </a:lnTo>
                  <a:lnTo>
                    <a:pt x="1275" y="0"/>
                  </a:lnTo>
                  <a:lnTo>
                    <a:pt x="1275" y="4260"/>
                  </a:lnTo>
                  <a:lnTo>
                    <a:pt x="0" y="522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500" name="Rectangle 7"/>
            <p:cNvSpPr>
              <a:spLocks noChangeArrowheads="1"/>
            </p:cNvSpPr>
            <p:nvPr/>
          </p:nvSpPr>
          <p:spPr bwMode="auto">
            <a:xfrm>
              <a:off x="1062" y="1728"/>
              <a:ext cx="4146" cy="170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5501" name="Freeform 8"/>
            <p:cNvSpPr>
              <a:spLocks/>
            </p:cNvSpPr>
            <p:nvPr/>
          </p:nvSpPr>
          <p:spPr bwMode="auto">
            <a:xfrm>
              <a:off x="552" y="3432"/>
              <a:ext cx="4656" cy="384"/>
            </a:xfrm>
            <a:custGeom>
              <a:avLst/>
              <a:gdLst>
                <a:gd name="T0" fmla="*/ 0 w 776"/>
                <a:gd name="T1" fmla="*/ 2304 h 64"/>
                <a:gd name="T2" fmla="*/ 3060 w 776"/>
                <a:gd name="T3" fmla="*/ 0 h 64"/>
                <a:gd name="T4" fmla="*/ 27936 w 776"/>
                <a:gd name="T5" fmla="*/ 0 h 64"/>
                <a:gd name="T6" fmla="*/ 0 60000 65536"/>
                <a:gd name="T7" fmla="*/ 0 60000 65536"/>
                <a:gd name="T8" fmla="*/ 0 60000 65536"/>
                <a:gd name="T9" fmla="*/ 0 w 776"/>
                <a:gd name="T10" fmla="*/ 0 h 64"/>
                <a:gd name="T11" fmla="*/ 776 w 776"/>
                <a:gd name="T12" fmla="*/ 64 h 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6" h="64">
                  <a:moveTo>
                    <a:pt x="0" y="64"/>
                  </a:moveTo>
                  <a:lnTo>
                    <a:pt x="85" y="0"/>
                  </a:lnTo>
                  <a:lnTo>
                    <a:pt x="77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502" name="Freeform 9"/>
            <p:cNvSpPr>
              <a:spLocks/>
            </p:cNvSpPr>
            <p:nvPr/>
          </p:nvSpPr>
          <p:spPr bwMode="auto">
            <a:xfrm>
              <a:off x="552" y="3186"/>
              <a:ext cx="4656" cy="384"/>
            </a:xfrm>
            <a:custGeom>
              <a:avLst/>
              <a:gdLst>
                <a:gd name="T0" fmla="*/ 0 w 776"/>
                <a:gd name="T1" fmla="*/ 2304 h 64"/>
                <a:gd name="T2" fmla="*/ 3060 w 776"/>
                <a:gd name="T3" fmla="*/ 0 h 64"/>
                <a:gd name="T4" fmla="*/ 27936 w 776"/>
                <a:gd name="T5" fmla="*/ 0 h 64"/>
                <a:gd name="T6" fmla="*/ 0 60000 65536"/>
                <a:gd name="T7" fmla="*/ 0 60000 65536"/>
                <a:gd name="T8" fmla="*/ 0 60000 65536"/>
                <a:gd name="T9" fmla="*/ 0 w 776"/>
                <a:gd name="T10" fmla="*/ 0 h 64"/>
                <a:gd name="T11" fmla="*/ 776 w 776"/>
                <a:gd name="T12" fmla="*/ 64 h 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6" h="64">
                  <a:moveTo>
                    <a:pt x="0" y="64"/>
                  </a:moveTo>
                  <a:lnTo>
                    <a:pt x="85" y="0"/>
                  </a:lnTo>
                  <a:lnTo>
                    <a:pt x="77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503" name="Freeform 10"/>
            <p:cNvSpPr>
              <a:spLocks/>
            </p:cNvSpPr>
            <p:nvPr/>
          </p:nvSpPr>
          <p:spPr bwMode="auto">
            <a:xfrm>
              <a:off x="552" y="2946"/>
              <a:ext cx="4656" cy="384"/>
            </a:xfrm>
            <a:custGeom>
              <a:avLst/>
              <a:gdLst>
                <a:gd name="T0" fmla="*/ 0 w 776"/>
                <a:gd name="T1" fmla="*/ 2304 h 64"/>
                <a:gd name="T2" fmla="*/ 3060 w 776"/>
                <a:gd name="T3" fmla="*/ 0 h 64"/>
                <a:gd name="T4" fmla="*/ 27936 w 776"/>
                <a:gd name="T5" fmla="*/ 0 h 64"/>
                <a:gd name="T6" fmla="*/ 0 60000 65536"/>
                <a:gd name="T7" fmla="*/ 0 60000 65536"/>
                <a:gd name="T8" fmla="*/ 0 60000 65536"/>
                <a:gd name="T9" fmla="*/ 0 w 776"/>
                <a:gd name="T10" fmla="*/ 0 h 64"/>
                <a:gd name="T11" fmla="*/ 776 w 776"/>
                <a:gd name="T12" fmla="*/ 64 h 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6" h="64">
                  <a:moveTo>
                    <a:pt x="0" y="64"/>
                  </a:moveTo>
                  <a:lnTo>
                    <a:pt x="85" y="0"/>
                  </a:lnTo>
                  <a:lnTo>
                    <a:pt x="77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504" name="Freeform 11"/>
            <p:cNvSpPr>
              <a:spLocks/>
            </p:cNvSpPr>
            <p:nvPr/>
          </p:nvSpPr>
          <p:spPr bwMode="auto">
            <a:xfrm>
              <a:off x="552" y="2700"/>
              <a:ext cx="4656" cy="384"/>
            </a:xfrm>
            <a:custGeom>
              <a:avLst/>
              <a:gdLst>
                <a:gd name="T0" fmla="*/ 0 w 776"/>
                <a:gd name="T1" fmla="*/ 2304 h 64"/>
                <a:gd name="T2" fmla="*/ 3060 w 776"/>
                <a:gd name="T3" fmla="*/ 0 h 64"/>
                <a:gd name="T4" fmla="*/ 27936 w 776"/>
                <a:gd name="T5" fmla="*/ 0 h 64"/>
                <a:gd name="T6" fmla="*/ 0 60000 65536"/>
                <a:gd name="T7" fmla="*/ 0 60000 65536"/>
                <a:gd name="T8" fmla="*/ 0 60000 65536"/>
                <a:gd name="T9" fmla="*/ 0 w 776"/>
                <a:gd name="T10" fmla="*/ 0 h 64"/>
                <a:gd name="T11" fmla="*/ 776 w 776"/>
                <a:gd name="T12" fmla="*/ 64 h 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6" h="64">
                  <a:moveTo>
                    <a:pt x="0" y="64"/>
                  </a:moveTo>
                  <a:lnTo>
                    <a:pt x="85" y="0"/>
                  </a:lnTo>
                  <a:lnTo>
                    <a:pt x="77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505" name="Freeform 12"/>
            <p:cNvSpPr>
              <a:spLocks/>
            </p:cNvSpPr>
            <p:nvPr/>
          </p:nvSpPr>
          <p:spPr bwMode="auto">
            <a:xfrm>
              <a:off x="552" y="2460"/>
              <a:ext cx="4656" cy="384"/>
            </a:xfrm>
            <a:custGeom>
              <a:avLst/>
              <a:gdLst>
                <a:gd name="T0" fmla="*/ 0 w 776"/>
                <a:gd name="T1" fmla="*/ 2304 h 64"/>
                <a:gd name="T2" fmla="*/ 3060 w 776"/>
                <a:gd name="T3" fmla="*/ 0 h 64"/>
                <a:gd name="T4" fmla="*/ 27936 w 776"/>
                <a:gd name="T5" fmla="*/ 0 h 64"/>
                <a:gd name="T6" fmla="*/ 0 60000 65536"/>
                <a:gd name="T7" fmla="*/ 0 60000 65536"/>
                <a:gd name="T8" fmla="*/ 0 60000 65536"/>
                <a:gd name="T9" fmla="*/ 0 w 776"/>
                <a:gd name="T10" fmla="*/ 0 h 64"/>
                <a:gd name="T11" fmla="*/ 776 w 776"/>
                <a:gd name="T12" fmla="*/ 64 h 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6" h="64">
                  <a:moveTo>
                    <a:pt x="0" y="64"/>
                  </a:moveTo>
                  <a:lnTo>
                    <a:pt x="85" y="0"/>
                  </a:lnTo>
                  <a:lnTo>
                    <a:pt x="77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506" name="Freeform 13"/>
            <p:cNvSpPr>
              <a:spLocks/>
            </p:cNvSpPr>
            <p:nvPr/>
          </p:nvSpPr>
          <p:spPr bwMode="auto">
            <a:xfrm>
              <a:off x="552" y="2214"/>
              <a:ext cx="4656" cy="384"/>
            </a:xfrm>
            <a:custGeom>
              <a:avLst/>
              <a:gdLst>
                <a:gd name="T0" fmla="*/ 0 w 776"/>
                <a:gd name="T1" fmla="*/ 2304 h 64"/>
                <a:gd name="T2" fmla="*/ 3060 w 776"/>
                <a:gd name="T3" fmla="*/ 0 h 64"/>
                <a:gd name="T4" fmla="*/ 27936 w 776"/>
                <a:gd name="T5" fmla="*/ 0 h 64"/>
                <a:gd name="T6" fmla="*/ 0 60000 65536"/>
                <a:gd name="T7" fmla="*/ 0 60000 65536"/>
                <a:gd name="T8" fmla="*/ 0 60000 65536"/>
                <a:gd name="T9" fmla="*/ 0 w 776"/>
                <a:gd name="T10" fmla="*/ 0 h 64"/>
                <a:gd name="T11" fmla="*/ 776 w 776"/>
                <a:gd name="T12" fmla="*/ 64 h 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6" h="64">
                  <a:moveTo>
                    <a:pt x="0" y="64"/>
                  </a:moveTo>
                  <a:lnTo>
                    <a:pt x="85" y="0"/>
                  </a:lnTo>
                  <a:lnTo>
                    <a:pt x="77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507" name="Freeform 14"/>
            <p:cNvSpPr>
              <a:spLocks/>
            </p:cNvSpPr>
            <p:nvPr/>
          </p:nvSpPr>
          <p:spPr bwMode="auto">
            <a:xfrm>
              <a:off x="552" y="1974"/>
              <a:ext cx="4656" cy="384"/>
            </a:xfrm>
            <a:custGeom>
              <a:avLst/>
              <a:gdLst>
                <a:gd name="T0" fmla="*/ 0 w 776"/>
                <a:gd name="T1" fmla="*/ 2304 h 64"/>
                <a:gd name="T2" fmla="*/ 3060 w 776"/>
                <a:gd name="T3" fmla="*/ 0 h 64"/>
                <a:gd name="T4" fmla="*/ 27936 w 776"/>
                <a:gd name="T5" fmla="*/ 0 h 64"/>
                <a:gd name="T6" fmla="*/ 0 60000 65536"/>
                <a:gd name="T7" fmla="*/ 0 60000 65536"/>
                <a:gd name="T8" fmla="*/ 0 60000 65536"/>
                <a:gd name="T9" fmla="*/ 0 w 776"/>
                <a:gd name="T10" fmla="*/ 0 h 64"/>
                <a:gd name="T11" fmla="*/ 776 w 776"/>
                <a:gd name="T12" fmla="*/ 64 h 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6" h="64">
                  <a:moveTo>
                    <a:pt x="0" y="64"/>
                  </a:moveTo>
                  <a:lnTo>
                    <a:pt x="85" y="0"/>
                  </a:lnTo>
                  <a:lnTo>
                    <a:pt x="77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508" name="Freeform 15"/>
            <p:cNvSpPr>
              <a:spLocks/>
            </p:cNvSpPr>
            <p:nvPr/>
          </p:nvSpPr>
          <p:spPr bwMode="auto">
            <a:xfrm>
              <a:off x="552" y="1728"/>
              <a:ext cx="4656" cy="384"/>
            </a:xfrm>
            <a:custGeom>
              <a:avLst/>
              <a:gdLst>
                <a:gd name="T0" fmla="*/ 0 w 776"/>
                <a:gd name="T1" fmla="*/ 2304 h 64"/>
                <a:gd name="T2" fmla="*/ 3060 w 776"/>
                <a:gd name="T3" fmla="*/ 0 h 64"/>
                <a:gd name="T4" fmla="*/ 27936 w 776"/>
                <a:gd name="T5" fmla="*/ 0 h 64"/>
                <a:gd name="T6" fmla="*/ 0 60000 65536"/>
                <a:gd name="T7" fmla="*/ 0 60000 65536"/>
                <a:gd name="T8" fmla="*/ 0 60000 65536"/>
                <a:gd name="T9" fmla="*/ 0 w 776"/>
                <a:gd name="T10" fmla="*/ 0 h 64"/>
                <a:gd name="T11" fmla="*/ 776 w 776"/>
                <a:gd name="T12" fmla="*/ 64 h 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6" h="64">
                  <a:moveTo>
                    <a:pt x="0" y="64"/>
                  </a:moveTo>
                  <a:lnTo>
                    <a:pt x="85" y="0"/>
                  </a:lnTo>
                  <a:lnTo>
                    <a:pt x="77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509" name="Freeform 16"/>
            <p:cNvSpPr>
              <a:spLocks/>
            </p:cNvSpPr>
            <p:nvPr/>
          </p:nvSpPr>
          <p:spPr bwMode="auto">
            <a:xfrm>
              <a:off x="552" y="3432"/>
              <a:ext cx="4656" cy="384"/>
            </a:xfrm>
            <a:custGeom>
              <a:avLst/>
              <a:gdLst>
                <a:gd name="T0" fmla="*/ 1862 w 11640"/>
                <a:gd name="T1" fmla="*/ 0 h 960"/>
                <a:gd name="T2" fmla="*/ 1658 w 11640"/>
                <a:gd name="T3" fmla="*/ 154 h 960"/>
                <a:gd name="T4" fmla="*/ 0 w 11640"/>
                <a:gd name="T5" fmla="*/ 154 h 960"/>
                <a:gd name="T6" fmla="*/ 204 w 11640"/>
                <a:gd name="T7" fmla="*/ 0 h 960"/>
                <a:gd name="T8" fmla="*/ 1862 w 11640"/>
                <a:gd name="T9" fmla="*/ 0 h 9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40"/>
                <a:gd name="T16" fmla="*/ 0 h 960"/>
                <a:gd name="T17" fmla="*/ 11640 w 11640"/>
                <a:gd name="T18" fmla="*/ 960 h 9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40" h="960">
                  <a:moveTo>
                    <a:pt x="11640" y="0"/>
                  </a:moveTo>
                  <a:lnTo>
                    <a:pt x="10365" y="960"/>
                  </a:lnTo>
                  <a:lnTo>
                    <a:pt x="0" y="960"/>
                  </a:lnTo>
                  <a:lnTo>
                    <a:pt x="1275" y="0"/>
                  </a:lnTo>
                  <a:lnTo>
                    <a:pt x="11640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510" name="Freeform 17"/>
            <p:cNvSpPr>
              <a:spLocks/>
            </p:cNvSpPr>
            <p:nvPr/>
          </p:nvSpPr>
          <p:spPr bwMode="auto">
            <a:xfrm>
              <a:off x="552" y="1728"/>
              <a:ext cx="510" cy="2088"/>
            </a:xfrm>
            <a:custGeom>
              <a:avLst/>
              <a:gdLst>
                <a:gd name="T0" fmla="*/ 0 w 1275"/>
                <a:gd name="T1" fmla="*/ 835 h 5220"/>
                <a:gd name="T2" fmla="*/ 0 w 1275"/>
                <a:gd name="T3" fmla="*/ 154 h 5220"/>
                <a:gd name="T4" fmla="*/ 204 w 1275"/>
                <a:gd name="T5" fmla="*/ 0 h 5220"/>
                <a:gd name="T6" fmla="*/ 204 w 1275"/>
                <a:gd name="T7" fmla="*/ 682 h 5220"/>
                <a:gd name="T8" fmla="*/ 0 w 1275"/>
                <a:gd name="T9" fmla="*/ 835 h 5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75"/>
                <a:gd name="T16" fmla="*/ 0 h 5220"/>
                <a:gd name="T17" fmla="*/ 1275 w 1275"/>
                <a:gd name="T18" fmla="*/ 5220 h 52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75" h="5220">
                  <a:moveTo>
                    <a:pt x="0" y="5220"/>
                  </a:moveTo>
                  <a:lnTo>
                    <a:pt x="0" y="960"/>
                  </a:lnTo>
                  <a:lnTo>
                    <a:pt x="1275" y="0"/>
                  </a:lnTo>
                  <a:lnTo>
                    <a:pt x="1275" y="4260"/>
                  </a:lnTo>
                  <a:lnTo>
                    <a:pt x="0" y="5220"/>
                  </a:lnTo>
                  <a:close/>
                </a:path>
              </a:pathLst>
            </a:cu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511" name="Rectangle 18"/>
            <p:cNvSpPr>
              <a:spLocks noChangeArrowheads="1"/>
            </p:cNvSpPr>
            <p:nvPr/>
          </p:nvSpPr>
          <p:spPr bwMode="auto">
            <a:xfrm>
              <a:off x="1062" y="1728"/>
              <a:ext cx="4146" cy="1704"/>
            </a:xfrm>
            <a:prstGeom prst="rect">
              <a:avLst/>
            </a:prstGeom>
            <a:noFill/>
            <a:ln w="9525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5512" name="Line 139"/>
            <p:cNvSpPr>
              <a:spLocks noChangeShapeType="1"/>
            </p:cNvSpPr>
            <p:nvPr/>
          </p:nvSpPr>
          <p:spPr bwMode="auto">
            <a:xfrm flipV="1">
              <a:off x="552" y="2112"/>
              <a:ext cx="0" cy="170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513" name="Line 140"/>
            <p:cNvSpPr>
              <a:spLocks noChangeShapeType="1"/>
            </p:cNvSpPr>
            <p:nvPr/>
          </p:nvSpPr>
          <p:spPr bwMode="auto">
            <a:xfrm flipH="1">
              <a:off x="528" y="3816"/>
              <a:ext cx="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514" name="Line 141"/>
            <p:cNvSpPr>
              <a:spLocks noChangeShapeType="1"/>
            </p:cNvSpPr>
            <p:nvPr/>
          </p:nvSpPr>
          <p:spPr bwMode="auto">
            <a:xfrm flipH="1">
              <a:off x="528" y="3570"/>
              <a:ext cx="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515" name="Line 142"/>
            <p:cNvSpPr>
              <a:spLocks noChangeShapeType="1"/>
            </p:cNvSpPr>
            <p:nvPr/>
          </p:nvSpPr>
          <p:spPr bwMode="auto">
            <a:xfrm flipH="1">
              <a:off x="522" y="3330"/>
              <a:ext cx="3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516" name="Line 143"/>
            <p:cNvSpPr>
              <a:spLocks noChangeShapeType="1"/>
            </p:cNvSpPr>
            <p:nvPr/>
          </p:nvSpPr>
          <p:spPr bwMode="auto">
            <a:xfrm flipH="1">
              <a:off x="522" y="3084"/>
              <a:ext cx="3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517" name="Line 144"/>
            <p:cNvSpPr>
              <a:spLocks noChangeShapeType="1"/>
            </p:cNvSpPr>
            <p:nvPr/>
          </p:nvSpPr>
          <p:spPr bwMode="auto">
            <a:xfrm flipH="1">
              <a:off x="522" y="2844"/>
              <a:ext cx="3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518" name="Line 145"/>
            <p:cNvSpPr>
              <a:spLocks noChangeShapeType="1"/>
            </p:cNvSpPr>
            <p:nvPr/>
          </p:nvSpPr>
          <p:spPr bwMode="auto">
            <a:xfrm flipH="1">
              <a:off x="522" y="2598"/>
              <a:ext cx="3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519" name="Line 146"/>
            <p:cNvSpPr>
              <a:spLocks noChangeShapeType="1"/>
            </p:cNvSpPr>
            <p:nvPr/>
          </p:nvSpPr>
          <p:spPr bwMode="auto">
            <a:xfrm flipH="1">
              <a:off x="522" y="2358"/>
              <a:ext cx="3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520" name="Line 147"/>
            <p:cNvSpPr>
              <a:spLocks noChangeShapeType="1"/>
            </p:cNvSpPr>
            <p:nvPr/>
          </p:nvSpPr>
          <p:spPr bwMode="auto">
            <a:xfrm flipH="1">
              <a:off x="522" y="2112"/>
              <a:ext cx="3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521" name="Rectangle 148"/>
            <p:cNvSpPr>
              <a:spLocks noChangeArrowheads="1"/>
            </p:cNvSpPr>
            <p:nvPr/>
          </p:nvSpPr>
          <p:spPr bwMode="auto">
            <a:xfrm>
              <a:off x="432" y="3738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ru-RU" altLang="ru-RU" sz="2000" b="1">
                  <a:solidFill>
                    <a:srgbClr val="FF0000"/>
                  </a:solidFill>
                  <a:latin typeface="Arial" charset="0"/>
                </a:rPr>
                <a:t>0</a:t>
              </a:r>
              <a:endParaRPr lang="ru-RU" altLang="ru-RU" sz="200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15522" name="Rectangle 149"/>
            <p:cNvSpPr>
              <a:spLocks noChangeArrowheads="1"/>
            </p:cNvSpPr>
            <p:nvPr/>
          </p:nvSpPr>
          <p:spPr bwMode="auto">
            <a:xfrm>
              <a:off x="288" y="3492"/>
              <a:ext cx="26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ru-RU" altLang="ru-RU" sz="2000" b="1">
                  <a:solidFill>
                    <a:srgbClr val="FF0000"/>
                  </a:solidFill>
                  <a:latin typeface="Arial" charset="0"/>
                </a:rPr>
                <a:t>100</a:t>
              </a:r>
              <a:endParaRPr lang="ru-RU" altLang="ru-RU" sz="200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15523" name="Rectangle 150"/>
            <p:cNvSpPr>
              <a:spLocks noChangeArrowheads="1"/>
            </p:cNvSpPr>
            <p:nvPr/>
          </p:nvSpPr>
          <p:spPr bwMode="auto">
            <a:xfrm>
              <a:off x="288" y="3252"/>
              <a:ext cx="26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ru-RU" altLang="ru-RU" sz="2000" b="1">
                  <a:solidFill>
                    <a:srgbClr val="FF0000"/>
                  </a:solidFill>
                  <a:latin typeface="Arial" charset="0"/>
                </a:rPr>
                <a:t>200</a:t>
              </a:r>
              <a:endParaRPr lang="ru-RU" altLang="ru-RU" sz="200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15524" name="Rectangle 151"/>
            <p:cNvSpPr>
              <a:spLocks noChangeArrowheads="1"/>
            </p:cNvSpPr>
            <p:nvPr/>
          </p:nvSpPr>
          <p:spPr bwMode="auto">
            <a:xfrm>
              <a:off x="288" y="3006"/>
              <a:ext cx="26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ru-RU" altLang="ru-RU" sz="2000" b="1">
                  <a:solidFill>
                    <a:srgbClr val="FF0000"/>
                  </a:solidFill>
                  <a:latin typeface="Arial" charset="0"/>
                </a:rPr>
                <a:t>300</a:t>
              </a:r>
              <a:endParaRPr lang="ru-RU" altLang="ru-RU" sz="200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15525" name="Rectangle 152"/>
            <p:cNvSpPr>
              <a:spLocks noChangeArrowheads="1"/>
            </p:cNvSpPr>
            <p:nvPr/>
          </p:nvSpPr>
          <p:spPr bwMode="auto">
            <a:xfrm>
              <a:off x="288" y="2766"/>
              <a:ext cx="26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ru-RU" altLang="ru-RU" sz="2000" b="1">
                  <a:solidFill>
                    <a:srgbClr val="FF0000"/>
                  </a:solidFill>
                  <a:latin typeface="Arial" charset="0"/>
                </a:rPr>
                <a:t>400</a:t>
              </a:r>
              <a:endParaRPr lang="ru-RU" altLang="ru-RU" sz="200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15526" name="Rectangle 153"/>
            <p:cNvSpPr>
              <a:spLocks noChangeArrowheads="1"/>
            </p:cNvSpPr>
            <p:nvPr/>
          </p:nvSpPr>
          <p:spPr bwMode="auto">
            <a:xfrm>
              <a:off x="288" y="2520"/>
              <a:ext cx="26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ru-RU" altLang="ru-RU" sz="2000" b="1">
                  <a:solidFill>
                    <a:srgbClr val="FF0000"/>
                  </a:solidFill>
                  <a:latin typeface="Arial" charset="0"/>
                </a:rPr>
                <a:t>500</a:t>
              </a:r>
              <a:endParaRPr lang="ru-RU" altLang="ru-RU" sz="200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15527" name="Rectangle 154"/>
            <p:cNvSpPr>
              <a:spLocks noChangeArrowheads="1"/>
            </p:cNvSpPr>
            <p:nvPr/>
          </p:nvSpPr>
          <p:spPr bwMode="auto">
            <a:xfrm>
              <a:off x="288" y="2280"/>
              <a:ext cx="26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ru-RU" altLang="ru-RU" sz="2000" b="1">
                  <a:solidFill>
                    <a:srgbClr val="FF0000"/>
                  </a:solidFill>
                  <a:latin typeface="Arial" charset="0"/>
                </a:rPr>
                <a:t>600</a:t>
              </a:r>
              <a:endParaRPr lang="ru-RU" altLang="ru-RU" sz="200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15528" name="Rectangle 155"/>
            <p:cNvSpPr>
              <a:spLocks noChangeArrowheads="1"/>
            </p:cNvSpPr>
            <p:nvPr/>
          </p:nvSpPr>
          <p:spPr bwMode="auto">
            <a:xfrm>
              <a:off x="288" y="2034"/>
              <a:ext cx="26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ru-RU" altLang="ru-RU" sz="2000" b="1">
                  <a:solidFill>
                    <a:srgbClr val="FF0000"/>
                  </a:solidFill>
                  <a:latin typeface="Arial" charset="0"/>
                </a:rPr>
                <a:t>700</a:t>
              </a:r>
              <a:endParaRPr lang="ru-RU" altLang="ru-RU" sz="200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15529" name="Line 156"/>
            <p:cNvSpPr>
              <a:spLocks noChangeShapeType="1"/>
            </p:cNvSpPr>
            <p:nvPr/>
          </p:nvSpPr>
          <p:spPr bwMode="auto">
            <a:xfrm>
              <a:off x="552" y="3816"/>
              <a:ext cx="414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530" name="Line 157"/>
            <p:cNvSpPr>
              <a:spLocks noChangeShapeType="1"/>
            </p:cNvSpPr>
            <p:nvPr/>
          </p:nvSpPr>
          <p:spPr bwMode="auto">
            <a:xfrm>
              <a:off x="552" y="3816"/>
              <a:ext cx="0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531" name="Line 158"/>
            <p:cNvSpPr>
              <a:spLocks noChangeShapeType="1"/>
            </p:cNvSpPr>
            <p:nvPr/>
          </p:nvSpPr>
          <p:spPr bwMode="auto">
            <a:xfrm>
              <a:off x="2628" y="3816"/>
              <a:ext cx="0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532" name="Line 159"/>
            <p:cNvSpPr>
              <a:spLocks noChangeShapeType="1"/>
            </p:cNvSpPr>
            <p:nvPr/>
          </p:nvSpPr>
          <p:spPr bwMode="auto">
            <a:xfrm>
              <a:off x="4698" y="3816"/>
              <a:ext cx="0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592" name="Rectangle 160"/>
          <p:cNvSpPr>
            <a:spLocks noChangeArrowheads="1"/>
          </p:cNvSpPr>
          <p:nvPr/>
        </p:nvSpPr>
        <p:spPr bwMode="auto">
          <a:xfrm>
            <a:off x="1857375" y="6162675"/>
            <a:ext cx="19796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ru-RU" altLang="ru-RU" sz="2400" b="1">
                <a:solidFill>
                  <a:srgbClr val="FF0000"/>
                </a:solidFill>
                <a:latin typeface="Arial" charset="0"/>
              </a:rPr>
              <a:t>Солдат(тыс.)</a:t>
            </a:r>
            <a:endParaRPr lang="ru-RU" altLang="ru-RU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8593" name="Rectangle 161"/>
          <p:cNvSpPr>
            <a:spLocks noChangeArrowheads="1"/>
          </p:cNvSpPr>
          <p:nvPr/>
        </p:nvSpPr>
        <p:spPr bwMode="auto">
          <a:xfrm>
            <a:off x="5495925" y="6162675"/>
            <a:ext cx="965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ru-RU" altLang="ru-RU" sz="2400" b="1">
                <a:solidFill>
                  <a:srgbClr val="FF0000"/>
                </a:solidFill>
                <a:latin typeface="Arial" charset="0"/>
              </a:rPr>
              <a:t>Пушек</a:t>
            </a:r>
            <a:endParaRPr lang="ru-RU" altLang="ru-RU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8598" name="Group 166"/>
          <p:cNvGrpSpPr>
            <a:grpSpLocks/>
          </p:cNvGrpSpPr>
          <p:nvPr/>
        </p:nvGrpSpPr>
        <p:grpSpPr bwMode="auto">
          <a:xfrm>
            <a:off x="7086600" y="1600200"/>
            <a:ext cx="1628775" cy="946150"/>
            <a:chOff x="5466" y="2340"/>
            <a:chExt cx="1026" cy="596"/>
          </a:xfrm>
        </p:grpSpPr>
        <p:sp>
          <p:nvSpPr>
            <p:cNvPr id="15494" name="Rectangle 162"/>
            <p:cNvSpPr>
              <a:spLocks noChangeArrowheads="1"/>
            </p:cNvSpPr>
            <p:nvPr/>
          </p:nvSpPr>
          <p:spPr bwMode="auto">
            <a:xfrm>
              <a:off x="5466" y="2394"/>
              <a:ext cx="126" cy="12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5495" name="Rectangle 163"/>
            <p:cNvSpPr>
              <a:spLocks noChangeArrowheads="1"/>
            </p:cNvSpPr>
            <p:nvPr/>
          </p:nvSpPr>
          <p:spPr bwMode="auto">
            <a:xfrm>
              <a:off x="5640" y="2340"/>
              <a:ext cx="68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ru-RU" altLang="ru-RU" sz="2400" b="1">
                  <a:solidFill>
                    <a:srgbClr val="FF0000"/>
                  </a:solidFill>
                  <a:latin typeface="Arial" charset="0"/>
                </a:rPr>
                <a:t>Россия</a:t>
              </a:r>
              <a:endParaRPr lang="ru-RU" altLang="ru-RU" sz="240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15496" name="Rectangle 164"/>
            <p:cNvSpPr>
              <a:spLocks noChangeArrowheads="1"/>
            </p:cNvSpPr>
            <p:nvPr/>
          </p:nvSpPr>
          <p:spPr bwMode="auto">
            <a:xfrm>
              <a:off x="5466" y="2760"/>
              <a:ext cx="126" cy="12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5497" name="Rectangle 165"/>
            <p:cNvSpPr>
              <a:spLocks noChangeArrowheads="1"/>
            </p:cNvSpPr>
            <p:nvPr/>
          </p:nvSpPr>
          <p:spPr bwMode="auto">
            <a:xfrm>
              <a:off x="5640" y="2706"/>
              <a:ext cx="852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ru-RU" altLang="ru-RU" sz="2400" b="1">
                  <a:solidFill>
                    <a:srgbClr val="FF0000"/>
                  </a:solidFill>
                  <a:latin typeface="Arial" charset="0"/>
                </a:rPr>
                <a:t>Франция</a:t>
              </a:r>
              <a:endParaRPr lang="ru-RU" altLang="ru-RU" sz="120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8735" name="Group 303"/>
          <p:cNvGrpSpPr>
            <a:grpSpLocks/>
          </p:cNvGrpSpPr>
          <p:nvPr/>
        </p:nvGrpSpPr>
        <p:grpSpPr bwMode="auto">
          <a:xfrm>
            <a:off x="1981200" y="4648200"/>
            <a:ext cx="990600" cy="1190625"/>
            <a:chOff x="1248" y="2940"/>
            <a:chExt cx="624" cy="750"/>
          </a:xfrm>
        </p:grpSpPr>
        <p:sp>
          <p:nvSpPr>
            <p:cNvPr id="15468" name="Freeform 180"/>
            <p:cNvSpPr>
              <a:spLocks/>
            </p:cNvSpPr>
            <p:nvPr/>
          </p:nvSpPr>
          <p:spPr bwMode="auto">
            <a:xfrm>
              <a:off x="1818" y="3306"/>
              <a:ext cx="18" cy="330"/>
            </a:xfrm>
            <a:custGeom>
              <a:avLst/>
              <a:gdLst>
                <a:gd name="T0" fmla="*/ 7 w 45"/>
                <a:gd name="T1" fmla="*/ 127 h 825"/>
                <a:gd name="T2" fmla="*/ 0 w 45"/>
                <a:gd name="T3" fmla="*/ 132 h 825"/>
                <a:gd name="T4" fmla="*/ 0 w 45"/>
                <a:gd name="T5" fmla="*/ 2 h 825"/>
                <a:gd name="T6" fmla="*/ 7 w 45"/>
                <a:gd name="T7" fmla="*/ 0 h 825"/>
                <a:gd name="T8" fmla="*/ 7 w 45"/>
                <a:gd name="T9" fmla="*/ 127 h 8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825"/>
                <a:gd name="T17" fmla="*/ 45 w 45"/>
                <a:gd name="T18" fmla="*/ 825 h 8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825">
                  <a:moveTo>
                    <a:pt x="45" y="795"/>
                  </a:moveTo>
                  <a:lnTo>
                    <a:pt x="0" y="825"/>
                  </a:lnTo>
                  <a:lnTo>
                    <a:pt x="0" y="15"/>
                  </a:lnTo>
                  <a:lnTo>
                    <a:pt x="45" y="0"/>
                  </a:lnTo>
                  <a:lnTo>
                    <a:pt x="45" y="795"/>
                  </a:lnTo>
                  <a:close/>
                </a:path>
              </a:pathLst>
            </a:custGeom>
            <a:solidFill>
              <a:srgbClr val="0000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469" name="Freeform 181"/>
            <p:cNvSpPr>
              <a:spLocks/>
            </p:cNvSpPr>
            <p:nvPr/>
          </p:nvSpPr>
          <p:spPr bwMode="auto">
            <a:xfrm>
              <a:off x="1794" y="3312"/>
              <a:ext cx="24" cy="330"/>
            </a:xfrm>
            <a:custGeom>
              <a:avLst/>
              <a:gdLst>
                <a:gd name="T0" fmla="*/ 10 w 60"/>
                <a:gd name="T1" fmla="*/ 130 h 825"/>
                <a:gd name="T2" fmla="*/ 0 w 60"/>
                <a:gd name="T3" fmla="*/ 132 h 825"/>
                <a:gd name="T4" fmla="*/ 0 w 60"/>
                <a:gd name="T5" fmla="*/ 5 h 825"/>
                <a:gd name="T6" fmla="*/ 10 w 60"/>
                <a:gd name="T7" fmla="*/ 0 h 825"/>
                <a:gd name="T8" fmla="*/ 10 w 60"/>
                <a:gd name="T9" fmla="*/ 130 h 8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825"/>
                <a:gd name="T17" fmla="*/ 60 w 60"/>
                <a:gd name="T18" fmla="*/ 825 h 8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825">
                  <a:moveTo>
                    <a:pt x="60" y="810"/>
                  </a:moveTo>
                  <a:lnTo>
                    <a:pt x="0" y="825"/>
                  </a:lnTo>
                  <a:lnTo>
                    <a:pt x="0" y="30"/>
                  </a:lnTo>
                  <a:lnTo>
                    <a:pt x="60" y="0"/>
                  </a:lnTo>
                  <a:lnTo>
                    <a:pt x="60" y="810"/>
                  </a:lnTo>
                  <a:close/>
                </a:path>
              </a:pathLst>
            </a:custGeom>
            <a:solidFill>
              <a:srgbClr val="0000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470" name="Freeform 182"/>
            <p:cNvSpPr>
              <a:spLocks/>
            </p:cNvSpPr>
            <p:nvPr/>
          </p:nvSpPr>
          <p:spPr bwMode="auto">
            <a:xfrm>
              <a:off x="1770" y="3324"/>
              <a:ext cx="24" cy="330"/>
            </a:xfrm>
            <a:custGeom>
              <a:avLst/>
              <a:gdLst>
                <a:gd name="T0" fmla="*/ 10 w 60"/>
                <a:gd name="T1" fmla="*/ 127 h 825"/>
                <a:gd name="T2" fmla="*/ 0 w 60"/>
                <a:gd name="T3" fmla="*/ 132 h 825"/>
                <a:gd name="T4" fmla="*/ 0 w 60"/>
                <a:gd name="T5" fmla="*/ 2 h 825"/>
                <a:gd name="T6" fmla="*/ 10 w 60"/>
                <a:gd name="T7" fmla="*/ 0 h 825"/>
                <a:gd name="T8" fmla="*/ 10 w 60"/>
                <a:gd name="T9" fmla="*/ 127 h 8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825"/>
                <a:gd name="T17" fmla="*/ 60 w 60"/>
                <a:gd name="T18" fmla="*/ 825 h 8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825">
                  <a:moveTo>
                    <a:pt x="60" y="795"/>
                  </a:moveTo>
                  <a:lnTo>
                    <a:pt x="0" y="825"/>
                  </a:lnTo>
                  <a:lnTo>
                    <a:pt x="0" y="15"/>
                  </a:lnTo>
                  <a:lnTo>
                    <a:pt x="60" y="0"/>
                  </a:lnTo>
                  <a:lnTo>
                    <a:pt x="60" y="795"/>
                  </a:lnTo>
                  <a:close/>
                </a:path>
              </a:pathLst>
            </a:custGeom>
            <a:solidFill>
              <a:srgbClr val="0000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471" name="Freeform 183"/>
            <p:cNvSpPr>
              <a:spLocks/>
            </p:cNvSpPr>
            <p:nvPr/>
          </p:nvSpPr>
          <p:spPr bwMode="auto">
            <a:xfrm>
              <a:off x="1740" y="3330"/>
              <a:ext cx="30" cy="330"/>
            </a:xfrm>
            <a:custGeom>
              <a:avLst/>
              <a:gdLst>
                <a:gd name="T0" fmla="*/ 12 w 75"/>
                <a:gd name="T1" fmla="*/ 130 h 825"/>
                <a:gd name="T2" fmla="*/ 0 w 75"/>
                <a:gd name="T3" fmla="*/ 132 h 825"/>
                <a:gd name="T4" fmla="*/ 0 w 75"/>
                <a:gd name="T5" fmla="*/ 5 h 825"/>
                <a:gd name="T6" fmla="*/ 12 w 75"/>
                <a:gd name="T7" fmla="*/ 0 h 825"/>
                <a:gd name="T8" fmla="*/ 12 w 75"/>
                <a:gd name="T9" fmla="*/ 130 h 8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"/>
                <a:gd name="T16" fmla="*/ 0 h 825"/>
                <a:gd name="T17" fmla="*/ 75 w 75"/>
                <a:gd name="T18" fmla="*/ 825 h 8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" h="825">
                  <a:moveTo>
                    <a:pt x="75" y="810"/>
                  </a:moveTo>
                  <a:lnTo>
                    <a:pt x="0" y="825"/>
                  </a:lnTo>
                  <a:lnTo>
                    <a:pt x="0" y="30"/>
                  </a:lnTo>
                  <a:lnTo>
                    <a:pt x="75" y="0"/>
                  </a:lnTo>
                  <a:lnTo>
                    <a:pt x="75" y="810"/>
                  </a:lnTo>
                  <a:close/>
                </a:path>
              </a:pathLst>
            </a:custGeom>
            <a:solidFill>
              <a:srgbClr val="000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472" name="Freeform 184"/>
            <p:cNvSpPr>
              <a:spLocks/>
            </p:cNvSpPr>
            <p:nvPr/>
          </p:nvSpPr>
          <p:spPr bwMode="auto">
            <a:xfrm>
              <a:off x="1704" y="3342"/>
              <a:ext cx="36" cy="324"/>
            </a:xfrm>
            <a:custGeom>
              <a:avLst/>
              <a:gdLst>
                <a:gd name="T0" fmla="*/ 14 w 90"/>
                <a:gd name="T1" fmla="*/ 127 h 810"/>
                <a:gd name="T2" fmla="*/ 0 w 90"/>
                <a:gd name="T3" fmla="*/ 130 h 810"/>
                <a:gd name="T4" fmla="*/ 0 w 90"/>
                <a:gd name="T5" fmla="*/ 2 h 810"/>
                <a:gd name="T6" fmla="*/ 14 w 90"/>
                <a:gd name="T7" fmla="*/ 0 h 810"/>
                <a:gd name="T8" fmla="*/ 14 w 90"/>
                <a:gd name="T9" fmla="*/ 127 h 8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810"/>
                <a:gd name="T17" fmla="*/ 90 w 90"/>
                <a:gd name="T18" fmla="*/ 810 h 8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810">
                  <a:moveTo>
                    <a:pt x="90" y="795"/>
                  </a:moveTo>
                  <a:lnTo>
                    <a:pt x="0" y="810"/>
                  </a:lnTo>
                  <a:lnTo>
                    <a:pt x="0" y="15"/>
                  </a:lnTo>
                  <a:lnTo>
                    <a:pt x="90" y="0"/>
                  </a:lnTo>
                  <a:lnTo>
                    <a:pt x="90" y="795"/>
                  </a:lnTo>
                  <a:close/>
                </a:path>
              </a:pathLst>
            </a:custGeom>
            <a:solidFill>
              <a:srgbClr val="0000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473" name="Freeform 185"/>
            <p:cNvSpPr>
              <a:spLocks/>
            </p:cNvSpPr>
            <p:nvPr/>
          </p:nvSpPr>
          <p:spPr bwMode="auto">
            <a:xfrm>
              <a:off x="1668" y="3348"/>
              <a:ext cx="36" cy="324"/>
            </a:xfrm>
            <a:custGeom>
              <a:avLst/>
              <a:gdLst>
                <a:gd name="T0" fmla="*/ 14 w 90"/>
                <a:gd name="T1" fmla="*/ 127 h 810"/>
                <a:gd name="T2" fmla="*/ 0 w 90"/>
                <a:gd name="T3" fmla="*/ 130 h 810"/>
                <a:gd name="T4" fmla="*/ 0 w 90"/>
                <a:gd name="T5" fmla="*/ 2 h 810"/>
                <a:gd name="T6" fmla="*/ 14 w 90"/>
                <a:gd name="T7" fmla="*/ 0 h 810"/>
                <a:gd name="T8" fmla="*/ 14 w 90"/>
                <a:gd name="T9" fmla="*/ 127 h 8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810"/>
                <a:gd name="T17" fmla="*/ 90 w 90"/>
                <a:gd name="T18" fmla="*/ 810 h 8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810">
                  <a:moveTo>
                    <a:pt x="90" y="795"/>
                  </a:moveTo>
                  <a:lnTo>
                    <a:pt x="0" y="810"/>
                  </a:lnTo>
                  <a:lnTo>
                    <a:pt x="0" y="15"/>
                  </a:lnTo>
                  <a:lnTo>
                    <a:pt x="90" y="0"/>
                  </a:lnTo>
                  <a:lnTo>
                    <a:pt x="90" y="795"/>
                  </a:lnTo>
                  <a:close/>
                </a:path>
              </a:pathLst>
            </a:custGeom>
            <a:solidFill>
              <a:srgbClr val="00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474" name="Freeform 186"/>
            <p:cNvSpPr>
              <a:spLocks/>
            </p:cNvSpPr>
            <p:nvPr/>
          </p:nvSpPr>
          <p:spPr bwMode="auto">
            <a:xfrm>
              <a:off x="1632" y="3354"/>
              <a:ext cx="36" cy="324"/>
            </a:xfrm>
            <a:custGeom>
              <a:avLst/>
              <a:gdLst>
                <a:gd name="T0" fmla="*/ 14 w 90"/>
                <a:gd name="T1" fmla="*/ 127 h 810"/>
                <a:gd name="T2" fmla="*/ 0 w 90"/>
                <a:gd name="T3" fmla="*/ 130 h 810"/>
                <a:gd name="T4" fmla="*/ 0 w 90"/>
                <a:gd name="T5" fmla="*/ 2 h 810"/>
                <a:gd name="T6" fmla="*/ 14 w 90"/>
                <a:gd name="T7" fmla="*/ 0 h 810"/>
                <a:gd name="T8" fmla="*/ 14 w 90"/>
                <a:gd name="T9" fmla="*/ 127 h 8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810"/>
                <a:gd name="T17" fmla="*/ 90 w 90"/>
                <a:gd name="T18" fmla="*/ 810 h 8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810">
                  <a:moveTo>
                    <a:pt x="90" y="795"/>
                  </a:moveTo>
                  <a:lnTo>
                    <a:pt x="0" y="810"/>
                  </a:lnTo>
                  <a:lnTo>
                    <a:pt x="0" y="15"/>
                  </a:lnTo>
                  <a:lnTo>
                    <a:pt x="90" y="0"/>
                  </a:lnTo>
                  <a:lnTo>
                    <a:pt x="90" y="795"/>
                  </a:lnTo>
                  <a:close/>
                </a:path>
              </a:pathLst>
            </a:custGeom>
            <a:solidFill>
              <a:srgbClr val="000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475" name="Freeform 187"/>
            <p:cNvSpPr>
              <a:spLocks/>
            </p:cNvSpPr>
            <p:nvPr/>
          </p:nvSpPr>
          <p:spPr bwMode="auto">
            <a:xfrm>
              <a:off x="1596" y="3360"/>
              <a:ext cx="36" cy="324"/>
            </a:xfrm>
            <a:custGeom>
              <a:avLst/>
              <a:gdLst>
                <a:gd name="T0" fmla="*/ 14 w 90"/>
                <a:gd name="T1" fmla="*/ 127 h 810"/>
                <a:gd name="T2" fmla="*/ 0 w 90"/>
                <a:gd name="T3" fmla="*/ 130 h 810"/>
                <a:gd name="T4" fmla="*/ 0 w 90"/>
                <a:gd name="T5" fmla="*/ 2 h 810"/>
                <a:gd name="T6" fmla="*/ 14 w 90"/>
                <a:gd name="T7" fmla="*/ 0 h 810"/>
                <a:gd name="T8" fmla="*/ 14 w 90"/>
                <a:gd name="T9" fmla="*/ 127 h 8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810"/>
                <a:gd name="T17" fmla="*/ 90 w 90"/>
                <a:gd name="T18" fmla="*/ 810 h 8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810">
                  <a:moveTo>
                    <a:pt x="90" y="795"/>
                  </a:moveTo>
                  <a:lnTo>
                    <a:pt x="0" y="810"/>
                  </a:lnTo>
                  <a:lnTo>
                    <a:pt x="0" y="15"/>
                  </a:lnTo>
                  <a:lnTo>
                    <a:pt x="90" y="0"/>
                  </a:lnTo>
                  <a:lnTo>
                    <a:pt x="90" y="795"/>
                  </a:lnTo>
                  <a:close/>
                </a:path>
              </a:pathLst>
            </a:custGeom>
            <a:solidFill>
              <a:srgbClr val="0000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476" name="Rectangle 188"/>
            <p:cNvSpPr>
              <a:spLocks noChangeArrowheads="1"/>
            </p:cNvSpPr>
            <p:nvPr/>
          </p:nvSpPr>
          <p:spPr bwMode="auto">
            <a:xfrm>
              <a:off x="1554" y="3366"/>
              <a:ext cx="42" cy="318"/>
            </a:xfrm>
            <a:prstGeom prst="rect">
              <a:avLst/>
            </a:prstGeom>
            <a:solidFill>
              <a:srgbClr val="000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5477" name="Freeform 189"/>
            <p:cNvSpPr>
              <a:spLocks/>
            </p:cNvSpPr>
            <p:nvPr/>
          </p:nvSpPr>
          <p:spPr bwMode="auto">
            <a:xfrm>
              <a:off x="1518" y="3366"/>
              <a:ext cx="36" cy="324"/>
            </a:xfrm>
            <a:custGeom>
              <a:avLst/>
              <a:gdLst>
                <a:gd name="T0" fmla="*/ 14 w 90"/>
                <a:gd name="T1" fmla="*/ 127 h 810"/>
                <a:gd name="T2" fmla="*/ 0 w 90"/>
                <a:gd name="T3" fmla="*/ 130 h 810"/>
                <a:gd name="T4" fmla="*/ 0 w 90"/>
                <a:gd name="T5" fmla="*/ 2 h 810"/>
                <a:gd name="T6" fmla="*/ 14 w 90"/>
                <a:gd name="T7" fmla="*/ 0 h 810"/>
                <a:gd name="T8" fmla="*/ 14 w 90"/>
                <a:gd name="T9" fmla="*/ 127 h 8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810"/>
                <a:gd name="T17" fmla="*/ 90 w 90"/>
                <a:gd name="T18" fmla="*/ 810 h 8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810">
                  <a:moveTo>
                    <a:pt x="90" y="795"/>
                  </a:moveTo>
                  <a:lnTo>
                    <a:pt x="0" y="810"/>
                  </a:lnTo>
                  <a:lnTo>
                    <a:pt x="0" y="15"/>
                  </a:lnTo>
                  <a:lnTo>
                    <a:pt x="90" y="0"/>
                  </a:lnTo>
                  <a:lnTo>
                    <a:pt x="90" y="795"/>
                  </a:lnTo>
                  <a:close/>
                </a:path>
              </a:pathLst>
            </a:custGeom>
            <a:solidFill>
              <a:srgbClr val="0000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478" name="Rectangle 190"/>
            <p:cNvSpPr>
              <a:spLocks noChangeArrowheads="1"/>
            </p:cNvSpPr>
            <p:nvPr/>
          </p:nvSpPr>
          <p:spPr bwMode="auto">
            <a:xfrm>
              <a:off x="1458" y="3372"/>
              <a:ext cx="60" cy="318"/>
            </a:xfrm>
            <a:prstGeom prst="rect">
              <a:avLst/>
            </a:prstGeom>
            <a:solidFill>
              <a:srgbClr val="0000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5479" name="Rectangle 191"/>
            <p:cNvSpPr>
              <a:spLocks noChangeArrowheads="1"/>
            </p:cNvSpPr>
            <p:nvPr/>
          </p:nvSpPr>
          <p:spPr bwMode="auto">
            <a:xfrm>
              <a:off x="1422" y="3372"/>
              <a:ext cx="36" cy="318"/>
            </a:xfrm>
            <a:prstGeom prst="rect">
              <a:avLst/>
            </a:prstGeom>
            <a:solidFill>
              <a:srgbClr val="0000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5480" name="Rectangle 192"/>
            <p:cNvSpPr>
              <a:spLocks noChangeArrowheads="1"/>
            </p:cNvSpPr>
            <p:nvPr/>
          </p:nvSpPr>
          <p:spPr bwMode="auto">
            <a:xfrm>
              <a:off x="1386" y="3372"/>
              <a:ext cx="36" cy="318"/>
            </a:xfrm>
            <a:prstGeom prst="rect">
              <a:avLst/>
            </a:prstGeom>
            <a:solidFill>
              <a:srgbClr val="0000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5481" name="Freeform 193"/>
            <p:cNvSpPr>
              <a:spLocks/>
            </p:cNvSpPr>
            <p:nvPr/>
          </p:nvSpPr>
          <p:spPr bwMode="auto">
            <a:xfrm>
              <a:off x="1356" y="3366"/>
              <a:ext cx="30" cy="324"/>
            </a:xfrm>
            <a:custGeom>
              <a:avLst/>
              <a:gdLst>
                <a:gd name="T0" fmla="*/ 12 w 75"/>
                <a:gd name="T1" fmla="*/ 130 h 810"/>
                <a:gd name="T2" fmla="*/ 0 w 75"/>
                <a:gd name="T3" fmla="*/ 127 h 810"/>
                <a:gd name="T4" fmla="*/ 0 w 75"/>
                <a:gd name="T5" fmla="*/ 0 h 810"/>
                <a:gd name="T6" fmla="*/ 12 w 75"/>
                <a:gd name="T7" fmla="*/ 2 h 810"/>
                <a:gd name="T8" fmla="*/ 12 w 75"/>
                <a:gd name="T9" fmla="*/ 130 h 8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"/>
                <a:gd name="T16" fmla="*/ 0 h 810"/>
                <a:gd name="T17" fmla="*/ 75 w 75"/>
                <a:gd name="T18" fmla="*/ 810 h 8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" h="810">
                  <a:moveTo>
                    <a:pt x="75" y="810"/>
                  </a:moveTo>
                  <a:lnTo>
                    <a:pt x="0" y="795"/>
                  </a:lnTo>
                  <a:lnTo>
                    <a:pt x="0" y="0"/>
                  </a:lnTo>
                  <a:lnTo>
                    <a:pt x="75" y="15"/>
                  </a:lnTo>
                  <a:lnTo>
                    <a:pt x="75" y="810"/>
                  </a:lnTo>
                  <a:close/>
                </a:path>
              </a:pathLst>
            </a:custGeom>
            <a:solidFill>
              <a:srgbClr val="000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482" name="Freeform 194"/>
            <p:cNvSpPr>
              <a:spLocks/>
            </p:cNvSpPr>
            <p:nvPr/>
          </p:nvSpPr>
          <p:spPr bwMode="auto">
            <a:xfrm>
              <a:off x="1332" y="3360"/>
              <a:ext cx="24" cy="324"/>
            </a:xfrm>
            <a:custGeom>
              <a:avLst/>
              <a:gdLst>
                <a:gd name="T0" fmla="*/ 10 w 60"/>
                <a:gd name="T1" fmla="*/ 130 h 810"/>
                <a:gd name="T2" fmla="*/ 0 w 60"/>
                <a:gd name="T3" fmla="*/ 130 h 810"/>
                <a:gd name="T4" fmla="*/ 0 w 60"/>
                <a:gd name="T5" fmla="*/ 0 h 810"/>
                <a:gd name="T6" fmla="*/ 10 w 60"/>
                <a:gd name="T7" fmla="*/ 2 h 810"/>
                <a:gd name="T8" fmla="*/ 10 w 60"/>
                <a:gd name="T9" fmla="*/ 130 h 8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810"/>
                <a:gd name="T17" fmla="*/ 60 w 60"/>
                <a:gd name="T18" fmla="*/ 810 h 8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810">
                  <a:moveTo>
                    <a:pt x="60" y="810"/>
                  </a:moveTo>
                  <a:lnTo>
                    <a:pt x="0" y="810"/>
                  </a:lnTo>
                  <a:lnTo>
                    <a:pt x="0" y="0"/>
                  </a:lnTo>
                  <a:lnTo>
                    <a:pt x="60" y="15"/>
                  </a:lnTo>
                  <a:lnTo>
                    <a:pt x="60" y="810"/>
                  </a:lnTo>
                  <a:close/>
                </a:path>
              </a:pathLst>
            </a:custGeom>
            <a:solidFill>
              <a:srgbClr val="0000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483" name="Freeform 195"/>
            <p:cNvSpPr>
              <a:spLocks/>
            </p:cNvSpPr>
            <p:nvPr/>
          </p:nvSpPr>
          <p:spPr bwMode="auto">
            <a:xfrm>
              <a:off x="1308" y="3360"/>
              <a:ext cx="24" cy="324"/>
            </a:xfrm>
            <a:custGeom>
              <a:avLst/>
              <a:gdLst>
                <a:gd name="T0" fmla="*/ 10 w 60"/>
                <a:gd name="T1" fmla="*/ 130 h 810"/>
                <a:gd name="T2" fmla="*/ 0 w 60"/>
                <a:gd name="T3" fmla="*/ 127 h 810"/>
                <a:gd name="T4" fmla="*/ 0 w 60"/>
                <a:gd name="T5" fmla="*/ 0 h 810"/>
                <a:gd name="T6" fmla="*/ 10 w 60"/>
                <a:gd name="T7" fmla="*/ 0 h 810"/>
                <a:gd name="T8" fmla="*/ 10 w 60"/>
                <a:gd name="T9" fmla="*/ 130 h 8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810"/>
                <a:gd name="T17" fmla="*/ 60 w 60"/>
                <a:gd name="T18" fmla="*/ 810 h 8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810">
                  <a:moveTo>
                    <a:pt x="60" y="810"/>
                  </a:moveTo>
                  <a:lnTo>
                    <a:pt x="0" y="795"/>
                  </a:lnTo>
                  <a:lnTo>
                    <a:pt x="0" y="0"/>
                  </a:lnTo>
                  <a:lnTo>
                    <a:pt x="60" y="0"/>
                  </a:lnTo>
                  <a:lnTo>
                    <a:pt x="60" y="81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484" name="Freeform 196"/>
            <p:cNvSpPr>
              <a:spLocks/>
            </p:cNvSpPr>
            <p:nvPr/>
          </p:nvSpPr>
          <p:spPr bwMode="auto">
            <a:xfrm>
              <a:off x="1284" y="3354"/>
              <a:ext cx="24" cy="324"/>
            </a:xfrm>
            <a:custGeom>
              <a:avLst/>
              <a:gdLst>
                <a:gd name="T0" fmla="*/ 10 w 60"/>
                <a:gd name="T1" fmla="*/ 130 h 810"/>
                <a:gd name="T2" fmla="*/ 0 w 60"/>
                <a:gd name="T3" fmla="*/ 127 h 810"/>
                <a:gd name="T4" fmla="*/ 0 w 60"/>
                <a:gd name="T5" fmla="*/ 0 h 810"/>
                <a:gd name="T6" fmla="*/ 10 w 60"/>
                <a:gd name="T7" fmla="*/ 2 h 810"/>
                <a:gd name="T8" fmla="*/ 10 w 60"/>
                <a:gd name="T9" fmla="*/ 130 h 8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810"/>
                <a:gd name="T17" fmla="*/ 60 w 60"/>
                <a:gd name="T18" fmla="*/ 810 h 8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810">
                  <a:moveTo>
                    <a:pt x="60" y="810"/>
                  </a:moveTo>
                  <a:lnTo>
                    <a:pt x="0" y="795"/>
                  </a:lnTo>
                  <a:lnTo>
                    <a:pt x="0" y="0"/>
                  </a:lnTo>
                  <a:lnTo>
                    <a:pt x="60" y="15"/>
                  </a:lnTo>
                  <a:lnTo>
                    <a:pt x="60" y="81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485" name="Freeform 197"/>
            <p:cNvSpPr>
              <a:spLocks/>
            </p:cNvSpPr>
            <p:nvPr/>
          </p:nvSpPr>
          <p:spPr bwMode="auto">
            <a:xfrm>
              <a:off x="1266" y="3342"/>
              <a:ext cx="18" cy="330"/>
            </a:xfrm>
            <a:custGeom>
              <a:avLst/>
              <a:gdLst>
                <a:gd name="T0" fmla="*/ 7 w 45"/>
                <a:gd name="T1" fmla="*/ 132 h 825"/>
                <a:gd name="T2" fmla="*/ 0 w 45"/>
                <a:gd name="T3" fmla="*/ 130 h 825"/>
                <a:gd name="T4" fmla="*/ 0 w 45"/>
                <a:gd name="T5" fmla="*/ 0 h 825"/>
                <a:gd name="T6" fmla="*/ 7 w 45"/>
                <a:gd name="T7" fmla="*/ 5 h 825"/>
                <a:gd name="T8" fmla="*/ 7 w 45"/>
                <a:gd name="T9" fmla="*/ 132 h 8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825"/>
                <a:gd name="T17" fmla="*/ 45 w 45"/>
                <a:gd name="T18" fmla="*/ 825 h 8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825">
                  <a:moveTo>
                    <a:pt x="45" y="825"/>
                  </a:moveTo>
                  <a:lnTo>
                    <a:pt x="0" y="810"/>
                  </a:lnTo>
                  <a:lnTo>
                    <a:pt x="0" y="0"/>
                  </a:lnTo>
                  <a:lnTo>
                    <a:pt x="45" y="30"/>
                  </a:lnTo>
                  <a:lnTo>
                    <a:pt x="45" y="825"/>
                  </a:lnTo>
                  <a:close/>
                </a:path>
              </a:pathLst>
            </a:custGeom>
            <a:solidFill>
              <a:srgbClr val="0000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486" name="Freeform 198"/>
            <p:cNvSpPr>
              <a:spLocks/>
            </p:cNvSpPr>
            <p:nvPr/>
          </p:nvSpPr>
          <p:spPr bwMode="auto">
            <a:xfrm>
              <a:off x="1260" y="3336"/>
              <a:ext cx="6" cy="330"/>
            </a:xfrm>
            <a:custGeom>
              <a:avLst/>
              <a:gdLst>
                <a:gd name="T0" fmla="*/ 2 w 15"/>
                <a:gd name="T1" fmla="*/ 132 h 825"/>
                <a:gd name="T2" fmla="*/ 0 w 15"/>
                <a:gd name="T3" fmla="*/ 127 h 825"/>
                <a:gd name="T4" fmla="*/ 0 w 15"/>
                <a:gd name="T5" fmla="*/ 0 h 825"/>
                <a:gd name="T6" fmla="*/ 2 w 15"/>
                <a:gd name="T7" fmla="*/ 2 h 825"/>
                <a:gd name="T8" fmla="*/ 2 w 15"/>
                <a:gd name="T9" fmla="*/ 132 h 8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825"/>
                <a:gd name="T17" fmla="*/ 15 w 15"/>
                <a:gd name="T18" fmla="*/ 825 h 8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825">
                  <a:moveTo>
                    <a:pt x="15" y="825"/>
                  </a:moveTo>
                  <a:lnTo>
                    <a:pt x="0" y="795"/>
                  </a:lnTo>
                  <a:lnTo>
                    <a:pt x="0" y="0"/>
                  </a:lnTo>
                  <a:lnTo>
                    <a:pt x="15" y="15"/>
                  </a:lnTo>
                  <a:lnTo>
                    <a:pt x="15" y="825"/>
                  </a:lnTo>
                  <a:close/>
                </a:path>
              </a:pathLst>
            </a:custGeom>
            <a:solidFill>
              <a:srgbClr val="000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487" name="Freeform 199"/>
            <p:cNvSpPr>
              <a:spLocks/>
            </p:cNvSpPr>
            <p:nvPr/>
          </p:nvSpPr>
          <p:spPr bwMode="auto">
            <a:xfrm>
              <a:off x="1248" y="3330"/>
              <a:ext cx="12" cy="324"/>
            </a:xfrm>
            <a:custGeom>
              <a:avLst/>
              <a:gdLst>
                <a:gd name="T0" fmla="*/ 5 w 30"/>
                <a:gd name="T1" fmla="*/ 130 h 810"/>
                <a:gd name="T2" fmla="*/ 0 w 30"/>
                <a:gd name="T3" fmla="*/ 127 h 810"/>
                <a:gd name="T4" fmla="*/ 0 w 30"/>
                <a:gd name="T5" fmla="*/ 0 h 810"/>
                <a:gd name="T6" fmla="*/ 5 w 30"/>
                <a:gd name="T7" fmla="*/ 2 h 810"/>
                <a:gd name="T8" fmla="*/ 5 w 30"/>
                <a:gd name="T9" fmla="*/ 130 h 8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810"/>
                <a:gd name="T17" fmla="*/ 30 w 30"/>
                <a:gd name="T18" fmla="*/ 810 h 8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810">
                  <a:moveTo>
                    <a:pt x="30" y="810"/>
                  </a:moveTo>
                  <a:lnTo>
                    <a:pt x="0" y="795"/>
                  </a:lnTo>
                  <a:lnTo>
                    <a:pt x="0" y="0"/>
                  </a:lnTo>
                  <a:lnTo>
                    <a:pt x="30" y="15"/>
                  </a:lnTo>
                  <a:lnTo>
                    <a:pt x="30" y="810"/>
                  </a:lnTo>
                  <a:close/>
                </a:path>
              </a:pathLst>
            </a:custGeom>
            <a:solidFill>
              <a:srgbClr val="0000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488" name="Freeform 200"/>
            <p:cNvSpPr>
              <a:spLocks/>
            </p:cNvSpPr>
            <p:nvPr/>
          </p:nvSpPr>
          <p:spPr bwMode="auto">
            <a:xfrm>
              <a:off x="1248" y="3318"/>
              <a:ext cx="0" cy="330"/>
            </a:xfrm>
            <a:custGeom>
              <a:avLst/>
              <a:gdLst>
                <a:gd name="T0" fmla="*/ 132 h 825"/>
                <a:gd name="T1" fmla="*/ 130 h 825"/>
                <a:gd name="T2" fmla="*/ 0 h 825"/>
                <a:gd name="T3" fmla="*/ 5 h 825"/>
                <a:gd name="T4" fmla="*/ 132 h 825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825"/>
                <a:gd name="T11" fmla="*/ 825 h 825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825">
                  <a:moveTo>
                    <a:pt x="0" y="825"/>
                  </a:moveTo>
                  <a:lnTo>
                    <a:pt x="0" y="81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825"/>
                  </a:lnTo>
                  <a:close/>
                </a:path>
              </a:pathLst>
            </a:custGeom>
            <a:solidFill>
              <a:srgbClr val="0000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489" name="Freeform 201"/>
            <p:cNvSpPr>
              <a:spLocks/>
            </p:cNvSpPr>
            <p:nvPr/>
          </p:nvSpPr>
          <p:spPr bwMode="auto">
            <a:xfrm>
              <a:off x="1248" y="3216"/>
              <a:ext cx="624" cy="156"/>
            </a:xfrm>
            <a:custGeom>
              <a:avLst/>
              <a:gdLst>
                <a:gd name="T0" fmla="*/ 166 w 1560"/>
                <a:gd name="T1" fmla="*/ 0 h 390"/>
                <a:gd name="T2" fmla="*/ 180 w 1560"/>
                <a:gd name="T3" fmla="*/ 0 h 390"/>
                <a:gd name="T4" fmla="*/ 194 w 1560"/>
                <a:gd name="T5" fmla="*/ 0 h 390"/>
                <a:gd name="T6" fmla="*/ 206 w 1560"/>
                <a:gd name="T7" fmla="*/ 2 h 390"/>
                <a:gd name="T8" fmla="*/ 216 w 1560"/>
                <a:gd name="T9" fmla="*/ 5 h 390"/>
                <a:gd name="T10" fmla="*/ 226 w 1560"/>
                <a:gd name="T11" fmla="*/ 5 h 390"/>
                <a:gd name="T12" fmla="*/ 235 w 1560"/>
                <a:gd name="T13" fmla="*/ 7 h 390"/>
                <a:gd name="T14" fmla="*/ 242 w 1560"/>
                <a:gd name="T15" fmla="*/ 12 h 390"/>
                <a:gd name="T16" fmla="*/ 245 w 1560"/>
                <a:gd name="T17" fmla="*/ 14 h 390"/>
                <a:gd name="T18" fmla="*/ 250 w 1560"/>
                <a:gd name="T19" fmla="*/ 17 h 390"/>
                <a:gd name="T20" fmla="*/ 250 w 1560"/>
                <a:gd name="T21" fmla="*/ 22 h 390"/>
                <a:gd name="T22" fmla="*/ 247 w 1560"/>
                <a:gd name="T23" fmla="*/ 24 h 390"/>
                <a:gd name="T24" fmla="*/ 242 w 1560"/>
                <a:gd name="T25" fmla="*/ 31 h 390"/>
                <a:gd name="T26" fmla="*/ 235 w 1560"/>
                <a:gd name="T27" fmla="*/ 36 h 390"/>
                <a:gd name="T28" fmla="*/ 228 w 1560"/>
                <a:gd name="T29" fmla="*/ 38 h 390"/>
                <a:gd name="T30" fmla="*/ 218 w 1560"/>
                <a:gd name="T31" fmla="*/ 43 h 390"/>
                <a:gd name="T32" fmla="*/ 209 w 1560"/>
                <a:gd name="T33" fmla="*/ 46 h 390"/>
                <a:gd name="T34" fmla="*/ 197 w 1560"/>
                <a:gd name="T35" fmla="*/ 50 h 390"/>
                <a:gd name="T36" fmla="*/ 182 w 1560"/>
                <a:gd name="T37" fmla="*/ 53 h 390"/>
                <a:gd name="T38" fmla="*/ 168 w 1560"/>
                <a:gd name="T39" fmla="*/ 55 h 390"/>
                <a:gd name="T40" fmla="*/ 154 w 1560"/>
                <a:gd name="T41" fmla="*/ 58 h 390"/>
                <a:gd name="T42" fmla="*/ 139 w 1560"/>
                <a:gd name="T43" fmla="*/ 60 h 390"/>
                <a:gd name="T44" fmla="*/ 122 w 1560"/>
                <a:gd name="T45" fmla="*/ 60 h 390"/>
                <a:gd name="T46" fmla="*/ 108 w 1560"/>
                <a:gd name="T47" fmla="*/ 62 h 390"/>
                <a:gd name="T48" fmla="*/ 84 w 1560"/>
                <a:gd name="T49" fmla="*/ 62 h 390"/>
                <a:gd name="T50" fmla="*/ 70 w 1560"/>
                <a:gd name="T51" fmla="*/ 62 h 390"/>
                <a:gd name="T52" fmla="*/ 55 w 1560"/>
                <a:gd name="T53" fmla="*/ 62 h 390"/>
                <a:gd name="T54" fmla="*/ 43 w 1560"/>
                <a:gd name="T55" fmla="*/ 60 h 390"/>
                <a:gd name="T56" fmla="*/ 34 w 1560"/>
                <a:gd name="T57" fmla="*/ 58 h 390"/>
                <a:gd name="T58" fmla="*/ 24 w 1560"/>
                <a:gd name="T59" fmla="*/ 58 h 390"/>
                <a:gd name="T60" fmla="*/ 14 w 1560"/>
                <a:gd name="T61" fmla="*/ 55 h 390"/>
                <a:gd name="T62" fmla="*/ 7 w 1560"/>
                <a:gd name="T63" fmla="*/ 50 h 390"/>
                <a:gd name="T64" fmla="*/ 5 w 1560"/>
                <a:gd name="T65" fmla="*/ 48 h 390"/>
                <a:gd name="T66" fmla="*/ 0 w 1560"/>
                <a:gd name="T67" fmla="*/ 46 h 390"/>
                <a:gd name="T68" fmla="*/ 0 w 1560"/>
                <a:gd name="T69" fmla="*/ 41 h 390"/>
                <a:gd name="T70" fmla="*/ 2 w 1560"/>
                <a:gd name="T71" fmla="*/ 38 h 390"/>
                <a:gd name="T72" fmla="*/ 7 w 1560"/>
                <a:gd name="T73" fmla="*/ 31 h 390"/>
                <a:gd name="T74" fmla="*/ 14 w 1560"/>
                <a:gd name="T75" fmla="*/ 26 h 390"/>
                <a:gd name="T76" fmla="*/ 22 w 1560"/>
                <a:gd name="T77" fmla="*/ 24 h 390"/>
                <a:gd name="T78" fmla="*/ 31 w 1560"/>
                <a:gd name="T79" fmla="*/ 19 h 390"/>
                <a:gd name="T80" fmla="*/ 41 w 1560"/>
                <a:gd name="T81" fmla="*/ 17 h 390"/>
                <a:gd name="T82" fmla="*/ 53 w 1560"/>
                <a:gd name="T83" fmla="*/ 12 h 390"/>
                <a:gd name="T84" fmla="*/ 67 w 1560"/>
                <a:gd name="T85" fmla="*/ 10 h 390"/>
                <a:gd name="T86" fmla="*/ 82 w 1560"/>
                <a:gd name="T87" fmla="*/ 7 h 390"/>
                <a:gd name="T88" fmla="*/ 96 w 1560"/>
                <a:gd name="T89" fmla="*/ 5 h 390"/>
                <a:gd name="T90" fmla="*/ 110 w 1560"/>
                <a:gd name="T91" fmla="*/ 2 h 390"/>
                <a:gd name="T92" fmla="*/ 127 w 1560"/>
                <a:gd name="T93" fmla="*/ 2 h 390"/>
                <a:gd name="T94" fmla="*/ 142 w 1560"/>
                <a:gd name="T95" fmla="*/ 0 h 390"/>
                <a:gd name="T96" fmla="*/ 166 w 1560"/>
                <a:gd name="T97" fmla="*/ 0 h 39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560"/>
                <a:gd name="T148" fmla="*/ 0 h 390"/>
                <a:gd name="T149" fmla="*/ 1560 w 1560"/>
                <a:gd name="T150" fmla="*/ 390 h 39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560" h="390">
                  <a:moveTo>
                    <a:pt x="1035" y="0"/>
                  </a:moveTo>
                  <a:lnTo>
                    <a:pt x="1125" y="0"/>
                  </a:lnTo>
                  <a:lnTo>
                    <a:pt x="1215" y="0"/>
                  </a:lnTo>
                  <a:lnTo>
                    <a:pt x="1290" y="15"/>
                  </a:lnTo>
                  <a:lnTo>
                    <a:pt x="1350" y="30"/>
                  </a:lnTo>
                  <a:lnTo>
                    <a:pt x="1410" y="30"/>
                  </a:lnTo>
                  <a:lnTo>
                    <a:pt x="1470" y="45"/>
                  </a:lnTo>
                  <a:lnTo>
                    <a:pt x="1515" y="75"/>
                  </a:lnTo>
                  <a:lnTo>
                    <a:pt x="1530" y="90"/>
                  </a:lnTo>
                  <a:lnTo>
                    <a:pt x="1560" y="105"/>
                  </a:lnTo>
                  <a:lnTo>
                    <a:pt x="1560" y="135"/>
                  </a:lnTo>
                  <a:lnTo>
                    <a:pt x="1545" y="150"/>
                  </a:lnTo>
                  <a:lnTo>
                    <a:pt x="1515" y="195"/>
                  </a:lnTo>
                  <a:lnTo>
                    <a:pt x="1470" y="225"/>
                  </a:lnTo>
                  <a:lnTo>
                    <a:pt x="1425" y="240"/>
                  </a:lnTo>
                  <a:lnTo>
                    <a:pt x="1365" y="270"/>
                  </a:lnTo>
                  <a:lnTo>
                    <a:pt x="1305" y="285"/>
                  </a:lnTo>
                  <a:lnTo>
                    <a:pt x="1230" y="315"/>
                  </a:lnTo>
                  <a:lnTo>
                    <a:pt x="1140" y="330"/>
                  </a:lnTo>
                  <a:lnTo>
                    <a:pt x="1050" y="345"/>
                  </a:lnTo>
                  <a:lnTo>
                    <a:pt x="960" y="360"/>
                  </a:lnTo>
                  <a:lnTo>
                    <a:pt x="870" y="375"/>
                  </a:lnTo>
                  <a:lnTo>
                    <a:pt x="765" y="375"/>
                  </a:lnTo>
                  <a:lnTo>
                    <a:pt x="675" y="390"/>
                  </a:lnTo>
                  <a:lnTo>
                    <a:pt x="525" y="390"/>
                  </a:lnTo>
                  <a:lnTo>
                    <a:pt x="435" y="390"/>
                  </a:lnTo>
                  <a:lnTo>
                    <a:pt x="345" y="390"/>
                  </a:lnTo>
                  <a:lnTo>
                    <a:pt x="270" y="375"/>
                  </a:lnTo>
                  <a:lnTo>
                    <a:pt x="210" y="360"/>
                  </a:lnTo>
                  <a:lnTo>
                    <a:pt x="150" y="360"/>
                  </a:lnTo>
                  <a:lnTo>
                    <a:pt x="90" y="345"/>
                  </a:lnTo>
                  <a:lnTo>
                    <a:pt x="45" y="315"/>
                  </a:lnTo>
                  <a:lnTo>
                    <a:pt x="30" y="300"/>
                  </a:lnTo>
                  <a:lnTo>
                    <a:pt x="0" y="285"/>
                  </a:lnTo>
                  <a:lnTo>
                    <a:pt x="0" y="255"/>
                  </a:lnTo>
                  <a:lnTo>
                    <a:pt x="15" y="240"/>
                  </a:lnTo>
                  <a:lnTo>
                    <a:pt x="45" y="195"/>
                  </a:lnTo>
                  <a:lnTo>
                    <a:pt x="90" y="165"/>
                  </a:lnTo>
                  <a:lnTo>
                    <a:pt x="135" y="150"/>
                  </a:lnTo>
                  <a:lnTo>
                    <a:pt x="195" y="120"/>
                  </a:lnTo>
                  <a:lnTo>
                    <a:pt x="255" y="105"/>
                  </a:lnTo>
                  <a:lnTo>
                    <a:pt x="330" y="75"/>
                  </a:lnTo>
                  <a:lnTo>
                    <a:pt x="420" y="60"/>
                  </a:lnTo>
                  <a:lnTo>
                    <a:pt x="510" y="45"/>
                  </a:lnTo>
                  <a:lnTo>
                    <a:pt x="600" y="30"/>
                  </a:lnTo>
                  <a:lnTo>
                    <a:pt x="690" y="15"/>
                  </a:lnTo>
                  <a:lnTo>
                    <a:pt x="795" y="15"/>
                  </a:lnTo>
                  <a:lnTo>
                    <a:pt x="885" y="0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rgbClr val="000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490" name="Freeform 202"/>
            <p:cNvSpPr>
              <a:spLocks/>
            </p:cNvSpPr>
            <p:nvPr/>
          </p:nvSpPr>
          <p:spPr bwMode="auto">
            <a:xfrm>
              <a:off x="1248" y="3594"/>
              <a:ext cx="624" cy="96"/>
            </a:xfrm>
            <a:custGeom>
              <a:avLst/>
              <a:gdLst>
                <a:gd name="T0" fmla="*/ 250 w 1560"/>
                <a:gd name="T1" fmla="*/ 0 h 240"/>
                <a:gd name="T2" fmla="*/ 247 w 1560"/>
                <a:gd name="T3" fmla="*/ 2 h 240"/>
                <a:gd name="T4" fmla="*/ 242 w 1560"/>
                <a:gd name="T5" fmla="*/ 10 h 240"/>
                <a:gd name="T6" fmla="*/ 235 w 1560"/>
                <a:gd name="T7" fmla="*/ 12 h 240"/>
                <a:gd name="T8" fmla="*/ 228 w 1560"/>
                <a:gd name="T9" fmla="*/ 17 h 240"/>
                <a:gd name="T10" fmla="*/ 218 w 1560"/>
                <a:gd name="T11" fmla="*/ 19 h 240"/>
                <a:gd name="T12" fmla="*/ 209 w 1560"/>
                <a:gd name="T13" fmla="*/ 24 h 240"/>
                <a:gd name="T14" fmla="*/ 197 w 1560"/>
                <a:gd name="T15" fmla="*/ 26 h 240"/>
                <a:gd name="T16" fmla="*/ 182 w 1560"/>
                <a:gd name="T17" fmla="*/ 29 h 240"/>
                <a:gd name="T18" fmla="*/ 168 w 1560"/>
                <a:gd name="T19" fmla="*/ 31 h 240"/>
                <a:gd name="T20" fmla="*/ 154 w 1560"/>
                <a:gd name="T21" fmla="*/ 34 h 240"/>
                <a:gd name="T22" fmla="*/ 139 w 1560"/>
                <a:gd name="T23" fmla="*/ 36 h 240"/>
                <a:gd name="T24" fmla="*/ 122 w 1560"/>
                <a:gd name="T25" fmla="*/ 36 h 240"/>
                <a:gd name="T26" fmla="*/ 108 w 1560"/>
                <a:gd name="T27" fmla="*/ 38 h 240"/>
                <a:gd name="T28" fmla="*/ 84 w 1560"/>
                <a:gd name="T29" fmla="*/ 38 h 240"/>
                <a:gd name="T30" fmla="*/ 70 w 1560"/>
                <a:gd name="T31" fmla="*/ 38 h 240"/>
                <a:gd name="T32" fmla="*/ 55 w 1560"/>
                <a:gd name="T33" fmla="*/ 38 h 240"/>
                <a:gd name="T34" fmla="*/ 43 w 1560"/>
                <a:gd name="T35" fmla="*/ 36 h 240"/>
                <a:gd name="T36" fmla="*/ 34 w 1560"/>
                <a:gd name="T37" fmla="*/ 36 h 240"/>
                <a:gd name="T38" fmla="*/ 24 w 1560"/>
                <a:gd name="T39" fmla="*/ 34 h 240"/>
                <a:gd name="T40" fmla="*/ 14 w 1560"/>
                <a:gd name="T41" fmla="*/ 31 h 240"/>
                <a:gd name="T42" fmla="*/ 7 w 1560"/>
                <a:gd name="T43" fmla="*/ 29 h 240"/>
                <a:gd name="T44" fmla="*/ 5 w 1560"/>
                <a:gd name="T45" fmla="*/ 24 h 240"/>
                <a:gd name="T46" fmla="*/ 0 w 1560"/>
                <a:gd name="T47" fmla="*/ 22 h 240"/>
                <a:gd name="T48" fmla="*/ 0 w 1560"/>
                <a:gd name="T49" fmla="*/ 19 h 24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60"/>
                <a:gd name="T76" fmla="*/ 0 h 240"/>
                <a:gd name="T77" fmla="*/ 1560 w 1560"/>
                <a:gd name="T78" fmla="*/ 240 h 24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60" h="240">
                  <a:moveTo>
                    <a:pt x="1560" y="0"/>
                  </a:moveTo>
                  <a:lnTo>
                    <a:pt x="1545" y="15"/>
                  </a:lnTo>
                  <a:lnTo>
                    <a:pt x="1515" y="60"/>
                  </a:lnTo>
                  <a:lnTo>
                    <a:pt x="1470" y="75"/>
                  </a:lnTo>
                  <a:lnTo>
                    <a:pt x="1425" y="105"/>
                  </a:lnTo>
                  <a:lnTo>
                    <a:pt x="1365" y="120"/>
                  </a:lnTo>
                  <a:lnTo>
                    <a:pt x="1305" y="150"/>
                  </a:lnTo>
                  <a:lnTo>
                    <a:pt x="1230" y="165"/>
                  </a:lnTo>
                  <a:lnTo>
                    <a:pt x="1140" y="180"/>
                  </a:lnTo>
                  <a:lnTo>
                    <a:pt x="1050" y="195"/>
                  </a:lnTo>
                  <a:lnTo>
                    <a:pt x="960" y="210"/>
                  </a:lnTo>
                  <a:lnTo>
                    <a:pt x="870" y="225"/>
                  </a:lnTo>
                  <a:lnTo>
                    <a:pt x="765" y="225"/>
                  </a:lnTo>
                  <a:lnTo>
                    <a:pt x="675" y="240"/>
                  </a:lnTo>
                  <a:lnTo>
                    <a:pt x="525" y="240"/>
                  </a:lnTo>
                  <a:lnTo>
                    <a:pt x="435" y="240"/>
                  </a:lnTo>
                  <a:lnTo>
                    <a:pt x="345" y="240"/>
                  </a:lnTo>
                  <a:lnTo>
                    <a:pt x="270" y="225"/>
                  </a:lnTo>
                  <a:lnTo>
                    <a:pt x="210" y="225"/>
                  </a:lnTo>
                  <a:lnTo>
                    <a:pt x="150" y="210"/>
                  </a:lnTo>
                  <a:lnTo>
                    <a:pt x="90" y="195"/>
                  </a:lnTo>
                  <a:lnTo>
                    <a:pt x="45" y="180"/>
                  </a:lnTo>
                  <a:lnTo>
                    <a:pt x="30" y="150"/>
                  </a:lnTo>
                  <a:lnTo>
                    <a:pt x="0" y="135"/>
                  </a:lnTo>
                  <a:lnTo>
                    <a:pt x="0" y="12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491" name="Freeform 203"/>
            <p:cNvSpPr>
              <a:spLocks/>
            </p:cNvSpPr>
            <p:nvPr/>
          </p:nvSpPr>
          <p:spPr bwMode="auto">
            <a:xfrm>
              <a:off x="1248" y="3216"/>
              <a:ext cx="624" cy="156"/>
            </a:xfrm>
            <a:custGeom>
              <a:avLst/>
              <a:gdLst>
                <a:gd name="T0" fmla="*/ 166 w 1560"/>
                <a:gd name="T1" fmla="*/ 0 h 390"/>
                <a:gd name="T2" fmla="*/ 180 w 1560"/>
                <a:gd name="T3" fmla="*/ 0 h 390"/>
                <a:gd name="T4" fmla="*/ 194 w 1560"/>
                <a:gd name="T5" fmla="*/ 0 h 390"/>
                <a:gd name="T6" fmla="*/ 206 w 1560"/>
                <a:gd name="T7" fmla="*/ 2 h 390"/>
                <a:gd name="T8" fmla="*/ 216 w 1560"/>
                <a:gd name="T9" fmla="*/ 5 h 390"/>
                <a:gd name="T10" fmla="*/ 226 w 1560"/>
                <a:gd name="T11" fmla="*/ 5 h 390"/>
                <a:gd name="T12" fmla="*/ 235 w 1560"/>
                <a:gd name="T13" fmla="*/ 7 h 390"/>
                <a:gd name="T14" fmla="*/ 242 w 1560"/>
                <a:gd name="T15" fmla="*/ 12 h 390"/>
                <a:gd name="T16" fmla="*/ 245 w 1560"/>
                <a:gd name="T17" fmla="*/ 14 h 390"/>
                <a:gd name="T18" fmla="*/ 250 w 1560"/>
                <a:gd name="T19" fmla="*/ 17 h 390"/>
                <a:gd name="T20" fmla="*/ 250 w 1560"/>
                <a:gd name="T21" fmla="*/ 22 h 390"/>
                <a:gd name="T22" fmla="*/ 247 w 1560"/>
                <a:gd name="T23" fmla="*/ 24 h 390"/>
                <a:gd name="T24" fmla="*/ 242 w 1560"/>
                <a:gd name="T25" fmla="*/ 31 h 390"/>
                <a:gd name="T26" fmla="*/ 235 w 1560"/>
                <a:gd name="T27" fmla="*/ 36 h 390"/>
                <a:gd name="T28" fmla="*/ 228 w 1560"/>
                <a:gd name="T29" fmla="*/ 38 h 390"/>
                <a:gd name="T30" fmla="*/ 218 w 1560"/>
                <a:gd name="T31" fmla="*/ 43 h 390"/>
                <a:gd name="T32" fmla="*/ 209 w 1560"/>
                <a:gd name="T33" fmla="*/ 46 h 390"/>
                <a:gd name="T34" fmla="*/ 197 w 1560"/>
                <a:gd name="T35" fmla="*/ 50 h 390"/>
                <a:gd name="T36" fmla="*/ 182 w 1560"/>
                <a:gd name="T37" fmla="*/ 53 h 390"/>
                <a:gd name="T38" fmla="*/ 168 w 1560"/>
                <a:gd name="T39" fmla="*/ 55 h 390"/>
                <a:gd name="T40" fmla="*/ 154 w 1560"/>
                <a:gd name="T41" fmla="*/ 58 h 390"/>
                <a:gd name="T42" fmla="*/ 139 w 1560"/>
                <a:gd name="T43" fmla="*/ 60 h 390"/>
                <a:gd name="T44" fmla="*/ 122 w 1560"/>
                <a:gd name="T45" fmla="*/ 60 h 390"/>
                <a:gd name="T46" fmla="*/ 108 w 1560"/>
                <a:gd name="T47" fmla="*/ 62 h 390"/>
                <a:gd name="T48" fmla="*/ 84 w 1560"/>
                <a:gd name="T49" fmla="*/ 62 h 390"/>
                <a:gd name="T50" fmla="*/ 70 w 1560"/>
                <a:gd name="T51" fmla="*/ 62 h 390"/>
                <a:gd name="T52" fmla="*/ 55 w 1560"/>
                <a:gd name="T53" fmla="*/ 62 h 390"/>
                <a:gd name="T54" fmla="*/ 43 w 1560"/>
                <a:gd name="T55" fmla="*/ 60 h 390"/>
                <a:gd name="T56" fmla="*/ 34 w 1560"/>
                <a:gd name="T57" fmla="*/ 58 h 390"/>
                <a:gd name="T58" fmla="*/ 24 w 1560"/>
                <a:gd name="T59" fmla="*/ 58 h 390"/>
                <a:gd name="T60" fmla="*/ 14 w 1560"/>
                <a:gd name="T61" fmla="*/ 55 h 390"/>
                <a:gd name="T62" fmla="*/ 7 w 1560"/>
                <a:gd name="T63" fmla="*/ 50 h 390"/>
                <a:gd name="T64" fmla="*/ 5 w 1560"/>
                <a:gd name="T65" fmla="*/ 48 h 390"/>
                <a:gd name="T66" fmla="*/ 0 w 1560"/>
                <a:gd name="T67" fmla="*/ 46 h 390"/>
                <a:gd name="T68" fmla="*/ 0 w 1560"/>
                <a:gd name="T69" fmla="*/ 41 h 390"/>
                <a:gd name="T70" fmla="*/ 2 w 1560"/>
                <a:gd name="T71" fmla="*/ 38 h 390"/>
                <a:gd name="T72" fmla="*/ 7 w 1560"/>
                <a:gd name="T73" fmla="*/ 31 h 390"/>
                <a:gd name="T74" fmla="*/ 14 w 1560"/>
                <a:gd name="T75" fmla="*/ 26 h 390"/>
                <a:gd name="T76" fmla="*/ 22 w 1560"/>
                <a:gd name="T77" fmla="*/ 24 h 390"/>
                <a:gd name="T78" fmla="*/ 31 w 1560"/>
                <a:gd name="T79" fmla="*/ 19 h 390"/>
                <a:gd name="T80" fmla="*/ 41 w 1560"/>
                <a:gd name="T81" fmla="*/ 17 h 390"/>
                <a:gd name="T82" fmla="*/ 53 w 1560"/>
                <a:gd name="T83" fmla="*/ 12 h 390"/>
                <a:gd name="T84" fmla="*/ 67 w 1560"/>
                <a:gd name="T85" fmla="*/ 10 h 390"/>
                <a:gd name="T86" fmla="*/ 82 w 1560"/>
                <a:gd name="T87" fmla="*/ 7 h 390"/>
                <a:gd name="T88" fmla="*/ 96 w 1560"/>
                <a:gd name="T89" fmla="*/ 5 h 390"/>
                <a:gd name="T90" fmla="*/ 110 w 1560"/>
                <a:gd name="T91" fmla="*/ 2 h 390"/>
                <a:gd name="T92" fmla="*/ 127 w 1560"/>
                <a:gd name="T93" fmla="*/ 2 h 390"/>
                <a:gd name="T94" fmla="*/ 142 w 1560"/>
                <a:gd name="T95" fmla="*/ 0 h 390"/>
                <a:gd name="T96" fmla="*/ 166 w 1560"/>
                <a:gd name="T97" fmla="*/ 0 h 39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560"/>
                <a:gd name="T148" fmla="*/ 0 h 390"/>
                <a:gd name="T149" fmla="*/ 1560 w 1560"/>
                <a:gd name="T150" fmla="*/ 390 h 39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560" h="390">
                  <a:moveTo>
                    <a:pt x="1035" y="0"/>
                  </a:moveTo>
                  <a:lnTo>
                    <a:pt x="1125" y="0"/>
                  </a:lnTo>
                  <a:lnTo>
                    <a:pt x="1215" y="0"/>
                  </a:lnTo>
                  <a:lnTo>
                    <a:pt x="1290" y="15"/>
                  </a:lnTo>
                  <a:lnTo>
                    <a:pt x="1350" y="30"/>
                  </a:lnTo>
                  <a:lnTo>
                    <a:pt x="1410" y="30"/>
                  </a:lnTo>
                  <a:lnTo>
                    <a:pt x="1470" y="45"/>
                  </a:lnTo>
                  <a:lnTo>
                    <a:pt x="1515" y="75"/>
                  </a:lnTo>
                  <a:lnTo>
                    <a:pt x="1530" y="90"/>
                  </a:lnTo>
                  <a:lnTo>
                    <a:pt x="1560" y="105"/>
                  </a:lnTo>
                  <a:lnTo>
                    <a:pt x="1560" y="135"/>
                  </a:lnTo>
                  <a:lnTo>
                    <a:pt x="1545" y="150"/>
                  </a:lnTo>
                  <a:lnTo>
                    <a:pt x="1515" y="195"/>
                  </a:lnTo>
                  <a:lnTo>
                    <a:pt x="1470" y="225"/>
                  </a:lnTo>
                  <a:lnTo>
                    <a:pt x="1425" y="240"/>
                  </a:lnTo>
                  <a:lnTo>
                    <a:pt x="1365" y="270"/>
                  </a:lnTo>
                  <a:lnTo>
                    <a:pt x="1305" y="285"/>
                  </a:lnTo>
                  <a:lnTo>
                    <a:pt x="1230" y="315"/>
                  </a:lnTo>
                  <a:lnTo>
                    <a:pt x="1140" y="330"/>
                  </a:lnTo>
                  <a:lnTo>
                    <a:pt x="1050" y="345"/>
                  </a:lnTo>
                  <a:lnTo>
                    <a:pt x="960" y="360"/>
                  </a:lnTo>
                  <a:lnTo>
                    <a:pt x="870" y="375"/>
                  </a:lnTo>
                  <a:lnTo>
                    <a:pt x="765" y="375"/>
                  </a:lnTo>
                  <a:lnTo>
                    <a:pt x="675" y="390"/>
                  </a:lnTo>
                  <a:lnTo>
                    <a:pt x="525" y="390"/>
                  </a:lnTo>
                  <a:lnTo>
                    <a:pt x="435" y="390"/>
                  </a:lnTo>
                  <a:lnTo>
                    <a:pt x="345" y="390"/>
                  </a:lnTo>
                  <a:lnTo>
                    <a:pt x="270" y="375"/>
                  </a:lnTo>
                  <a:lnTo>
                    <a:pt x="210" y="360"/>
                  </a:lnTo>
                  <a:lnTo>
                    <a:pt x="150" y="360"/>
                  </a:lnTo>
                  <a:lnTo>
                    <a:pt x="90" y="345"/>
                  </a:lnTo>
                  <a:lnTo>
                    <a:pt x="45" y="315"/>
                  </a:lnTo>
                  <a:lnTo>
                    <a:pt x="30" y="300"/>
                  </a:lnTo>
                  <a:lnTo>
                    <a:pt x="0" y="285"/>
                  </a:lnTo>
                  <a:lnTo>
                    <a:pt x="0" y="255"/>
                  </a:lnTo>
                  <a:lnTo>
                    <a:pt x="15" y="240"/>
                  </a:lnTo>
                  <a:lnTo>
                    <a:pt x="45" y="195"/>
                  </a:lnTo>
                  <a:lnTo>
                    <a:pt x="90" y="165"/>
                  </a:lnTo>
                  <a:lnTo>
                    <a:pt x="135" y="150"/>
                  </a:lnTo>
                  <a:lnTo>
                    <a:pt x="195" y="120"/>
                  </a:lnTo>
                  <a:lnTo>
                    <a:pt x="255" y="105"/>
                  </a:lnTo>
                  <a:lnTo>
                    <a:pt x="330" y="75"/>
                  </a:lnTo>
                  <a:lnTo>
                    <a:pt x="420" y="60"/>
                  </a:lnTo>
                  <a:lnTo>
                    <a:pt x="510" y="45"/>
                  </a:lnTo>
                  <a:lnTo>
                    <a:pt x="600" y="30"/>
                  </a:lnTo>
                  <a:lnTo>
                    <a:pt x="690" y="15"/>
                  </a:lnTo>
                  <a:lnTo>
                    <a:pt x="795" y="15"/>
                  </a:lnTo>
                  <a:lnTo>
                    <a:pt x="885" y="0"/>
                  </a:lnTo>
                  <a:lnTo>
                    <a:pt x="1035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492" name="Line 204"/>
            <p:cNvSpPr>
              <a:spLocks noChangeShapeType="1"/>
            </p:cNvSpPr>
            <p:nvPr/>
          </p:nvSpPr>
          <p:spPr bwMode="auto">
            <a:xfrm flipV="1">
              <a:off x="1248" y="3318"/>
              <a:ext cx="0" cy="3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493" name="Rectangle 239"/>
            <p:cNvSpPr>
              <a:spLocks noChangeArrowheads="1"/>
            </p:cNvSpPr>
            <p:nvPr/>
          </p:nvSpPr>
          <p:spPr bwMode="auto">
            <a:xfrm>
              <a:off x="1368" y="2940"/>
              <a:ext cx="32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ru-RU" altLang="ru-RU" sz="2400" b="1">
                  <a:solidFill>
                    <a:srgbClr val="CC00CC"/>
                  </a:solidFill>
                  <a:latin typeface="Arial" charset="0"/>
                </a:rPr>
                <a:t>120</a:t>
              </a:r>
              <a:endParaRPr lang="ru-RU" altLang="ru-RU" sz="2400">
                <a:solidFill>
                  <a:srgbClr val="CC00CC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8736" name="Group 304"/>
          <p:cNvGrpSpPr>
            <a:grpSpLocks/>
          </p:cNvGrpSpPr>
          <p:nvPr/>
        </p:nvGrpSpPr>
        <p:grpSpPr bwMode="auto">
          <a:xfrm>
            <a:off x="2895600" y="4648200"/>
            <a:ext cx="1000125" cy="1181100"/>
            <a:chOff x="1824" y="2952"/>
            <a:chExt cx="630" cy="744"/>
          </a:xfrm>
        </p:grpSpPr>
        <p:grpSp>
          <p:nvGrpSpPr>
            <p:cNvPr id="15433" name="Group 205"/>
            <p:cNvGrpSpPr>
              <a:grpSpLocks/>
            </p:cNvGrpSpPr>
            <p:nvPr/>
          </p:nvGrpSpPr>
          <p:grpSpPr bwMode="auto">
            <a:xfrm>
              <a:off x="1824" y="3216"/>
              <a:ext cx="630" cy="480"/>
              <a:chOff x="1824" y="3216"/>
              <a:chExt cx="630" cy="480"/>
            </a:xfrm>
          </p:grpSpPr>
          <p:sp>
            <p:nvSpPr>
              <p:cNvPr id="15435" name="Freeform 206"/>
              <p:cNvSpPr>
                <a:spLocks/>
              </p:cNvSpPr>
              <p:nvPr/>
            </p:nvSpPr>
            <p:spPr bwMode="auto">
              <a:xfrm>
                <a:off x="1854" y="3276"/>
                <a:ext cx="6" cy="330"/>
              </a:xfrm>
              <a:custGeom>
                <a:avLst/>
                <a:gdLst>
                  <a:gd name="T0" fmla="*/ 2 w 15"/>
                  <a:gd name="T1" fmla="*/ 130 h 825"/>
                  <a:gd name="T2" fmla="*/ 0 w 15"/>
                  <a:gd name="T3" fmla="*/ 132 h 825"/>
                  <a:gd name="T4" fmla="*/ 0 w 15"/>
                  <a:gd name="T5" fmla="*/ 2 h 825"/>
                  <a:gd name="T6" fmla="*/ 2 w 15"/>
                  <a:gd name="T7" fmla="*/ 0 h 825"/>
                  <a:gd name="T8" fmla="*/ 2 w 15"/>
                  <a:gd name="T9" fmla="*/ 130 h 8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825"/>
                  <a:gd name="T17" fmla="*/ 15 w 15"/>
                  <a:gd name="T18" fmla="*/ 825 h 8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825">
                    <a:moveTo>
                      <a:pt x="15" y="810"/>
                    </a:moveTo>
                    <a:lnTo>
                      <a:pt x="0" y="825"/>
                    </a:lnTo>
                    <a:lnTo>
                      <a:pt x="0" y="15"/>
                    </a:lnTo>
                    <a:lnTo>
                      <a:pt x="15" y="0"/>
                    </a:lnTo>
                    <a:lnTo>
                      <a:pt x="15" y="810"/>
                    </a:lnTo>
                    <a:close/>
                  </a:path>
                </a:pathLst>
              </a:custGeom>
              <a:solidFill>
                <a:srgbClr val="0000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36" name="Freeform 207"/>
              <p:cNvSpPr>
                <a:spLocks/>
              </p:cNvSpPr>
              <p:nvPr/>
            </p:nvSpPr>
            <p:spPr bwMode="auto">
              <a:xfrm>
                <a:off x="1842" y="3282"/>
                <a:ext cx="12" cy="342"/>
              </a:xfrm>
              <a:custGeom>
                <a:avLst/>
                <a:gdLst>
                  <a:gd name="T0" fmla="*/ 5 w 30"/>
                  <a:gd name="T1" fmla="*/ 130 h 855"/>
                  <a:gd name="T2" fmla="*/ 0 w 30"/>
                  <a:gd name="T3" fmla="*/ 137 h 855"/>
                  <a:gd name="T4" fmla="*/ 0 w 30"/>
                  <a:gd name="T5" fmla="*/ 7 h 855"/>
                  <a:gd name="T6" fmla="*/ 5 w 30"/>
                  <a:gd name="T7" fmla="*/ 0 h 855"/>
                  <a:gd name="T8" fmla="*/ 5 w 30"/>
                  <a:gd name="T9" fmla="*/ 130 h 8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855"/>
                  <a:gd name="T17" fmla="*/ 30 w 30"/>
                  <a:gd name="T18" fmla="*/ 855 h 8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855">
                    <a:moveTo>
                      <a:pt x="30" y="810"/>
                    </a:moveTo>
                    <a:lnTo>
                      <a:pt x="0" y="855"/>
                    </a:lnTo>
                    <a:lnTo>
                      <a:pt x="0" y="45"/>
                    </a:lnTo>
                    <a:lnTo>
                      <a:pt x="30" y="0"/>
                    </a:lnTo>
                    <a:lnTo>
                      <a:pt x="30" y="810"/>
                    </a:lnTo>
                    <a:close/>
                  </a:path>
                </a:pathLst>
              </a:custGeom>
              <a:solidFill>
                <a:srgbClr val="0000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37" name="Freeform 208"/>
              <p:cNvSpPr>
                <a:spLocks/>
              </p:cNvSpPr>
              <p:nvPr/>
            </p:nvSpPr>
            <p:spPr bwMode="auto">
              <a:xfrm>
                <a:off x="1824" y="3300"/>
                <a:ext cx="18" cy="330"/>
              </a:xfrm>
              <a:custGeom>
                <a:avLst/>
                <a:gdLst>
                  <a:gd name="T0" fmla="*/ 7 w 45"/>
                  <a:gd name="T1" fmla="*/ 130 h 825"/>
                  <a:gd name="T2" fmla="*/ 0 w 45"/>
                  <a:gd name="T3" fmla="*/ 132 h 825"/>
                  <a:gd name="T4" fmla="*/ 0 w 45"/>
                  <a:gd name="T5" fmla="*/ 5 h 825"/>
                  <a:gd name="T6" fmla="*/ 7 w 45"/>
                  <a:gd name="T7" fmla="*/ 0 h 825"/>
                  <a:gd name="T8" fmla="*/ 7 w 45"/>
                  <a:gd name="T9" fmla="*/ 130 h 8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825"/>
                  <a:gd name="T17" fmla="*/ 45 w 45"/>
                  <a:gd name="T18" fmla="*/ 825 h 8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825">
                    <a:moveTo>
                      <a:pt x="45" y="810"/>
                    </a:moveTo>
                    <a:lnTo>
                      <a:pt x="0" y="825"/>
                    </a:lnTo>
                    <a:lnTo>
                      <a:pt x="0" y="30"/>
                    </a:lnTo>
                    <a:lnTo>
                      <a:pt x="45" y="0"/>
                    </a:lnTo>
                    <a:lnTo>
                      <a:pt x="45" y="810"/>
                    </a:lnTo>
                    <a:close/>
                  </a:path>
                </a:pathLst>
              </a:custGeom>
              <a:solidFill>
                <a:srgbClr val="0000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38" name="Line 209"/>
              <p:cNvSpPr>
                <a:spLocks noChangeShapeType="1"/>
              </p:cNvSpPr>
              <p:nvPr/>
            </p:nvSpPr>
            <p:spPr bwMode="auto">
              <a:xfrm flipV="1">
                <a:off x="1860" y="3276"/>
                <a:ext cx="0" cy="3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39" name="Freeform 210"/>
              <p:cNvSpPr>
                <a:spLocks/>
              </p:cNvSpPr>
              <p:nvPr/>
            </p:nvSpPr>
            <p:spPr bwMode="auto">
              <a:xfrm>
                <a:off x="2448" y="3270"/>
                <a:ext cx="6" cy="336"/>
              </a:xfrm>
              <a:custGeom>
                <a:avLst/>
                <a:gdLst>
                  <a:gd name="T0" fmla="*/ 2 w 15"/>
                  <a:gd name="T1" fmla="*/ 132 h 840"/>
                  <a:gd name="T2" fmla="*/ 0 w 15"/>
                  <a:gd name="T3" fmla="*/ 134 h 840"/>
                  <a:gd name="T4" fmla="*/ 0 w 15"/>
                  <a:gd name="T5" fmla="*/ 2 h 840"/>
                  <a:gd name="T6" fmla="*/ 2 w 15"/>
                  <a:gd name="T7" fmla="*/ 0 h 840"/>
                  <a:gd name="T8" fmla="*/ 2 w 15"/>
                  <a:gd name="T9" fmla="*/ 132 h 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840"/>
                  <a:gd name="T17" fmla="*/ 15 w 15"/>
                  <a:gd name="T18" fmla="*/ 840 h 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840">
                    <a:moveTo>
                      <a:pt x="15" y="825"/>
                    </a:moveTo>
                    <a:lnTo>
                      <a:pt x="0" y="840"/>
                    </a:lnTo>
                    <a:lnTo>
                      <a:pt x="0" y="15"/>
                    </a:lnTo>
                    <a:lnTo>
                      <a:pt x="15" y="0"/>
                    </a:lnTo>
                    <a:lnTo>
                      <a:pt x="15" y="825"/>
                    </a:lnTo>
                    <a:close/>
                  </a:path>
                </a:pathLst>
              </a:custGeom>
              <a:solidFill>
                <a:srgbClr val="8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40" name="Freeform 211"/>
              <p:cNvSpPr>
                <a:spLocks/>
              </p:cNvSpPr>
              <p:nvPr/>
            </p:nvSpPr>
            <p:spPr bwMode="auto">
              <a:xfrm>
                <a:off x="2436" y="3276"/>
                <a:ext cx="12" cy="348"/>
              </a:xfrm>
              <a:custGeom>
                <a:avLst/>
                <a:gdLst>
                  <a:gd name="T0" fmla="*/ 5 w 30"/>
                  <a:gd name="T1" fmla="*/ 132 h 870"/>
                  <a:gd name="T2" fmla="*/ 0 w 30"/>
                  <a:gd name="T3" fmla="*/ 139 h 870"/>
                  <a:gd name="T4" fmla="*/ 0 w 30"/>
                  <a:gd name="T5" fmla="*/ 7 h 870"/>
                  <a:gd name="T6" fmla="*/ 5 w 30"/>
                  <a:gd name="T7" fmla="*/ 0 h 870"/>
                  <a:gd name="T8" fmla="*/ 5 w 30"/>
                  <a:gd name="T9" fmla="*/ 132 h 8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870"/>
                  <a:gd name="T17" fmla="*/ 30 w 30"/>
                  <a:gd name="T18" fmla="*/ 870 h 8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870">
                    <a:moveTo>
                      <a:pt x="30" y="825"/>
                    </a:moveTo>
                    <a:lnTo>
                      <a:pt x="0" y="870"/>
                    </a:lnTo>
                    <a:lnTo>
                      <a:pt x="0" y="45"/>
                    </a:lnTo>
                    <a:lnTo>
                      <a:pt x="30" y="0"/>
                    </a:lnTo>
                    <a:lnTo>
                      <a:pt x="30" y="825"/>
                    </a:lnTo>
                    <a:close/>
                  </a:path>
                </a:pathLst>
              </a:custGeom>
              <a:solidFill>
                <a:srgbClr val="8D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41" name="Freeform 212"/>
              <p:cNvSpPr>
                <a:spLocks/>
              </p:cNvSpPr>
              <p:nvPr/>
            </p:nvSpPr>
            <p:spPr bwMode="auto">
              <a:xfrm>
                <a:off x="2418" y="3294"/>
                <a:ext cx="18" cy="336"/>
              </a:xfrm>
              <a:custGeom>
                <a:avLst/>
                <a:gdLst>
                  <a:gd name="T0" fmla="*/ 7 w 45"/>
                  <a:gd name="T1" fmla="*/ 132 h 840"/>
                  <a:gd name="T2" fmla="*/ 0 w 45"/>
                  <a:gd name="T3" fmla="*/ 134 h 840"/>
                  <a:gd name="T4" fmla="*/ 0 w 45"/>
                  <a:gd name="T5" fmla="*/ 5 h 840"/>
                  <a:gd name="T6" fmla="*/ 7 w 45"/>
                  <a:gd name="T7" fmla="*/ 0 h 840"/>
                  <a:gd name="T8" fmla="*/ 7 w 45"/>
                  <a:gd name="T9" fmla="*/ 132 h 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840"/>
                  <a:gd name="T17" fmla="*/ 45 w 45"/>
                  <a:gd name="T18" fmla="*/ 840 h 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840">
                    <a:moveTo>
                      <a:pt x="45" y="825"/>
                    </a:moveTo>
                    <a:lnTo>
                      <a:pt x="0" y="840"/>
                    </a:lnTo>
                    <a:lnTo>
                      <a:pt x="0" y="30"/>
                    </a:lnTo>
                    <a:lnTo>
                      <a:pt x="45" y="0"/>
                    </a:lnTo>
                    <a:lnTo>
                      <a:pt x="45" y="825"/>
                    </a:lnTo>
                    <a:close/>
                  </a:path>
                </a:pathLst>
              </a:custGeom>
              <a:solidFill>
                <a:srgbClr val="9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42" name="Freeform 213"/>
              <p:cNvSpPr>
                <a:spLocks/>
              </p:cNvSpPr>
              <p:nvPr/>
            </p:nvSpPr>
            <p:spPr bwMode="auto">
              <a:xfrm>
                <a:off x="2400" y="3306"/>
                <a:ext cx="18" cy="336"/>
              </a:xfrm>
              <a:custGeom>
                <a:avLst/>
                <a:gdLst>
                  <a:gd name="T0" fmla="*/ 7 w 45"/>
                  <a:gd name="T1" fmla="*/ 130 h 840"/>
                  <a:gd name="T2" fmla="*/ 0 w 45"/>
                  <a:gd name="T3" fmla="*/ 134 h 840"/>
                  <a:gd name="T4" fmla="*/ 0 w 45"/>
                  <a:gd name="T5" fmla="*/ 2 h 840"/>
                  <a:gd name="T6" fmla="*/ 7 w 45"/>
                  <a:gd name="T7" fmla="*/ 0 h 840"/>
                  <a:gd name="T8" fmla="*/ 7 w 45"/>
                  <a:gd name="T9" fmla="*/ 130 h 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840"/>
                  <a:gd name="T17" fmla="*/ 45 w 45"/>
                  <a:gd name="T18" fmla="*/ 840 h 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840">
                    <a:moveTo>
                      <a:pt x="45" y="810"/>
                    </a:moveTo>
                    <a:lnTo>
                      <a:pt x="0" y="840"/>
                    </a:lnTo>
                    <a:lnTo>
                      <a:pt x="0" y="15"/>
                    </a:lnTo>
                    <a:lnTo>
                      <a:pt x="45" y="0"/>
                    </a:lnTo>
                    <a:lnTo>
                      <a:pt x="45" y="810"/>
                    </a:lnTo>
                    <a:close/>
                  </a:path>
                </a:pathLst>
              </a:custGeom>
              <a:solidFill>
                <a:srgbClr val="9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43" name="Freeform 214"/>
              <p:cNvSpPr>
                <a:spLocks/>
              </p:cNvSpPr>
              <p:nvPr/>
            </p:nvSpPr>
            <p:spPr bwMode="auto">
              <a:xfrm>
                <a:off x="2376" y="3312"/>
                <a:ext cx="24" cy="336"/>
              </a:xfrm>
              <a:custGeom>
                <a:avLst/>
                <a:gdLst>
                  <a:gd name="T0" fmla="*/ 10 w 60"/>
                  <a:gd name="T1" fmla="*/ 132 h 840"/>
                  <a:gd name="T2" fmla="*/ 0 w 60"/>
                  <a:gd name="T3" fmla="*/ 134 h 840"/>
                  <a:gd name="T4" fmla="*/ 0 w 60"/>
                  <a:gd name="T5" fmla="*/ 5 h 840"/>
                  <a:gd name="T6" fmla="*/ 10 w 60"/>
                  <a:gd name="T7" fmla="*/ 0 h 840"/>
                  <a:gd name="T8" fmla="*/ 10 w 60"/>
                  <a:gd name="T9" fmla="*/ 132 h 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840"/>
                  <a:gd name="T17" fmla="*/ 60 w 60"/>
                  <a:gd name="T18" fmla="*/ 840 h 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840">
                    <a:moveTo>
                      <a:pt x="60" y="825"/>
                    </a:moveTo>
                    <a:lnTo>
                      <a:pt x="0" y="840"/>
                    </a:lnTo>
                    <a:lnTo>
                      <a:pt x="0" y="30"/>
                    </a:lnTo>
                    <a:lnTo>
                      <a:pt x="60" y="0"/>
                    </a:lnTo>
                    <a:lnTo>
                      <a:pt x="60" y="825"/>
                    </a:lnTo>
                    <a:close/>
                  </a:path>
                </a:pathLst>
              </a:custGeom>
              <a:solidFill>
                <a:srgbClr val="A1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44" name="Freeform 215"/>
              <p:cNvSpPr>
                <a:spLocks/>
              </p:cNvSpPr>
              <p:nvPr/>
            </p:nvSpPr>
            <p:spPr bwMode="auto">
              <a:xfrm>
                <a:off x="2352" y="3324"/>
                <a:ext cx="24" cy="336"/>
              </a:xfrm>
              <a:custGeom>
                <a:avLst/>
                <a:gdLst>
                  <a:gd name="T0" fmla="*/ 10 w 60"/>
                  <a:gd name="T1" fmla="*/ 130 h 840"/>
                  <a:gd name="T2" fmla="*/ 0 w 60"/>
                  <a:gd name="T3" fmla="*/ 134 h 840"/>
                  <a:gd name="T4" fmla="*/ 0 w 60"/>
                  <a:gd name="T5" fmla="*/ 2 h 840"/>
                  <a:gd name="T6" fmla="*/ 10 w 60"/>
                  <a:gd name="T7" fmla="*/ 0 h 840"/>
                  <a:gd name="T8" fmla="*/ 10 w 60"/>
                  <a:gd name="T9" fmla="*/ 130 h 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840"/>
                  <a:gd name="T17" fmla="*/ 60 w 60"/>
                  <a:gd name="T18" fmla="*/ 840 h 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840">
                    <a:moveTo>
                      <a:pt x="60" y="810"/>
                    </a:moveTo>
                    <a:lnTo>
                      <a:pt x="0" y="840"/>
                    </a:lnTo>
                    <a:lnTo>
                      <a:pt x="0" y="15"/>
                    </a:lnTo>
                    <a:lnTo>
                      <a:pt x="60" y="0"/>
                    </a:lnTo>
                    <a:lnTo>
                      <a:pt x="60" y="810"/>
                    </a:lnTo>
                    <a:close/>
                  </a:path>
                </a:pathLst>
              </a:custGeom>
              <a:solidFill>
                <a:srgbClr val="A8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45" name="Freeform 216"/>
              <p:cNvSpPr>
                <a:spLocks/>
              </p:cNvSpPr>
              <p:nvPr/>
            </p:nvSpPr>
            <p:spPr bwMode="auto">
              <a:xfrm>
                <a:off x="2322" y="3330"/>
                <a:ext cx="30" cy="336"/>
              </a:xfrm>
              <a:custGeom>
                <a:avLst/>
                <a:gdLst>
                  <a:gd name="T0" fmla="*/ 12 w 75"/>
                  <a:gd name="T1" fmla="*/ 132 h 840"/>
                  <a:gd name="T2" fmla="*/ 0 w 75"/>
                  <a:gd name="T3" fmla="*/ 134 h 840"/>
                  <a:gd name="T4" fmla="*/ 0 w 75"/>
                  <a:gd name="T5" fmla="*/ 5 h 840"/>
                  <a:gd name="T6" fmla="*/ 12 w 75"/>
                  <a:gd name="T7" fmla="*/ 0 h 840"/>
                  <a:gd name="T8" fmla="*/ 12 w 75"/>
                  <a:gd name="T9" fmla="*/ 132 h 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"/>
                  <a:gd name="T16" fmla="*/ 0 h 840"/>
                  <a:gd name="T17" fmla="*/ 75 w 75"/>
                  <a:gd name="T18" fmla="*/ 840 h 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" h="840">
                    <a:moveTo>
                      <a:pt x="75" y="825"/>
                    </a:moveTo>
                    <a:lnTo>
                      <a:pt x="0" y="840"/>
                    </a:lnTo>
                    <a:lnTo>
                      <a:pt x="0" y="30"/>
                    </a:lnTo>
                    <a:lnTo>
                      <a:pt x="75" y="0"/>
                    </a:lnTo>
                    <a:lnTo>
                      <a:pt x="75" y="825"/>
                    </a:lnTo>
                    <a:close/>
                  </a:path>
                </a:pathLst>
              </a:custGeom>
              <a:solidFill>
                <a:srgbClr val="A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46" name="Freeform 217"/>
              <p:cNvSpPr>
                <a:spLocks/>
              </p:cNvSpPr>
              <p:nvPr/>
            </p:nvSpPr>
            <p:spPr bwMode="auto">
              <a:xfrm>
                <a:off x="2286" y="3342"/>
                <a:ext cx="36" cy="330"/>
              </a:xfrm>
              <a:custGeom>
                <a:avLst/>
                <a:gdLst>
                  <a:gd name="T0" fmla="*/ 14 w 90"/>
                  <a:gd name="T1" fmla="*/ 130 h 825"/>
                  <a:gd name="T2" fmla="*/ 0 w 90"/>
                  <a:gd name="T3" fmla="*/ 132 h 825"/>
                  <a:gd name="T4" fmla="*/ 0 w 90"/>
                  <a:gd name="T5" fmla="*/ 2 h 825"/>
                  <a:gd name="T6" fmla="*/ 14 w 90"/>
                  <a:gd name="T7" fmla="*/ 0 h 825"/>
                  <a:gd name="T8" fmla="*/ 14 w 90"/>
                  <a:gd name="T9" fmla="*/ 130 h 8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"/>
                  <a:gd name="T16" fmla="*/ 0 h 825"/>
                  <a:gd name="T17" fmla="*/ 90 w 90"/>
                  <a:gd name="T18" fmla="*/ 825 h 8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" h="825">
                    <a:moveTo>
                      <a:pt x="90" y="810"/>
                    </a:moveTo>
                    <a:lnTo>
                      <a:pt x="0" y="825"/>
                    </a:lnTo>
                    <a:lnTo>
                      <a:pt x="0" y="15"/>
                    </a:lnTo>
                    <a:lnTo>
                      <a:pt x="90" y="0"/>
                    </a:lnTo>
                    <a:lnTo>
                      <a:pt x="90" y="810"/>
                    </a:lnTo>
                    <a:close/>
                  </a:path>
                </a:pathLst>
              </a:custGeom>
              <a:solidFill>
                <a:srgbClr val="B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47" name="Freeform 218"/>
              <p:cNvSpPr>
                <a:spLocks/>
              </p:cNvSpPr>
              <p:nvPr/>
            </p:nvSpPr>
            <p:spPr bwMode="auto">
              <a:xfrm>
                <a:off x="2250" y="3348"/>
                <a:ext cx="36" cy="330"/>
              </a:xfrm>
              <a:custGeom>
                <a:avLst/>
                <a:gdLst>
                  <a:gd name="T0" fmla="*/ 14 w 90"/>
                  <a:gd name="T1" fmla="*/ 130 h 825"/>
                  <a:gd name="T2" fmla="*/ 0 w 90"/>
                  <a:gd name="T3" fmla="*/ 132 h 825"/>
                  <a:gd name="T4" fmla="*/ 0 w 90"/>
                  <a:gd name="T5" fmla="*/ 2 h 825"/>
                  <a:gd name="T6" fmla="*/ 14 w 90"/>
                  <a:gd name="T7" fmla="*/ 0 h 825"/>
                  <a:gd name="T8" fmla="*/ 14 w 90"/>
                  <a:gd name="T9" fmla="*/ 130 h 8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"/>
                  <a:gd name="T16" fmla="*/ 0 h 825"/>
                  <a:gd name="T17" fmla="*/ 90 w 90"/>
                  <a:gd name="T18" fmla="*/ 825 h 8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" h="825">
                    <a:moveTo>
                      <a:pt x="90" y="810"/>
                    </a:moveTo>
                    <a:lnTo>
                      <a:pt x="0" y="825"/>
                    </a:lnTo>
                    <a:lnTo>
                      <a:pt x="0" y="15"/>
                    </a:lnTo>
                    <a:lnTo>
                      <a:pt x="90" y="0"/>
                    </a:lnTo>
                    <a:lnTo>
                      <a:pt x="90" y="810"/>
                    </a:lnTo>
                    <a:close/>
                  </a:path>
                </a:pathLst>
              </a:custGeom>
              <a:solidFill>
                <a:srgbClr val="B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48" name="Freeform 219"/>
              <p:cNvSpPr>
                <a:spLocks/>
              </p:cNvSpPr>
              <p:nvPr/>
            </p:nvSpPr>
            <p:spPr bwMode="auto">
              <a:xfrm>
                <a:off x="2214" y="3354"/>
                <a:ext cx="36" cy="330"/>
              </a:xfrm>
              <a:custGeom>
                <a:avLst/>
                <a:gdLst>
                  <a:gd name="T0" fmla="*/ 14 w 90"/>
                  <a:gd name="T1" fmla="*/ 130 h 825"/>
                  <a:gd name="T2" fmla="*/ 0 w 90"/>
                  <a:gd name="T3" fmla="*/ 132 h 825"/>
                  <a:gd name="T4" fmla="*/ 0 w 90"/>
                  <a:gd name="T5" fmla="*/ 2 h 825"/>
                  <a:gd name="T6" fmla="*/ 14 w 90"/>
                  <a:gd name="T7" fmla="*/ 0 h 825"/>
                  <a:gd name="T8" fmla="*/ 14 w 90"/>
                  <a:gd name="T9" fmla="*/ 130 h 8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"/>
                  <a:gd name="T16" fmla="*/ 0 h 825"/>
                  <a:gd name="T17" fmla="*/ 90 w 90"/>
                  <a:gd name="T18" fmla="*/ 825 h 8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" h="825">
                    <a:moveTo>
                      <a:pt x="90" y="810"/>
                    </a:moveTo>
                    <a:lnTo>
                      <a:pt x="0" y="825"/>
                    </a:lnTo>
                    <a:lnTo>
                      <a:pt x="0" y="15"/>
                    </a:lnTo>
                    <a:lnTo>
                      <a:pt x="90" y="0"/>
                    </a:lnTo>
                    <a:lnTo>
                      <a:pt x="90" y="810"/>
                    </a:lnTo>
                    <a:close/>
                  </a:path>
                </a:pathLst>
              </a:custGeom>
              <a:solidFill>
                <a:srgbClr val="C3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49" name="Freeform 220"/>
              <p:cNvSpPr>
                <a:spLocks/>
              </p:cNvSpPr>
              <p:nvPr/>
            </p:nvSpPr>
            <p:spPr bwMode="auto">
              <a:xfrm>
                <a:off x="2178" y="3360"/>
                <a:ext cx="36" cy="330"/>
              </a:xfrm>
              <a:custGeom>
                <a:avLst/>
                <a:gdLst>
                  <a:gd name="T0" fmla="*/ 14 w 90"/>
                  <a:gd name="T1" fmla="*/ 130 h 825"/>
                  <a:gd name="T2" fmla="*/ 0 w 90"/>
                  <a:gd name="T3" fmla="*/ 132 h 825"/>
                  <a:gd name="T4" fmla="*/ 0 w 90"/>
                  <a:gd name="T5" fmla="*/ 2 h 825"/>
                  <a:gd name="T6" fmla="*/ 14 w 90"/>
                  <a:gd name="T7" fmla="*/ 0 h 825"/>
                  <a:gd name="T8" fmla="*/ 14 w 90"/>
                  <a:gd name="T9" fmla="*/ 130 h 8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"/>
                  <a:gd name="T16" fmla="*/ 0 h 825"/>
                  <a:gd name="T17" fmla="*/ 90 w 90"/>
                  <a:gd name="T18" fmla="*/ 825 h 8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" h="825">
                    <a:moveTo>
                      <a:pt x="90" y="810"/>
                    </a:moveTo>
                    <a:lnTo>
                      <a:pt x="0" y="825"/>
                    </a:lnTo>
                    <a:lnTo>
                      <a:pt x="0" y="15"/>
                    </a:lnTo>
                    <a:lnTo>
                      <a:pt x="90" y="0"/>
                    </a:lnTo>
                    <a:lnTo>
                      <a:pt x="90" y="810"/>
                    </a:lnTo>
                    <a:close/>
                  </a:path>
                </a:pathLst>
              </a:custGeom>
              <a:solidFill>
                <a:srgbClr val="C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50" name="Rectangle 221"/>
              <p:cNvSpPr>
                <a:spLocks noChangeArrowheads="1"/>
              </p:cNvSpPr>
              <p:nvPr/>
            </p:nvSpPr>
            <p:spPr bwMode="auto">
              <a:xfrm>
                <a:off x="2136" y="3366"/>
                <a:ext cx="42" cy="324"/>
              </a:xfrm>
              <a:prstGeom prst="rect">
                <a:avLst/>
              </a:prstGeom>
              <a:solidFill>
                <a:srgbClr val="D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5451" name="Freeform 222"/>
              <p:cNvSpPr>
                <a:spLocks/>
              </p:cNvSpPr>
              <p:nvPr/>
            </p:nvSpPr>
            <p:spPr bwMode="auto">
              <a:xfrm>
                <a:off x="2100" y="3366"/>
                <a:ext cx="36" cy="330"/>
              </a:xfrm>
              <a:custGeom>
                <a:avLst/>
                <a:gdLst>
                  <a:gd name="T0" fmla="*/ 14 w 90"/>
                  <a:gd name="T1" fmla="*/ 130 h 825"/>
                  <a:gd name="T2" fmla="*/ 0 w 90"/>
                  <a:gd name="T3" fmla="*/ 132 h 825"/>
                  <a:gd name="T4" fmla="*/ 0 w 90"/>
                  <a:gd name="T5" fmla="*/ 2 h 825"/>
                  <a:gd name="T6" fmla="*/ 14 w 90"/>
                  <a:gd name="T7" fmla="*/ 0 h 825"/>
                  <a:gd name="T8" fmla="*/ 14 w 90"/>
                  <a:gd name="T9" fmla="*/ 130 h 8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"/>
                  <a:gd name="T16" fmla="*/ 0 h 825"/>
                  <a:gd name="T17" fmla="*/ 90 w 90"/>
                  <a:gd name="T18" fmla="*/ 825 h 8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" h="825">
                    <a:moveTo>
                      <a:pt x="90" y="810"/>
                    </a:moveTo>
                    <a:lnTo>
                      <a:pt x="0" y="825"/>
                    </a:lnTo>
                    <a:lnTo>
                      <a:pt x="0" y="15"/>
                    </a:lnTo>
                    <a:lnTo>
                      <a:pt x="90" y="0"/>
                    </a:lnTo>
                    <a:lnTo>
                      <a:pt x="90" y="810"/>
                    </a:lnTo>
                    <a:close/>
                  </a:path>
                </a:pathLst>
              </a:custGeom>
              <a:solidFill>
                <a:srgbClr val="D7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52" name="Rectangle 223"/>
              <p:cNvSpPr>
                <a:spLocks noChangeArrowheads="1"/>
              </p:cNvSpPr>
              <p:nvPr/>
            </p:nvSpPr>
            <p:spPr bwMode="auto">
              <a:xfrm>
                <a:off x="2040" y="3372"/>
                <a:ext cx="60" cy="324"/>
              </a:xfrm>
              <a:prstGeom prst="rect">
                <a:avLst/>
              </a:prstGeom>
              <a:solidFill>
                <a:srgbClr val="DD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5453" name="Rectangle 224"/>
              <p:cNvSpPr>
                <a:spLocks noChangeArrowheads="1"/>
              </p:cNvSpPr>
              <p:nvPr/>
            </p:nvSpPr>
            <p:spPr bwMode="auto">
              <a:xfrm>
                <a:off x="2004" y="3372"/>
                <a:ext cx="36" cy="324"/>
              </a:xfrm>
              <a:prstGeom prst="rect">
                <a:avLst/>
              </a:prstGeom>
              <a:solidFill>
                <a:srgbClr val="E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5454" name="Rectangle 225"/>
              <p:cNvSpPr>
                <a:spLocks noChangeArrowheads="1"/>
              </p:cNvSpPr>
              <p:nvPr/>
            </p:nvSpPr>
            <p:spPr bwMode="auto">
              <a:xfrm>
                <a:off x="1968" y="3372"/>
                <a:ext cx="36" cy="324"/>
              </a:xfrm>
              <a:prstGeom prst="rect">
                <a:avLst/>
              </a:prstGeom>
              <a:solidFill>
                <a:srgbClr val="EB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5455" name="Freeform 226"/>
              <p:cNvSpPr>
                <a:spLocks/>
              </p:cNvSpPr>
              <p:nvPr/>
            </p:nvSpPr>
            <p:spPr bwMode="auto">
              <a:xfrm>
                <a:off x="1938" y="3366"/>
                <a:ext cx="30" cy="330"/>
              </a:xfrm>
              <a:custGeom>
                <a:avLst/>
                <a:gdLst>
                  <a:gd name="T0" fmla="*/ 12 w 75"/>
                  <a:gd name="T1" fmla="*/ 132 h 825"/>
                  <a:gd name="T2" fmla="*/ 0 w 75"/>
                  <a:gd name="T3" fmla="*/ 130 h 825"/>
                  <a:gd name="T4" fmla="*/ 0 w 75"/>
                  <a:gd name="T5" fmla="*/ 0 h 825"/>
                  <a:gd name="T6" fmla="*/ 12 w 75"/>
                  <a:gd name="T7" fmla="*/ 2 h 825"/>
                  <a:gd name="T8" fmla="*/ 12 w 75"/>
                  <a:gd name="T9" fmla="*/ 132 h 8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"/>
                  <a:gd name="T16" fmla="*/ 0 h 825"/>
                  <a:gd name="T17" fmla="*/ 75 w 75"/>
                  <a:gd name="T18" fmla="*/ 825 h 8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" h="825">
                    <a:moveTo>
                      <a:pt x="75" y="825"/>
                    </a:moveTo>
                    <a:lnTo>
                      <a:pt x="0" y="810"/>
                    </a:lnTo>
                    <a:lnTo>
                      <a:pt x="0" y="0"/>
                    </a:lnTo>
                    <a:lnTo>
                      <a:pt x="75" y="15"/>
                    </a:lnTo>
                    <a:lnTo>
                      <a:pt x="75" y="825"/>
                    </a:lnTo>
                    <a:close/>
                  </a:path>
                </a:pathLst>
              </a:custGeom>
              <a:solidFill>
                <a:srgbClr val="F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56" name="Freeform 227"/>
              <p:cNvSpPr>
                <a:spLocks/>
              </p:cNvSpPr>
              <p:nvPr/>
            </p:nvSpPr>
            <p:spPr bwMode="auto">
              <a:xfrm>
                <a:off x="1908" y="3360"/>
                <a:ext cx="30" cy="330"/>
              </a:xfrm>
              <a:custGeom>
                <a:avLst/>
                <a:gdLst>
                  <a:gd name="T0" fmla="*/ 12 w 75"/>
                  <a:gd name="T1" fmla="*/ 132 h 825"/>
                  <a:gd name="T2" fmla="*/ 0 w 75"/>
                  <a:gd name="T3" fmla="*/ 132 h 825"/>
                  <a:gd name="T4" fmla="*/ 0 w 75"/>
                  <a:gd name="T5" fmla="*/ 0 h 825"/>
                  <a:gd name="T6" fmla="*/ 12 w 75"/>
                  <a:gd name="T7" fmla="*/ 2 h 825"/>
                  <a:gd name="T8" fmla="*/ 12 w 75"/>
                  <a:gd name="T9" fmla="*/ 132 h 8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"/>
                  <a:gd name="T16" fmla="*/ 0 h 825"/>
                  <a:gd name="T17" fmla="*/ 75 w 75"/>
                  <a:gd name="T18" fmla="*/ 825 h 8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" h="825">
                    <a:moveTo>
                      <a:pt x="75" y="825"/>
                    </a:moveTo>
                    <a:lnTo>
                      <a:pt x="0" y="825"/>
                    </a:lnTo>
                    <a:lnTo>
                      <a:pt x="0" y="0"/>
                    </a:lnTo>
                    <a:lnTo>
                      <a:pt x="75" y="15"/>
                    </a:lnTo>
                    <a:lnTo>
                      <a:pt x="75" y="825"/>
                    </a:lnTo>
                    <a:close/>
                  </a:path>
                </a:pathLst>
              </a:custGeom>
              <a:solidFill>
                <a:srgbClr val="F8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57" name="Freeform 228"/>
              <p:cNvSpPr>
                <a:spLocks/>
              </p:cNvSpPr>
              <p:nvPr/>
            </p:nvSpPr>
            <p:spPr bwMode="auto">
              <a:xfrm>
                <a:off x="1884" y="3360"/>
                <a:ext cx="24" cy="330"/>
              </a:xfrm>
              <a:custGeom>
                <a:avLst/>
                <a:gdLst>
                  <a:gd name="T0" fmla="*/ 10 w 60"/>
                  <a:gd name="T1" fmla="*/ 132 h 825"/>
                  <a:gd name="T2" fmla="*/ 0 w 60"/>
                  <a:gd name="T3" fmla="*/ 130 h 825"/>
                  <a:gd name="T4" fmla="*/ 0 w 60"/>
                  <a:gd name="T5" fmla="*/ 0 h 825"/>
                  <a:gd name="T6" fmla="*/ 10 w 60"/>
                  <a:gd name="T7" fmla="*/ 0 h 825"/>
                  <a:gd name="T8" fmla="*/ 10 w 60"/>
                  <a:gd name="T9" fmla="*/ 132 h 8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825"/>
                  <a:gd name="T17" fmla="*/ 60 w 60"/>
                  <a:gd name="T18" fmla="*/ 825 h 8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825">
                    <a:moveTo>
                      <a:pt x="60" y="825"/>
                    </a:moveTo>
                    <a:lnTo>
                      <a:pt x="0" y="810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82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58" name="Freeform 229"/>
              <p:cNvSpPr>
                <a:spLocks/>
              </p:cNvSpPr>
              <p:nvPr/>
            </p:nvSpPr>
            <p:spPr bwMode="auto">
              <a:xfrm>
                <a:off x="1860" y="3354"/>
                <a:ext cx="24" cy="330"/>
              </a:xfrm>
              <a:custGeom>
                <a:avLst/>
                <a:gdLst>
                  <a:gd name="T0" fmla="*/ 10 w 60"/>
                  <a:gd name="T1" fmla="*/ 132 h 825"/>
                  <a:gd name="T2" fmla="*/ 0 w 60"/>
                  <a:gd name="T3" fmla="*/ 130 h 825"/>
                  <a:gd name="T4" fmla="*/ 0 w 60"/>
                  <a:gd name="T5" fmla="*/ 0 h 825"/>
                  <a:gd name="T6" fmla="*/ 10 w 60"/>
                  <a:gd name="T7" fmla="*/ 2 h 825"/>
                  <a:gd name="T8" fmla="*/ 10 w 60"/>
                  <a:gd name="T9" fmla="*/ 132 h 8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825"/>
                  <a:gd name="T17" fmla="*/ 60 w 60"/>
                  <a:gd name="T18" fmla="*/ 825 h 8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825">
                    <a:moveTo>
                      <a:pt x="60" y="825"/>
                    </a:moveTo>
                    <a:lnTo>
                      <a:pt x="0" y="810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82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59" name="Freeform 230"/>
              <p:cNvSpPr>
                <a:spLocks/>
              </p:cNvSpPr>
              <p:nvPr/>
            </p:nvSpPr>
            <p:spPr bwMode="auto">
              <a:xfrm>
                <a:off x="1848" y="3342"/>
                <a:ext cx="12" cy="336"/>
              </a:xfrm>
              <a:custGeom>
                <a:avLst/>
                <a:gdLst>
                  <a:gd name="T0" fmla="*/ 5 w 30"/>
                  <a:gd name="T1" fmla="*/ 134 h 840"/>
                  <a:gd name="T2" fmla="*/ 0 w 30"/>
                  <a:gd name="T3" fmla="*/ 132 h 840"/>
                  <a:gd name="T4" fmla="*/ 0 w 30"/>
                  <a:gd name="T5" fmla="*/ 0 h 840"/>
                  <a:gd name="T6" fmla="*/ 5 w 30"/>
                  <a:gd name="T7" fmla="*/ 5 h 840"/>
                  <a:gd name="T8" fmla="*/ 5 w 30"/>
                  <a:gd name="T9" fmla="*/ 134 h 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840"/>
                  <a:gd name="T17" fmla="*/ 30 w 30"/>
                  <a:gd name="T18" fmla="*/ 840 h 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840">
                    <a:moveTo>
                      <a:pt x="30" y="840"/>
                    </a:moveTo>
                    <a:lnTo>
                      <a:pt x="0" y="825"/>
                    </a:lnTo>
                    <a:lnTo>
                      <a:pt x="0" y="0"/>
                    </a:lnTo>
                    <a:lnTo>
                      <a:pt x="30" y="30"/>
                    </a:lnTo>
                    <a:lnTo>
                      <a:pt x="30" y="840"/>
                    </a:lnTo>
                    <a:close/>
                  </a:path>
                </a:pathLst>
              </a:custGeom>
              <a:solidFill>
                <a:srgbClr val="F8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60" name="Freeform 231"/>
              <p:cNvSpPr>
                <a:spLocks/>
              </p:cNvSpPr>
              <p:nvPr/>
            </p:nvSpPr>
            <p:spPr bwMode="auto">
              <a:xfrm>
                <a:off x="1836" y="3336"/>
                <a:ext cx="12" cy="336"/>
              </a:xfrm>
              <a:custGeom>
                <a:avLst/>
                <a:gdLst>
                  <a:gd name="T0" fmla="*/ 5 w 30"/>
                  <a:gd name="T1" fmla="*/ 134 h 840"/>
                  <a:gd name="T2" fmla="*/ 0 w 30"/>
                  <a:gd name="T3" fmla="*/ 130 h 840"/>
                  <a:gd name="T4" fmla="*/ 0 w 30"/>
                  <a:gd name="T5" fmla="*/ 0 h 840"/>
                  <a:gd name="T6" fmla="*/ 5 w 30"/>
                  <a:gd name="T7" fmla="*/ 2 h 840"/>
                  <a:gd name="T8" fmla="*/ 5 w 30"/>
                  <a:gd name="T9" fmla="*/ 134 h 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840"/>
                  <a:gd name="T17" fmla="*/ 30 w 30"/>
                  <a:gd name="T18" fmla="*/ 840 h 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840">
                    <a:moveTo>
                      <a:pt x="30" y="840"/>
                    </a:moveTo>
                    <a:lnTo>
                      <a:pt x="0" y="810"/>
                    </a:lnTo>
                    <a:lnTo>
                      <a:pt x="0" y="0"/>
                    </a:lnTo>
                    <a:lnTo>
                      <a:pt x="30" y="15"/>
                    </a:lnTo>
                    <a:lnTo>
                      <a:pt x="30" y="840"/>
                    </a:lnTo>
                    <a:close/>
                  </a:path>
                </a:pathLst>
              </a:custGeom>
              <a:solidFill>
                <a:srgbClr val="F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61" name="Freeform 232"/>
              <p:cNvSpPr>
                <a:spLocks/>
              </p:cNvSpPr>
              <p:nvPr/>
            </p:nvSpPr>
            <p:spPr bwMode="auto">
              <a:xfrm>
                <a:off x="1830" y="3330"/>
                <a:ext cx="6" cy="330"/>
              </a:xfrm>
              <a:custGeom>
                <a:avLst/>
                <a:gdLst>
                  <a:gd name="T0" fmla="*/ 2 w 15"/>
                  <a:gd name="T1" fmla="*/ 132 h 825"/>
                  <a:gd name="T2" fmla="*/ 0 w 15"/>
                  <a:gd name="T3" fmla="*/ 130 h 825"/>
                  <a:gd name="T4" fmla="*/ 0 w 15"/>
                  <a:gd name="T5" fmla="*/ 0 h 825"/>
                  <a:gd name="T6" fmla="*/ 2 w 15"/>
                  <a:gd name="T7" fmla="*/ 2 h 825"/>
                  <a:gd name="T8" fmla="*/ 2 w 15"/>
                  <a:gd name="T9" fmla="*/ 132 h 8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825"/>
                  <a:gd name="T17" fmla="*/ 15 w 15"/>
                  <a:gd name="T18" fmla="*/ 825 h 8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825">
                    <a:moveTo>
                      <a:pt x="15" y="825"/>
                    </a:moveTo>
                    <a:lnTo>
                      <a:pt x="0" y="810"/>
                    </a:lnTo>
                    <a:lnTo>
                      <a:pt x="0" y="0"/>
                    </a:lnTo>
                    <a:lnTo>
                      <a:pt x="15" y="15"/>
                    </a:lnTo>
                    <a:lnTo>
                      <a:pt x="15" y="825"/>
                    </a:lnTo>
                    <a:close/>
                  </a:path>
                </a:pathLst>
              </a:custGeom>
              <a:solidFill>
                <a:srgbClr val="EB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62" name="Freeform 233"/>
              <p:cNvSpPr>
                <a:spLocks/>
              </p:cNvSpPr>
              <p:nvPr/>
            </p:nvSpPr>
            <p:spPr bwMode="auto">
              <a:xfrm>
                <a:off x="1824" y="3318"/>
                <a:ext cx="6" cy="336"/>
              </a:xfrm>
              <a:custGeom>
                <a:avLst/>
                <a:gdLst>
                  <a:gd name="T0" fmla="*/ 2 w 15"/>
                  <a:gd name="T1" fmla="*/ 134 h 840"/>
                  <a:gd name="T2" fmla="*/ 0 w 15"/>
                  <a:gd name="T3" fmla="*/ 132 h 840"/>
                  <a:gd name="T4" fmla="*/ 0 w 15"/>
                  <a:gd name="T5" fmla="*/ 0 h 840"/>
                  <a:gd name="T6" fmla="*/ 2 w 15"/>
                  <a:gd name="T7" fmla="*/ 5 h 840"/>
                  <a:gd name="T8" fmla="*/ 2 w 15"/>
                  <a:gd name="T9" fmla="*/ 134 h 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840"/>
                  <a:gd name="T17" fmla="*/ 15 w 15"/>
                  <a:gd name="T18" fmla="*/ 840 h 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840">
                    <a:moveTo>
                      <a:pt x="15" y="840"/>
                    </a:moveTo>
                    <a:lnTo>
                      <a:pt x="0" y="825"/>
                    </a:lnTo>
                    <a:lnTo>
                      <a:pt x="0" y="0"/>
                    </a:lnTo>
                    <a:lnTo>
                      <a:pt x="15" y="30"/>
                    </a:lnTo>
                    <a:lnTo>
                      <a:pt x="15" y="840"/>
                    </a:lnTo>
                    <a:close/>
                  </a:path>
                </a:pathLst>
              </a:custGeom>
              <a:solidFill>
                <a:srgbClr val="E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63" name="Freeform 234"/>
              <p:cNvSpPr>
                <a:spLocks/>
              </p:cNvSpPr>
              <p:nvPr/>
            </p:nvSpPr>
            <p:spPr bwMode="auto">
              <a:xfrm>
                <a:off x="1824" y="3216"/>
                <a:ext cx="630" cy="156"/>
              </a:xfrm>
              <a:custGeom>
                <a:avLst/>
                <a:gdLst>
                  <a:gd name="T0" fmla="*/ 168 w 1575"/>
                  <a:gd name="T1" fmla="*/ 0 h 390"/>
                  <a:gd name="T2" fmla="*/ 182 w 1575"/>
                  <a:gd name="T3" fmla="*/ 0 h 390"/>
                  <a:gd name="T4" fmla="*/ 197 w 1575"/>
                  <a:gd name="T5" fmla="*/ 0 h 390"/>
                  <a:gd name="T6" fmla="*/ 209 w 1575"/>
                  <a:gd name="T7" fmla="*/ 2 h 390"/>
                  <a:gd name="T8" fmla="*/ 218 w 1575"/>
                  <a:gd name="T9" fmla="*/ 5 h 390"/>
                  <a:gd name="T10" fmla="*/ 228 w 1575"/>
                  <a:gd name="T11" fmla="*/ 5 h 390"/>
                  <a:gd name="T12" fmla="*/ 238 w 1575"/>
                  <a:gd name="T13" fmla="*/ 7 h 390"/>
                  <a:gd name="T14" fmla="*/ 245 w 1575"/>
                  <a:gd name="T15" fmla="*/ 12 h 390"/>
                  <a:gd name="T16" fmla="*/ 247 w 1575"/>
                  <a:gd name="T17" fmla="*/ 14 h 390"/>
                  <a:gd name="T18" fmla="*/ 252 w 1575"/>
                  <a:gd name="T19" fmla="*/ 17 h 390"/>
                  <a:gd name="T20" fmla="*/ 252 w 1575"/>
                  <a:gd name="T21" fmla="*/ 22 h 390"/>
                  <a:gd name="T22" fmla="*/ 250 w 1575"/>
                  <a:gd name="T23" fmla="*/ 24 h 390"/>
                  <a:gd name="T24" fmla="*/ 245 w 1575"/>
                  <a:gd name="T25" fmla="*/ 31 h 390"/>
                  <a:gd name="T26" fmla="*/ 238 w 1575"/>
                  <a:gd name="T27" fmla="*/ 36 h 390"/>
                  <a:gd name="T28" fmla="*/ 230 w 1575"/>
                  <a:gd name="T29" fmla="*/ 38 h 390"/>
                  <a:gd name="T30" fmla="*/ 221 w 1575"/>
                  <a:gd name="T31" fmla="*/ 43 h 390"/>
                  <a:gd name="T32" fmla="*/ 211 w 1575"/>
                  <a:gd name="T33" fmla="*/ 46 h 390"/>
                  <a:gd name="T34" fmla="*/ 199 w 1575"/>
                  <a:gd name="T35" fmla="*/ 50 h 390"/>
                  <a:gd name="T36" fmla="*/ 185 w 1575"/>
                  <a:gd name="T37" fmla="*/ 53 h 390"/>
                  <a:gd name="T38" fmla="*/ 170 w 1575"/>
                  <a:gd name="T39" fmla="*/ 55 h 390"/>
                  <a:gd name="T40" fmla="*/ 156 w 1575"/>
                  <a:gd name="T41" fmla="*/ 58 h 390"/>
                  <a:gd name="T42" fmla="*/ 142 w 1575"/>
                  <a:gd name="T43" fmla="*/ 60 h 390"/>
                  <a:gd name="T44" fmla="*/ 125 w 1575"/>
                  <a:gd name="T45" fmla="*/ 60 h 390"/>
                  <a:gd name="T46" fmla="*/ 110 w 1575"/>
                  <a:gd name="T47" fmla="*/ 62 h 390"/>
                  <a:gd name="T48" fmla="*/ 86 w 1575"/>
                  <a:gd name="T49" fmla="*/ 62 h 390"/>
                  <a:gd name="T50" fmla="*/ 72 w 1575"/>
                  <a:gd name="T51" fmla="*/ 62 h 390"/>
                  <a:gd name="T52" fmla="*/ 58 w 1575"/>
                  <a:gd name="T53" fmla="*/ 62 h 390"/>
                  <a:gd name="T54" fmla="*/ 46 w 1575"/>
                  <a:gd name="T55" fmla="*/ 60 h 390"/>
                  <a:gd name="T56" fmla="*/ 34 w 1575"/>
                  <a:gd name="T57" fmla="*/ 58 h 390"/>
                  <a:gd name="T58" fmla="*/ 24 w 1575"/>
                  <a:gd name="T59" fmla="*/ 58 h 390"/>
                  <a:gd name="T60" fmla="*/ 14 w 1575"/>
                  <a:gd name="T61" fmla="*/ 55 h 390"/>
                  <a:gd name="T62" fmla="*/ 10 w 1575"/>
                  <a:gd name="T63" fmla="*/ 50 h 390"/>
                  <a:gd name="T64" fmla="*/ 5 w 1575"/>
                  <a:gd name="T65" fmla="*/ 48 h 390"/>
                  <a:gd name="T66" fmla="*/ 2 w 1575"/>
                  <a:gd name="T67" fmla="*/ 46 h 390"/>
                  <a:gd name="T68" fmla="*/ 0 w 1575"/>
                  <a:gd name="T69" fmla="*/ 41 h 390"/>
                  <a:gd name="T70" fmla="*/ 2 w 1575"/>
                  <a:gd name="T71" fmla="*/ 38 h 390"/>
                  <a:gd name="T72" fmla="*/ 7 w 1575"/>
                  <a:gd name="T73" fmla="*/ 31 h 390"/>
                  <a:gd name="T74" fmla="*/ 14 w 1575"/>
                  <a:gd name="T75" fmla="*/ 26 h 390"/>
                  <a:gd name="T76" fmla="*/ 22 w 1575"/>
                  <a:gd name="T77" fmla="*/ 24 h 390"/>
                  <a:gd name="T78" fmla="*/ 31 w 1575"/>
                  <a:gd name="T79" fmla="*/ 19 h 390"/>
                  <a:gd name="T80" fmla="*/ 41 w 1575"/>
                  <a:gd name="T81" fmla="*/ 17 h 390"/>
                  <a:gd name="T82" fmla="*/ 53 w 1575"/>
                  <a:gd name="T83" fmla="*/ 12 h 390"/>
                  <a:gd name="T84" fmla="*/ 67 w 1575"/>
                  <a:gd name="T85" fmla="*/ 10 h 390"/>
                  <a:gd name="T86" fmla="*/ 82 w 1575"/>
                  <a:gd name="T87" fmla="*/ 7 h 390"/>
                  <a:gd name="T88" fmla="*/ 96 w 1575"/>
                  <a:gd name="T89" fmla="*/ 5 h 390"/>
                  <a:gd name="T90" fmla="*/ 113 w 1575"/>
                  <a:gd name="T91" fmla="*/ 2 h 390"/>
                  <a:gd name="T92" fmla="*/ 127 w 1575"/>
                  <a:gd name="T93" fmla="*/ 2 h 390"/>
                  <a:gd name="T94" fmla="*/ 144 w 1575"/>
                  <a:gd name="T95" fmla="*/ 0 h 390"/>
                  <a:gd name="T96" fmla="*/ 168 w 1575"/>
                  <a:gd name="T97" fmla="*/ 0 h 39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575"/>
                  <a:gd name="T148" fmla="*/ 0 h 390"/>
                  <a:gd name="T149" fmla="*/ 1575 w 1575"/>
                  <a:gd name="T150" fmla="*/ 390 h 39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575" h="390">
                    <a:moveTo>
                      <a:pt x="1050" y="0"/>
                    </a:moveTo>
                    <a:lnTo>
                      <a:pt x="1140" y="0"/>
                    </a:lnTo>
                    <a:lnTo>
                      <a:pt x="1230" y="0"/>
                    </a:lnTo>
                    <a:lnTo>
                      <a:pt x="1305" y="15"/>
                    </a:lnTo>
                    <a:lnTo>
                      <a:pt x="1365" y="30"/>
                    </a:lnTo>
                    <a:lnTo>
                      <a:pt x="1425" y="30"/>
                    </a:lnTo>
                    <a:lnTo>
                      <a:pt x="1485" y="45"/>
                    </a:lnTo>
                    <a:lnTo>
                      <a:pt x="1530" y="75"/>
                    </a:lnTo>
                    <a:lnTo>
                      <a:pt x="1545" y="90"/>
                    </a:lnTo>
                    <a:lnTo>
                      <a:pt x="1575" y="105"/>
                    </a:lnTo>
                    <a:lnTo>
                      <a:pt x="1575" y="135"/>
                    </a:lnTo>
                    <a:lnTo>
                      <a:pt x="1560" y="150"/>
                    </a:lnTo>
                    <a:lnTo>
                      <a:pt x="1530" y="195"/>
                    </a:lnTo>
                    <a:lnTo>
                      <a:pt x="1485" y="225"/>
                    </a:lnTo>
                    <a:lnTo>
                      <a:pt x="1440" y="240"/>
                    </a:lnTo>
                    <a:lnTo>
                      <a:pt x="1380" y="270"/>
                    </a:lnTo>
                    <a:lnTo>
                      <a:pt x="1320" y="285"/>
                    </a:lnTo>
                    <a:lnTo>
                      <a:pt x="1245" y="315"/>
                    </a:lnTo>
                    <a:lnTo>
                      <a:pt x="1155" y="330"/>
                    </a:lnTo>
                    <a:lnTo>
                      <a:pt x="1065" y="345"/>
                    </a:lnTo>
                    <a:lnTo>
                      <a:pt x="975" y="360"/>
                    </a:lnTo>
                    <a:lnTo>
                      <a:pt x="885" y="375"/>
                    </a:lnTo>
                    <a:lnTo>
                      <a:pt x="780" y="375"/>
                    </a:lnTo>
                    <a:lnTo>
                      <a:pt x="690" y="390"/>
                    </a:lnTo>
                    <a:lnTo>
                      <a:pt x="540" y="390"/>
                    </a:lnTo>
                    <a:lnTo>
                      <a:pt x="450" y="390"/>
                    </a:lnTo>
                    <a:lnTo>
                      <a:pt x="360" y="390"/>
                    </a:lnTo>
                    <a:lnTo>
                      <a:pt x="285" y="375"/>
                    </a:lnTo>
                    <a:lnTo>
                      <a:pt x="210" y="360"/>
                    </a:lnTo>
                    <a:lnTo>
                      <a:pt x="150" y="360"/>
                    </a:lnTo>
                    <a:lnTo>
                      <a:pt x="90" y="345"/>
                    </a:lnTo>
                    <a:lnTo>
                      <a:pt x="60" y="315"/>
                    </a:lnTo>
                    <a:lnTo>
                      <a:pt x="30" y="300"/>
                    </a:lnTo>
                    <a:lnTo>
                      <a:pt x="15" y="285"/>
                    </a:lnTo>
                    <a:lnTo>
                      <a:pt x="0" y="255"/>
                    </a:lnTo>
                    <a:lnTo>
                      <a:pt x="15" y="240"/>
                    </a:lnTo>
                    <a:lnTo>
                      <a:pt x="45" y="195"/>
                    </a:lnTo>
                    <a:lnTo>
                      <a:pt x="90" y="165"/>
                    </a:lnTo>
                    <a:lnTo>
                      <a:pt x="135" y="150"/>
                    </a:lnTo>
                    <a:lnTo>
                      <a:pt x="195" y="120"/>
                    </a:lnTo>
                    <a:lnTo>
                      <a:pt x="255" y="105"/>
                    </a:lnTo>
                    <a:lnTo>
                      <a:pt x="330" y="75"/>
                    </a:lnTo>
                    <a:lnTo>
                      <a:pt x="420" y="60"/>
                    </a:lnTo>
                    <a:lnTo>
                      <a:pt x="510" y="45"/>
                    </a:lnTo>
                    <a:lnTo>
                      <a:pt x="600" y="30"/>
                    </a:lnTo>
                    <a:lnTo>
                      <a:pt x="705" y="15"/>
                    </a:lnTo>
                    <a:lnTo>
                      <a:pt x="795" y="15"/>
                    </a:lnTo>
                    <a:lnTo>
                      <a:pt x="900" y="0"/>
                    </a:lnTo>
                    <a:lnTo>
                      <a:pt x="1050" y="0"/>
                    </a:lnTo>
                    <a:close/>
                  </a:path>
                </a:pathLst>
              </a:custGeom>
              <a:solidFill>
                <a:srgbClr val="B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64" name="Freeform 235"/>
              <p:cNvSpPr>
                <a:spLocks/>
              </p:cNvSpPr>
              <p:nvPr/>
            </p:nvSpPr>
            <p:spPr bwMode="auto">
              <a:xfrm>
                <a:off x="1824" y="3600"/>
                <a:ext cx="630" cy="96"/>
              </a:xfrm>
              <a:custGeom>
                <a:avLst/>
                <a:gdLst>
                  <a:gd name="T0" fmla="*/ 252 w 1575"/>
                  <a:gd name="T1" fmla="*/ 0 h 240"/>
                  <a:gd name="T2" fmla="*/ 250 w 1575"/>
                  <a:gd name="T3" fmla="*/ 2 h 240"/>
                  <a:gd name="T4" fmla="*/ 245 w 1575"/>
                  <a:gd name="T5" fmla="*/ 10 h 240"/>
                  <a:gd name="T6" fmla="*/ 238 w 1575"/>
                  <a:gd name="T7" fmla="*/ 12 h 240"/>
                  <a:gd name="T8" fmla="*/ 230 w 1575"/>
                  <a:gd name="T9" fmla="*/ 17 h 240"/>
                  <a:gd name="T10" fmla="*/ 221 w 1575"/>
                  <a:gd name="T11" fmla="*/ 19 h 240"/>
                  <a:gd name="T12" fmla="*/ 211 w 1575"/>
                  <a:gd name="T13" fmla="*/ 24 h 240"/>
                  <a:gd name="T14" fmla="*/ 199 w 1575"/>
                  <a:gd name="T15" fmla="*/ 26 h 240"/>
                  <a:gd name="T16" fmla="*/ 185 w 1575"/>
                  <a:gd name="T17" fmla="*/ 29 h 240"/>
                  <a:gd name="T18" fmla="*/ 170 w 1575"/>
                  <a:gd name="T19" fmla="*/ 31 h 240"/>
                  <a:gd name="T20" fmla="*/ 156 w 1575"/>
                  <a:gd name="T21" fmla="*/ 34 h 240"/>
                  <a:gd name="T22" fmla="*/ 142 w 1575"/>
                  <a:gd name="T23" fmla="*/ 36 h 240"/>
                  <a:gd name="T24" fmla="*/ 125 w 1575"/>
                  <a:gd name="T25" fmla="*/ 36 h 240"/>
                  <a:gd name="T26" fmla="*/ 110 w 1575"/>
                  <a:gd name="T27" fmla="*/ 38 h 240"/>
                  <a:gd name="T28" fmla="*/ 86 w 1575"/>
                  <a:gd name="T29" fmla="*/ 38 h 240"/>
                  <a:gd name="T30" fmla="*/ 72 w 1575"/>
                  <a:gd name="T31" fmla="*/ 38 h 240"/>
                  <a:gd name="T32" fmla="*/ 58 w 1575"/>
                  <a:gd name="T33" fmla="*/ 38 h 240"/>
                  <a:gd name="T34" fmla="*/ 46 w 1575"/>
                  <a:gd name="T35" fmla="*/ 36 h 240"/>
                  <a:gd name="T36" fmla="*/ 34 w 1575"/>
                  <a:gd name="T37" fmla="*/ 36 h 240"/>
                  <a:gd name="T38" fmla="*/ 24 w 1575"/>
                  <a:gd name="T39" fmla="*/ 34 h 240"/>
                  <a:gd name="T40" fmla="*/ 14 w 1575"/>
                  <a:gd name="T41" fmla="*/ 31 h 240"/>
                  <a:gd name="T42" fmla="*/ 10 w 1575"/>
                  <a:gd name="T43" fmla="*/ 29 h 240"/>
                  <a:gd name="T44" fmla="*/ 5 w 1575"/>
                  <a:gd name="T45" fmla="*/ 24 h 240"/>
                  <a:gd name="T46" fmla="*/ 2 w 1575"/>
                  <a:gd name="T47" fmla="*/ 22 h 240"/>
                  <a:gd name="T48" fmla="*/ 0 w 1575"/>
                  <a:gd name="T49" fmla="*/ 19 h 24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575"/>
                  <a:gd name="T76" fmla="*/ 0 h 240"/>
                  <a:gd name="T77" fmla="*/ 1575 w 1575"/>
                  <a:gd name="T78" fmla="*/ 240 h 24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575" h="240">
                    <a:moveTo>
                      <a:pt x="1575" y="0"/>
                    </a:moveTo>
                    <a:lnTo>
                      <a:pt x="1560" y="15"/>
                    </a:lnTo>
                    <a:lnTo>
                      <a:pt x="1530" y="60"/>
                    </a:lnTo>
                    <a:lnTo>
                      <a:pt x="1485" y="75"/>
                    </a:lnTo>
                    <a:lnTo>
                      <a:pt x="1440" y="105"/>
                    </a:lnTo>
                    <a:lnTo>
                      <a:pt x="1380" y="120"/>
                    </a:lnTo>
                    <a:lnTo>
                      <a:pt x="1320" y="150"/>
                    </a:lnTo>
                    <a:lnTo>
                      <a:pt x="1245" y="165"/>
                    </a:lnTo>
                    <a:lnTo>
                      <a:pt x="1155" y="180"/>
                    </a:lnTo>
                    <a:lnTo>
                      <a:pt x="1065" y="195"/>
                    </a:lnTo>
                    <a:lnTo>
                      <a:pt x="975" y="210"/>
                    </a:lnTo>
                    <a:lnTo>
                      <a:pt x="885" y="225"/>
                    </a:lnTo>
                    <a:lnTo>
                      <a:pt x="780" y="225"/>
                    </a:lnTo>
                    <a:lnTo>
                      <a:pt x="690" y="240"/>
                    </a:lnTo>
                    <a:lnTo>
                      <a:pt x="540" y="240"/>
                    </a:lnTo>
                    <a:lnTo>
                      <a:pt x="450" y="240"/>
                    </a:lnTo>
                    <a:lnTo>
                      <a:pt x="360" y="240"/>
                    </a:lnTo>
                    <a:lnTo>
                      <a:pt x="285" y="225"/>
                    </a:lnTo>
                    <a:lnTo>
                      <a:pt x="210" y="225"/>
                    </a:lnTo>
                    <a:lnTo>
                      <a:pt x="150" y="210"/>
                    </a:lnTo>
                    <a:lnTo>
                      <a:pt x="90" y="195"/>
                    </a:lnTo>
                    <a:lnTo>
                      <a:pt x="60" y="180"/>
                    </a:lnTo>
                    <a:lnTo>
                      <a:pt x="30" y="150"/>
                    </a:lnTo>
                    <a:lnTo>
                      <a:pt x="15" y="135"/>
                    </a:lnTo>
                    <a:lnTo>
                      <a:pt x="0" y="1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65" name="Freeform 236"/>
              <p:cNvSpPr>
                <a:spLocks/>
              </p:cNvSpPr>
              <p:nvPr/>
            </p:nvSpPr>
            <p:spPr bwMode="auto">
              <a:xfrm>
                <a:off x="1824" y="3216"/>
                <a:ext cx="630" cy="156"/>
              </a:xfrm>
              <a:custGeom>
                <a:avLst/>
                <a:gdLst>
                  <a:gd name="T0" fmla="*/ 168 w 1575"/>
                  <a:gd name="T1" fmla="*/ 0 h 390"/>
                  <a:gd name="T2" fmla="*/ 182 w 1575"/>
                  <a:gd name="T3" fmla="*/ 0 h 390"/>
                  <a:gd name="T4" fmla="*/ 197 w 1575"/>
                  <a:gd name="T5" fmla="*/ 0 h 390"/>
                  <a:gd name="T6" fmla="*/ 209 w 1575"/>
                  <a:gd name="T7" fmla="*/ 2 h 390"/>
                  <a:gd name="T8" fmla="*/ 218 w 1575"/>
                  <a:gd name="T9" fmla="*/ 5 h 390"/>
                  <a:gd name="T10" fmla="*/ 228 w 1575"/>
                  <a:gd name="T11" fmla="*/ 5 h 390"/>
                  <a:gd name="T12" fmla="*/ 238 w 1575"/>
                  <a:gd name="T13" fmla="*/ 7 h 390"/>
                  <a:gd name="T14" fmla="*/ 245 w 1575"/>
                  <a:gd name="T15" fmla="*/ 12 h 390"/>
                  <a:gd name="T16" fmla="*/ 247 w 1575"/>
                  <a:gd name="T17" fmla="*/ 14 h 390"/>
                  <a:gd name="T18" fmla="*/ 252 w 1575"/>
                  <a:gd name="T19" fmla="*/ 17 h 390"/>
                  <a:gd name="T20" fmla="*/ 252 w 1575"/>
                  <a:gd name="T21" fmla="*/ 22 h 390"/>
                  <a:gd name="T22" fmla="*/ 250 w 1575"/>
                  <a:gd name="T23" fmla="*/ 24 h 390"/>
                  <a:gd name="T24" fmla="*/ 245 w 1575"/>
                  <a:gd name="T25" fmla="*/ 31 h 390"/>
                  <a:gd name="T26" fmla="*/ 238 w 1575"/>
                  <a:gd name="T27" fmla="*/ 36 h 390"/>
                  <a:gd name="T28" fmla="*/ 230 w 1575"/>
                  <a:gd name="T29" fmla="*/ 38 h 390"/>
                  <a:gd name="T30" fmla="*/ 221 w 1575"/>
                  <a:gd name="T31" fmla="*/ 43 h 390"/>
                  <a:gd name="T32" fmla="*/ 211 w 1575"/>
                  <a:gd name="T33" fmla="*/ 46 h 390"/>
                  <a:gd name="T34" fmla="*/ 199 w 1575"/>
                  <a:gd name="T35" fmla="*/ 50 h 390"/>
                  <a:gd name="T36" fmla="*/ 185 w 1575"/>
                  <a:gd name="T37" fmla="*/ 53 h 390"/>
                  <a:gd name="T38" fmla="*/ 170 w 1575"/>
                  <a:gd name="T39" fmla="*/ 55 h 390"/>
                  <a:gd name="T40" fmla="*/ 156 w 1575"/>
                  <a:gd name="T41" fmla="*/ 58 h 390"/>
                  <a:gd name="T42" fmla="*/ 142 w 1575"/>
                  <a:gd name="T43" fmla="*/ 60 h 390"/>
                  <a:gd name="T44" fmla="*/ 125 w 1575"/>
                  <a:gd name="T45" fmla="*/ 60 h 390"/>
                  <a:gd name="T46" fmla="*/ 110 w 1575"/>
                  <a:gd name="T47" fmla="*/ 62 h 390"/>
                  <a:gd name="T48" fmla="*/ 86 w 1575"/>
                  <a:gd name="T49" fmla="*/ 62 h 390"/>
                  <a:gd name="T50" fmla="*/ 72 w 1575"/>
                  <a:gd name="T51" fmla="*/ 62 h 390"/>
                  <a:gd name="T52" fmla="*/ 58 w 1575"/>
                  <a:gd name="T53" fmla="*/ 62 h 390"/>
                  <a:gd name="T54" fmla="*/ 46 w 1575"/>
                  <a:gd name="T55" fmla="*/ 60 h 390"/>
                  <a:gd name="T56" fmla="*/ 34 w 1575"/>
                  <a:gd name="T57" fmla="*/ 58 h 390"/>
                  <a:gd name="T58" fmla="*/ 24 w 1575"/>
                  <a:gd name="T59" fmla="*/ 58 h 390"/>
                  <a:gd name="T60" fmla="*/ 14 w 1575"/>
                  <a:gd name="T61" fmla="*/ 55 h 390"/>
                  <a:gd name="T62" fmla="*/ 10 w 1575"/>
                  <a:gd name="T63" fmla="*/ 50 h 390"/>
                  <a:gd name="T64" fmla="*/ 5 w 1575"/>
                  <a:gd name="T65" fmla="*/ 48 h 390"/>
                  <a:gd name="T66" fmla="*/ 2 w 1575"/>
                  <a:gd name="T67" fmla="*/ 46 h 390"/>
                  <a:gd name="T68" fmla="*/ 0 w 1575"/>
                  <a:gd name="T69" fmla="*/ 41 h 390"/>
                  <a:gd name="T70" fmla="*/ 2 w 1575"/>
                  <a:gd name="T71" fmla="*/ 38 h 390"/>
                  <a:gd name="T72" fmla="*/ 7 w 1575"/>
                  <a:gd name="T73" fmla="*/ 31 h 390"/>
                  <a:gd name="T74" fmla="*/ 14 w 1575"/>
                  <a:gd name="T75" fmla="*/ 26 h 390"/>
                  <a:gd name="T76" fmla="*/ 22 w 1575"/>
                  <a:gd name="T77" fmla="*/ 24 h 390"/>
                  <a:gd name="T78" fmla="*/ 31 w 1575"/>
                  <a:gd name="T79" fmla="*/ 19 h 390"/>
                  <a:gd name="T80" fmla="*/ 41 w 1575"/>
                  <a:gd name="T81" fmla="*/ 17 h 390"/>
                  <a:gd name="T82" fmla="*/ 53 w 1575"/>
                  <a:gd name="T83" fmla="*/ 12 h 390"/>
                  <a:gd name="T84" fmla="*/ 67 w 1575"/>
                  <a:gd name="T85" fmla="*/ 10 h 390"/>
                  <a:gd name="T86" fmla="*/ 82 w 1575"/>
                  <a:gd name="T87" fmla="*/ 7 h 390"/>
                  <a:gd name="T88" fmla="*/ 96 w 1575"/>
                  <a:gd name="T89" fmla="*/ 5 h 390"/>
                  <a:gd name="T90" fmla="*/ 113 w 1575"/>
                  <a:gd name="T91" fmla="*/ 2 h 390"/>
                  <a:gd name="T92" fmla="*/ 127 w 1575"/>
                  <a:gd name="T93" fmla="*/ 2 h 390"/>
                  <a:gd name="T94" fmla="*/ 144 w 1575"/>
                  <a:gd name="T95" fmla="*/ 0 h 390"/>
                  <a:gd name="T96" fmla="*/ 168 w 1575"/>
                  <a:gd name="T97" fmla="*/ 0 h 39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575"/>
                  <a:gd name="T148" fmla="*/ 0 h 390"/>
                  <a:gd name="T149" fmla="*/ 1575 w 1575"/>
                  <a:gd name="T150" fmla="*/ 390 h 39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575" h="390">
                    <a:moveTo>
                      <a:pt x="1050" y="0"/>
                    </a:moveTo>
                    <a:lnTo>
                      <a:pt x="1140" y="0"/>
                    </a:lnTo>
                    <a:lnTo>
                      <a:pt x="1230" y="0"/>
                    </a:lnTo>
                    <a:lnTo>
                      <a:pt x="1305" y="15"/>
                    </a:lnTo>
                    <a:lnTo>
                      <a:pt x="1365" y="30"/>
                    </a:lnTo>
                    <a:lnTo>
                      <a:pt x="1425" y="30"/>
                    </a:lnTo>
                    <a:lnTo>
                      <a:pt x="1485" y="45"/>
                    </a:lnTo>
                    <a:lnTo>
                      <a:pt x="1530" y="75"/>
                    </a:lnTo>
                    <a:lnTo>
                      <a:pt x="1545" y="90"/>
                    </a:lnTo>
                    <a:lnTo>
                      <a:pt x="1575" y="105"/>
                    </a:lnTo>
                    <a:lnTo>
                      <a:pt x="1575" y="135"/>
                    </a:lnTo>
                    <a:lnTo>
                      <a:pt x="1560" y="150"/>
                    </a:lnTo>
                    <a:lnTo>
                      <a:pt x="1530" y="195"/>
                    </a:lnTo>
                    <a:lnTo>
                      <a:pt x="1485" y="225"/>
                    </a:lnTo>
                    <a:lnTo>
                      <a:pt x="1440" y="240"/>
                    </a:lnTo>
                    <a:lnTo>
                      <a:pt x="1380" y="270"/>
                    </a:lnTo>
                    <a:lnTo>
                      <a:pt x="1320" y="285"/>
                    </a:lnTo>
                    <a:lnTo>
                      <a:pt x="1245" y="315"/>
                    </a:lnTo>
                    <a:lnTo>
                      <a:pt x="1155" y="330"/>
                    </a:lnTo>
                    <a:lnTo>
                      <a:pt x="1065" y="345"/>
                    </a:lnTo>
                    <a:lnTo>
                      <a:pt x="975" y="360"/>
                    </a:lnTo>
                    <a:lnTo>
                      <a:pt x="885" y="375"/>
                    </a:lnTo>
                    <a:lnTo>
                      <a:pt x="780" y="375"/>
                    </a:lnTo>
                    <a:lnTo>
                      <a:pt x="690" y="390"/>
                    </a:lnTo>
                    <a:lnTo>
                      <a:pt x="540" y="390"/>
                    </a:lnTo>
                    <a:lnTo>
                      <a:pt x="450" y="390"/>
                    </a:lnTo>
                    <a:lnTo>
                      <a:pt x="360" y="390"/>
                    </a:lnTo>
                    <a:lnTo>
                      <a:pt x="285" y="375"/>
                    </a:lnTo>
                    <a:lnTo>
                      <a:pt x="210" y="360"/>
                    </a:lnTo>
                    <a:lnTo>
                      <a:pt x="150" y="360"/>
                    </a:lnTo>
                    <a:lnTo>
                      <a:pt x="90" y="345"/>
                    </a:lnTo>
                    <a:lnTo>
                      <a:pt x="60" y="315"/>
                    </a:lnTo>
                    <a:lnTo>
                      <a:pt x="30" y="300"/>
                    </a:lnTo>
                    <a:lnTo>
                      <a:pt x="15" y="285"/>
                    </a:lnTo>
                    <a:lnTo>
                      <a:pt x="0" y="255"/>
                    </a:lnTo>
                    <a:lnTo>
                      <a:pt x="15" y="240"/>
                    </a:lnTo>
                    <a:lnTo>
                      <a:pt x="45" y="195"/>
                    </a:lnTo>
                    <a:lnTo>
                      <a:pt x="90" y="165"/>
                    </a:lnTo>
                    <a:lnTo>
                      <a:pt x="135" y="150"/>
                    </a:lnTo>
                    <a:lnTo>
                      <a:pt x="195" y="120"/>
                    </a:lnTo>
                    <a:lnTo>
                      <a:pt x="255" y="105"/>
                    </a:lnTo>
                    <a:lnTo>
                      <a:pt x="330" y="75"/>
                    </a:lnTo>
                    <a:lnTo>
                      <a:pt x="420" y="60"/>
                    </a:lnTo>
                    <a:lnTo>
                      <a:pt x="510" y="45"/>
                    </a:lnTo>
                    <a:lnTo>
                      <a:pt x="600" y="30"/>
                    </a:lnTo>
                    <a:lnTo>
                      <a:pt x="705" y="15"/>
                    </a:lnTo>
                    <a:lnTo>
                      <a:pt x="795" y="15"/>
                    </a:lnTo>
                    <a:lnTo>
                      <a:pt x="900" y="0"/>
                    </a:lnTo>
                    <a:lnTo>
                      <a:pt x="1050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66" name="Line 237"/>
              <p:cNvSpPr>
                <a:spLocks noChangeShapeType="1"/>
              </p:cNvSpPr>
              <p:nvPr/>
            </p:nvSpPr>
            <p:spPr bwMode="auto">
              <a:xfrm flipV="1">
                <a:off x="2454" y="3270"/>
                <a:ext cx="0" cy="3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67" name="Line 238"/>
              <p:cNvSpPr>
                <a:spLocks noChangeShapeType="1"/>
              </p:cNvSpPr>
              <p:nvPr/>
            </p:nvSpPr>
            <p:spPr bwMode="auto">
              <a:xfrm flipV="1">
                <a:off x="1824" y="3318"/>
                <a:ext cx="0" cy="3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5434" name="Rectangle 240"/>
            <p:cNvSpPr>
              <a:spLocks noChangeArrowheads="1"/>
            </p:cNvSpPr>
            <p:nvPr/>
          </p:nvSpPr>
          <p:spPr bwMode="auto">
            <a:xfrm>
              <a:off x="1992" y="2952"/>
              <a:ext cx="32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ru-RU" altLang="ru-RU" sz="2400" b="1">
                  <a:solidFill>
                    <a:srgbClr val="CC00CC"/>
                  </a:solidFill>
                  <a:latin typeface="Arial" charset="0"/>
                </a:rPr>
                <a:t>135</a:t>
              </a:r>
              <a:endParaRPr lang="ru-RU" altLang="ru-RU" sz="2400">
                <a:solidFill>
                  <a:srgbClr val="CC00CC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8737" name="Group 305"/>
          <p:cNvGrpSpPr>
            <a:grpSpLocks/>
          </p:cNvGrpSpPr>
          <p:nvPr/>
        </p:nvGrpSpPr>
        <p:grpSpPr bwMode="auto">
          <a:xfrm>
            <a:off x="5181600" y="2819400"/>
            <a:ext cx="1000125" cy="3162300"/>
            <a:chOff x="3264" y="1776"/>
            <a:chExt cx="630" cy="1992"/>
          </a:xfrm>
        </p:grpSpPr>
        <p:grpSp>
          <p:nvGrpSpPr>
            <p:cNvPr id="15402" name="Group 241"/>
            <p:cNvGrpSpPr>
              <a:grpSpLocks/>
            </p:cNvGrpSpPr>
            <p:nvPr/>
          </p:nvGrpSpPr>
          <p:grpSpPr bwMode="auto">
            <a:xfrm>
              <a:off x="3264" y="2064"/>
              <a:ext cx="630" cy="1704"/>
              <a:chOff x="3306" y="1992"/>
              <a:chExt cx="630" cy="1704"/>
            </a:xfrm>
          </p:grpSpPr>
          <p:sp>
            <p:nvSpPr>
              <p:cNvPr id="15404" name="Freeform 242"/>
              <p:cNvSpPr>
                <a:spLocks/>
              </p:cNvSpPr>
              <p:nvPr/>
            </p:nvSpPr>
            <p:spPr bwMode="auto">
              <a:xfrm>
                <a:off x="3930" y="2046"/>
                <a:ext cx="6" cy="1560"/>
              </a:xfrm>
              <a:custGeom>
                <a:avLst/>
                <a:gdLst>
                  <a:gd name="T0" fmla="*/ 2 w 15"/>
                  <a:gd name="T1" fmla="*/ 622 h 3900"/>
                  <a:gd name="T2" fmla="*/ 0 w 15"/>
                  <a:gd name="T3" fmla="*/ 624 h 3900"/>
                  <a:gd name="T4" fmla="*/ 0 w 15"/>
                  <a:gd name="T5" fmla="*/ 2 h 3900"/>
                  <a:gd name="T6" fmla="*/ 2 w 15"/>
                  <a:gd name="T7" fmla="*/ 0 h 3900"/>
                  <a:gd name="T8" fmla="*/ 2 w 15"/>
                  <a:gd name="T9" fmla="*/ 622 h 39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3900"/>
                  <a:gd name="T17" fmla="*/ 15 w 15"/>
                  <a:gd name="T18" fmla="*/ 3900 h 39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3900">
                    <a:moveTo>
                      <a:pt x="15" y="3885"/>
                    </a:moveTo>
                    <a:lnTo>
                      <a:pt x="0" y="3900"/>
                    </a:lnTo>
                    <a:lnTo>
                      <a:pt x="0" y="15"/>
                    </a:lnTo>
                    <a:lnTo>
                      <a:pt x="15" y="0"/>
                    </a:lnTo>
                    <a:lnTo>
                      <a:pt x="15" y="3885"/>
                    </a:lnTo>
                    <a:close/>
                  </a:path>
                </a:pathLst>
              </a:custGeom>
              <a:solidFill>
                <a:srgbClr val="0000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05" name="Freeform 243"/>
              <p:cNvSpPr>
                <a:spLocks/>
              </p:cNvSpPr>
              <p:nvPr/>
            </p:nvSpPr>
            <p:spPr bwMode="auto">
              <a:xfrm>
                <a:off x="3918" y="2052"/>
                <a:ext cx="12" cy="1572"/>
              </a:xfrm>
              <a:custGeom>
                <a:avLst/>
                <a:gdLst>
                  <a:gd name="T0" fmla="*/ 5 w 30"/>
                  <a:gd name="T1" fmla="*/ 622 h 3930"/>
                  <a:gd name="T2" fmla="*/ 0 w 30"/>
                  <a:gd name="T3" fmla="*/ 629 h 3930"/>
                  <a:gd name="T4" fmla="*/ 0 w 30"/>
                  <a:gd name="T5" fmla="*/ 7 h 3930"/>
                  <a:gd name="T6" fmla="*/ 5 w 30"/>
                  <a:gd name="T7" fmla="*/ 0 h 3930"/>
                  <a:gd name="T8" fmla="*/ 5 w 30"/>
                  <a:gd name="T9" fmla="*/ 622 h 39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3930"/>
                  <a:gd name="T17" fmla="*/ 30 w 30"/>
                  <a:gd name="T18" fmla="*/ 3930 h 39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3930">
                    <a:moveTo>
                      <a:pt x="30" y="3885"/>
                    </a:moveTo>
                    <a:lnTo>
                      <a:pt x="0" y="3930"/>
                    </a:lnTo>
                    <a:lnTo>
                      <a:pt x="0" y="45"/>
                    </a:lnTo>
                    <a:lnTo>
                      <a:pt x="30" y="0"/>
                    </a:lnTo>
                    <a:lnTo>
                      <a:pt x="30" y="3885"/>
                    </a:lnTo>
                    <a:close/>
                  </a:path>
                </a:pathLst>
              </a:custGeom>
              <a:solidFill>
                <a:srgbClr val="0000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06" name="Freeform 244"/>
              <p:cNvSpPr>
                <a:spLocks/>
              </p:cNvSpPr>
              <p:nvPr/>
            </p:nvSpPr>
            <p:spPr bwMode="auto">
              <a:xfrm>
                <a:off x="3900" y="2070"/>
                <a:ext cx="18" cy="1560"/>
              </a:xfrm>
              <a:custGeom>
                <a:avLst/>
                <a:gdLst>
                  <a:gd name="T0" fmla="*/ 7 w 45"/>
                  <a:gd name="T1" fmla="*/ 622 h 3900"/>
                  <a:gd name="T2" fmla="*/ 0 w 45"/>
                  <a:gd name="T3" fmla="*/ 624 h 3900"/>
                  <a:gd name="T4" fmla="*/ 0 w 45"/>
                  <a:gd name="T5" fmla="*/ 2 h 3900"/>
                  <a:gd name="T6" fmla="*/ 7 w 45"/>
                  <a:gd name="T7" fmla="*/ 0 h 3900"/>
                  <a:gd name="T8" fmla="*/ 7 w 45"/>
                  <a:gd name="T9" fmla="*/ 622 h 39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3900"/>
                  <a:gd name="T17" fmla="*/ 45 w 45"/>
                  <a:gd name="T18" fmla="*/ 3900 h 39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3900">
                    <a:moveTo>
                      <a:pt x="45" y="3885"/>
                    </a:moveTo>
                    <a:lnTo>
                      <a:pt x="0" y="3900"/>
                    </a:lnTo>
                    <a:lnTo>
                      <a:pt x="0" y="15"/>
                    </a:lnTo>
                    <a:lnTo>
                      <a:pt x="45" y="0"/>
                    </a:lnTo>
                    <a:lnTo>
                      <a:pt x="45" y="3885"/>
                    </a:lnTo>
                    <a:close/>
                  </a:path>
                </a:pathLst>
              </a:custGeom>
              <a:solidFill>
                <a:srgbClr val="0000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07" name="Freeform 245"/>
              <p:cNvSpPr>
                <a:spLocks/>
              </p:cNvSpPr>
              <p:nvPr/>
            </p:nvSpPr>
            <p:spPr bwMode="auto">
              <a:xfrm>
                <a:off x="3882" y="2076"/>
                <a:ext cx="18" cy="1566"/>
              </a:xfrm>
              <a:custGeom>
                <a:avLst/>
                <a:gdLst>
                  <a:gd name="T0" fmla="*/ 7 w 45"/>
                  <a:gd name="T1" fmla="*/ 622 h 3915"/>
                  <a:gd name="T2" fmla="*/ 0 w 45"/>
                  <a:gd name="T3" fmla="*/ 626 h 3915"/>
                  <a:gd name="T4" fmla="*/ 0 w 45"/>
                  <a:gd name="T5" fmla="*/ 5 h 3915"/>
                  <a:gd name="T6" fmla="*/ 7 w 45"/>
                  <a:gd name="T7" fmla="*/ 0 h 3915"/>
                  <a:gd name="T8" fmla="*/ 7 w 45"/>
                  <a:gd name="T9" fmla="*/ 622 h 39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3915"/>
                  <a:gd name="T17" fmla="*/ 45 w 45"/>
                  <a:gd name="T18" fmla="*/ 3915 h 39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3915">
                    <a:moveTo>
                      <a:pt x="45" y="3885"/>
                    </a:moveTo>
                    <a:lnTo>
                      <a:pt x="0" y="3915"/>
                    </a:lnTo>
                    <a:lnTo>
                      <a:pt x="0" y="30"/>
                    </a:lnTo>
                    <a:lnTo>
                      <a:pt x="45" y="0"/>
                    </a:lnTo>
                    <a:lnTo>
                      <a:pt x="45" y="3885"/>
                    </a:lnTo>
                    <a:close/>
                  </a:path>
                </a:pathLst>
              </a:custGeom>
              <a:solidFill>
                <a:srgbClr val="0000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08" name="Freeform 246"/>
              <p:cNvSpPr>
                <a:spLocks/>
              </p:cNvSpPr>
              <p:nvPr/>
            </p:nvSpPr>
            <p:spPr bwMode="auto">
              <a:xfrm>
                <a:off x="3858" y="2088"/>
                <a:ext cx="24" cy="1560"/>
              </a:xfrm>
              <a:custGeom>
                <a:avLst/>
                <a:gdLst>
                  <a:gd name="T0" fmla="*/ 10 w 60"/>
                  <a:gd name="T1" fmla="*/ 622 h 3900"/>
                  <a:gd name="T2" fmla="*/ 0 w 60"/>
                  <a:gd name="T3" fmla="*/ 624 h 3900"/>
                  <a:gd name="T4" fmla="*/ 0 w 60"/>
                  <a:gd name="T5" fmla="*/ 2 h 3900"/>
                  <a:gd name="T6" fmla="*/ 10 w 60"/>
                  <a:gd name="T7" fmla="*/ 0 h 3900"/>
                  <a:gd name="T8" fmla="*/ 10 w 60"/>
                  <a:gd name="T9" fmla="*/ 622 h 39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00"/>
                  <a:gd name="T17" fmla="*/ 60 w 60"/>
                  <a:gd name="T18" fmla="*/ 3900 h 39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00">
                    <a:moveTo>
                      <a:pt x="60" y="3885"/>
                    </a:moveTo>
                    <a:lnTo>
                      <a:pt x="0" y="3900"/>
                    </a:lnTo>
                    <a:lnTo>
                      <a:pt x="0" y="15"/>
                    </a:lnTo>
                    <a:lnTo>
                      <a:pt x="60" y="0"/>
                    </a:lnTo>
                    <a:lnTo>
                      <a:pt x="60" y="3885"/>
                    </a:lnTo>
                    <a:close/>
                  </a:path>
                </a:pathLst>
              </a:custGeom>
              <a:solidFill>
                <a:srgbClr val="0000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09" name="Freeform 247"/>
              <p:cNvSpPr>
                <a:spLocks/>
              </p:cNvSpPr>
              <p:nvPr/>
            </p:nvSpPr>
            <p:spPr bwMode="auto">
              <a:xfrm>
                <a:off x="3834" y="2094"/>
                <a:ext cx="24" cy="1566"/>
              </a:xfrm>
              <a:custGeom>
                <a:avLst/>
                <a:gdLst>
                  <a:gd name="T0" fmla="*/ 10 w 60"/>
                  <a:gd name="T1" fmla="*/ 622 h 3915"/>
                  <a:gd name="T2" fmla="*/ 0 w 60"/>
                  <a:gd name="T3" fmla="*/ 626 h 3915"/>
                  <a:gd name="T4" fmla="*/ 0 w 60"/>
                  <a:gd name="T5" fmla="*/ 5 h 3915"/>
                  <a:gd name="T6" fmla="*/ 10 w 60"/>
                  <a:gd name="T7" fmla="*/ 0 h 3915"/>
                  <a:gd name="T8" fmla="*/ 10 w 60"/>
                  <a:gd name="T9" fmla="*/ 622 h 39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15"/>
                  <a:gd name="T17" fmla="*/ 60 w 60"/>
                  <a:gd name="T18" fmla="*/ 3915 h 39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15">
                    <a:moveTo>
                      <a:pt x="60" y="3885"/>
                    </a:moveTo>
                    <a:lnTo>
                      <a:pt x="0" y="3915"/>
                    </a:lnTo>
                    <a:lnTo>
                      <a:pt x="0" y="30"/>
                    </a:lnTo>
                    <a:lnTo>
                      <a:pt x="60" y="0"/>
                    </a:lnTo>
                    <a:lnTo>
                      <a:pt x="60" y="3885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10" name="Freeform 248"/>
              <p:cNvSpPr>
                <a:spLocks/>
              </p:cNvSpPr>
              <p:nvPr/>
            </p:nvSpPr>
            <p:spPr bwMode="auto">
              <a:xfrm>
                <a:off x="3804" y="2106"/>
                <a:ext cx="30" cy="1560"/>
              </a:xfrm>
              <a:custGeom>
                <a:avLst/>
                <a:gdLst>
                  <a:gd name="T0" fmla="*/ 12 w 75"/>
                  <a:gd name="T1" fmla="*/ 622 h 3900"/>
                  <a:gd name="T2" fmla="*/ 0 w 75"/>
                  <a:gd name="T3" fmla="*/ 624 h 3900"/>
                  <a:gd name="T4" fmla="*/ 0 w 75"/>
                  <a:gd name="T5" fmla="*/ 2 h 3900"/>
                  <a:gd name="T6" fmla="*/ 12 w 75"/>
                  <a:gd name="T7" fmla="*/ 0 h 3900"/>
                  <a:gd name="T8" fmla="*/ 12 w 75"/>
                  <a:gd name="T9" fmla="*/ 622 h 39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"/>
                  <a:gd name="T16" fmla="*/ 0 h 3900"/>
                  <a:gd name="T17" fmla="*/ 75 w 75"/>
                  <a:gd name="T18" fmla="*/ 3900 h 39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" h="3900">
                    <a:moveTo>
                      <a:pt x="75" y="3885"/>
                    </a:moveTo>
                    <a:lnTo>
                      <a:pt x="0" y="3900"/>
                    </a:lnTo>
                    <a:lnTo>
                      <a:pt x="0" y="15"/>
                    </a:lnTo>
                    <a:lnTo>
                      <a:pt x="75" y="0"/>
                    </a:lnTo>
                    <a:lnTo>
                      <a:pt x="75" y="3885"/>
                    </a:lnTo>
                    <a:close/>
                  </a:path>
                </a:pathLst>
              </a:custGeom>
              <a:solidFill>
                <a:srgbClr val="0000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11" name="Freeform 249"/>
              <p:cNvSpPr>
                <a:spLocks/>
              </p:cNvSpPr>
              <p:nvPr/>
            </p:nvSpPr>
            <p:spPr bwMode="auto">
              <a:xfrm>
                <a:off x="3768" y="2112"/>
                <a:ext cx="36" cy="1560"/>
              </a:xfrm>
              <a:custGeom>
                <a:avLst/>
                <a:gdLst>
                  <a:gd name="T0" fmla="*/ 14 w 90"/>
                  <a:gd name="T1" fmla="*/ 622 h 3900"/>
                  <a:gd name="T2" fmla="*/ 0 w 90"/>
                  <a:gd name="T3" fmla="*/ 624 h 3900"/>
                  <a:gd name="T4" fmla="*/ 0 w 90"/>
                  <a:gd name="T5" fmla="*/ 2 h 3900"/>
                  <a:gd name="T6" fmla="*/ 14 w 90"/>
                  <a:gd name="T7" fmla="*/ 0 h 3900"/>
                  <a:gd name="T8" fmla="*/ 14 w 90"/>
                  <a:gd name="T9" fmla="*/ 622 h 39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"/>
                  <a:gd name="T16" fmla="*/ 0 h 3900"/>
                  <a:gd name="T17" fmla="*/ 90 w 90"/>
                  <a:gd name="T18" fmla="*/ 3900 h 39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" h="3900">
                    <a:moveTo>
                      <a:pt x="90" y="3885"/>
                    </a:moveTo>
                    <a:lnTo>
                      <a:pt x="0" y="3900"/>
                    </a:lnTo>
                    <a:lnTo>
                      <a:pt x="0" y="15"/>
                    </a:lnTo>
                    <a:lnTo>
                      <a:pt x="90" y="0"/>
                    </a:lnTo>
                    <a:lnTo>
                      <a:pt x="90" y="3885"/>
                    </a:lnTo>
                    <a:close/>
                  </a:path>
                </a:pathLst>
              </a:custGeom>
              <a:solidFill>
                <a:srgbClr val="0000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12" name="Freeform 250"/>
              <p:cNvSpPr>
                <a:spLocks/>
              </p:cNvSpPr>
              <p:nvPr/>
            </p:nvSpPr>
            <p:spPr bwMode="auto">
              <a:xfrm>
                <a:off x="3732" y="2118"/>
                <a:ext cx="36" cy="1560"/>
              </a:xfrm>
              <a:custGeom>
                <a:avLst/>
                <a:gdLst>
                  <a:gd name="T0" fmla="*/ 14 w 90"/>
                  <a:gd name="T1" fmla="*/ 622 h 3900"/>
                  <a:gd name="T2" fmla="*/ 0 w 90"/>
                  <a:gd name="T3" fmla="*/ 624 h 3900"/>
                  <a:gd name="T4" fmla="*/ 0 w 90"/>
                  <a:gd name="T5" fmla="*/ 2 h 3900"/>
                  <a:gd name="T6" fmla="*/ 14 w 90"/>
                  <a:gd name="T7" fmla="*/ 0 h 3900"/>
                  <a:gd name="T8" fmla="*/ 14 w 90"/>
                  <a:gd name="T9" fmla="*/ 622 h 39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"/>
                  <a:gd name="T16" fmla="*/ 0 h 3900"/>
                  <a:gd name="T17" fmla="*/ 90 w 90"/>
                  <a:gd name="T18" fmla="*/ 3900 h 39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" h="3900">
                    <a:moveTo>
                      <a:pt x="90" y="3885"/>
                    </a:moveTo>
                    <a:lnTo>
                      <a:pt x="0" y="3900"/>
                    </a:lnTo>
                    <a:lnTo>
                      <a:pt x="0" y="15"/>
                    </a:lnTo>
                    <a:lnTo>
                      <a:pt x="90" y="0"/>
                    </a:lnTo>
                    <a:lnTo>
                      <a:pt x="90" y="3885"/>
                    </a:lnTo>
                    <a:close/>
                  </a:path>
                </a:pathLst>
              </a:custGeom>
              <a:solidFill>
                <a:srgbClr val="00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13" name="Freeform 251"/>
              <p:cNvSpPr>
                <a:spLocks/>
              </p:cNvSpPr>
              <p:nvPr/>
            </p:nvSpPr>
            <p:spPr bwMode="auto">
              <a:xfrm>
                <a:off x="3696" y="2124"/>
                <a:ext cx="36" cy="1560"/>
              </a:xfrm>
              <a:custGeom>
                <a:avLst/>
                <a:gdLst>
                  <a:gd name="T0" fmla="*/ 14 w 90"/>
                  <a:gd name="T1" fmla="*/ 622 h 3900"/>
                  <a:gd name="T2" fmla="*/ 0 w 90"/>
                  <a:gd name="T3" fmla="*/ 624 h 3900"/>
                  <a:gd name="T4" fmla="*/ 0 w 90"/>
                  <a:gd name="T5" fmla="*/ 2 h 3900"/>
                  <a:gd name="T6" fmla="*/ 14 w 90"/>
                  <a:gd name="T7" fmla="*/ 0 h 3900"/>
                  <a:gd name="T8" fmla="*/ 14 w 90"/>
                  <a:gd name="T9" fmla="*/ 622 h 39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"/>
                  <a:gd name="T16" fmla="*/ 0 h 3900"/>
                  <a:gd name="T17" fmla="*/ 90 w 90"/>
                  <a:gd name="T18" fmla="*/ 3900 h 39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" h="3900">
                    <a:moveTo>
                      <a:pt x="90" y="3885"/>
                    </a:moveTo>
                    <a:lnTo>
                      <a:pt x="0" y="3900"/>
                    </a:lnTo>
                    <a:lnTo>
                      <a:pt x="0" y="15"/>
                    </a:lnTo>
                    <a:lnTo>
                      <a:pt x="90" y="0"/>
                    </a:lnTo>
                    <a:lnTo>
                      <a:pt x="90" y="3885"/>
                    </a:lnTo>
                    <a:close/>
                  </a:path>
                </a:pathLst>
              </a:custGeom>
              <a:solidFill>
                <a:srgbClr val="0000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14" name="Freeform 252"/>
              <p:cNvSpPr>
                <a:spLocks/>
              </p:cNvSpPr>
              <p:nvPr/>
            </p:nvSpPr>
            <p:spPr bwMode="auto">
              <a:xfrm>
                <a:off x="3654" y="2130"/>
                <a:ext cx="42" cy="1560"/>
              </a:xfrm>
              <a:custGeom>
                <a:avLst/>
                <a:gdLst>
                  <a:gd name="T0" fmla="*/ 17 w 105"/>
                  <a:gd name="T1" fmla="*/ 622 h 3900"/>
                  <a:gd name="T2" fmla="*/ 0 w 105"/>
                  <a:gd name="T3" fmla="*/ 624 h 3900"/>
                  <a:gd name="T4" fmla="*/ 0 w 105"/>
                  <a:gd name="T5" fmla="*/ 2 h 3900"/>
                  <a:gd name="T6" fmla="*/ 17 w 105"/>
                  <a:gd name="T7" fmla="*/ 0 h 3900"/>
                  <a:gd name="T8" fmla="*/ 17 w 105"/>
                  <a:gd name="T9" fmla="*/ 622 h 39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900"/>
                  <a:gd name="T17" fmla="*/ 105 w 105"/>
                  <a:gd name="T18" fmla="*/ 3900 h 39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900">
                    <a:moveTo>
                      <a:pt x="105" y="3885"/>
                    </a:moveTo>
                    <a:lnTo>
                      <a:pt x="0" y="3900"/>
                    </a:lnTo>
                    <a:lnTo>
                      <a:pt x="0" y="15"/>
                    </a:lnTo>
                    <a:lnTo>
                      <a:pt x="105" y="0"/>
                    </a:lnTo>
                    <a:lnTo>
                      <a:pt x="105" y="3885"/>
                    </a:lnTo>
                    <a:close/>
                  </a:path>
                </a:pathLst>
              </a:custGeom>
              <a:solidFill>
                <a:srgbClr val="0000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15" name="Rectangle 253"/>
              <p:cNvSpPr>
                <a:spLocks noChangeArrowheads="1"/>
              </p:cNvSpPr>
              <p:nvPr/>
            </p:nvSpPr>
            <p:spPr bwMode="auto">
              <a:xfrm>
                <a:off x="3618" y="2136"/>
                <a:ext cx="36" cy="1554"/>
              </a:xfrm>
              <a:prstGeom prst="rect">
                <a:avLst/>
              </a:prstGeom>
              <a:solidFill>
                <a:srgbClr val="000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5416" name="Freeform 254"/>
              <p:cNvSpPr>
                <a:spLocks/>
              </p:cNvSpPr>
              <p:nvPr/>
            </p:nvSpPr>
            <p:spPr bwMode="auto">
              <a:xfrm>
                <a:off x="3576" y="2136"/>
                <a:ext cx="42" cy="1560"/>
              </a:xfrm>
              <a:custGeom>
                <a:avLst/>
                <a:gdLst>
                  <a:gd name="T0" fmla="*/ 17 w 105"/>
                  <a:gd name="T1" fmla="*/ 622 h 3900"/>
                  <a:gd name="T2" fmla="*/ 0 w 105"/>
                  <a:gd name="T3" fmla="*/ 624 h 3900"/>
                  <a:gd name="T4" fmla="*/ 0 w 105"/>
                  <a:gd name="T5" fmla="*/ 2 h 3900"/>
                  <a:gd name="T6" fmla="*/ 17 w 105"/>
                  <a:gd name="T7" fmla="*/ 0 h 3900"/>
                  <a:gd name="T8" fmla="*/ 17 w 105"/>
                  <a:gd name="T9" fmla="*/ 622 h 39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900"/>
                  <a:gd name="T17" fmla="*/ 105 w 105"/>
                  <a:gd name="T18" fmla="*/ 3900 h 39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900">
                    <a:moveTo>
                      <a:pt x="105" y="3885"/>
                    </a:moveTo>
                    <a:lnTo>
                      <a:pt x="0" y="3900"/>
                    </a:lnTo>
                    <a:lnTo>
                      <a:pt x="0" y="15"/>
                    </a:lnTo>
                    <a:lnTo>
                      <a:pt x="105" y="0"/>
                    </a:lnTo>
                    <a:lnTo>
                      <a:pt x="105" y="3885"/>
                    </a:lnTo>
                    <a:close/>
                  </a:path>
                </a:pathLst>
              </a:custGeom>
              <a:solidFill>
                <a:srgbClr val="0000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17" name="Rectangle 255"/>
              <p:cNvSpPr>
                <a:spLocks noChangeArrowheads="1"/>
              </p:cNvSpPr>
              <p:nvPr/>
            </p:nvSpPr>
            <p:spPr bwMode="auto">
              <a:xfrm>
                <a:off x="3516" y="2142"/>
                <a:ext cx="60" cy="1554"/>
              </a:xfrm>
              <a:prstGeom prst="rect">
                <a:avLst/>
              </a:prstGeom>
              <a:solidFill>
                <a:srgbClr val="0000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5418" name="Rectangle 256"/>
              <p:cNvSpPr>
                <a:spLocks noChangeArrowheads="1"/>
              </p:cNvSpPr>
              <p:nvPr/>
            </p:nvSpPr>
            <p:spPr bwMode="auto">
              <a:xfrm>
                <a:off x="3480" y="2142"/>
                <a:ext cx="36" cy="1554"/>
              </a:xfrm>
              <a:prstGeom prst="rect">
                <a:avLst/>
              </a:prstGeom>
              <a:solidFill>
                <a:srgbClr val="0000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5419" name="Rectangle 257"/>
              <p:cNvSpPr>
                <a:spLocks noChangeArrowheads="1"/>
              </p:cNvSpPr>
              <p:nvPr/>
            </p:nvSpPr>
            <p:spPr bwMode="auto">
              <a:xfrm>
                <a:off x="3444" y="2142"/>
                <a:ext cx="36" cy="1554"/>
              </a:xfrm>
              <a:prstGeom prst="rect">
                <a:avLst/>
              </a:prstGeom>
              <a:solidFill>
                <a:srgbClr val="0000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5420" name="Freeform 258"/>
              <p:cNvSpPr>
                <a:spLocks/>
              </p:cNvSpPr>
              <p:nvPr/>
            </p:nvSpPr>
            <p:spPr bwMode="auto">
              <a:xfrm>
                <a:off x="3414" y="2136"/>
                <a:ext cx="30" cy="1560"/>
              </a:xfrm>
              <a:custGeom>
                <a:avLst/>
                <a:gdLst>
                  <a:gd name="T0" fmla="*/ 12 w 75"/>
                  <a:gd name="T1" fmla="*/ 624 h 3900"/>
                  <a:gd name="T2" fmla="*/ 0 w 75"/>
                  <a:gd name="T3" fmla="*/ 622 h 3900"/>
                  <a:gd name="T4" fmla="*/ 0 w 75"/>
                  <a:gd name="T5" fmla="*/ 0 h 3900"/>
                  <a:gd name="T6" fmla="*/ 12 w 75"/>
                  <a:gd name="T7" fmla="*/ 2 h 3900"/>
                  <a:gd name="T8" fmla="*/ 12 w 75"/>
                  <a:gd name="T9" fmla="*/ 624 h 39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"/>
                  <a:gd name="T16" fmla="*/ 0 h 3900"/>
                  <a:gd name="T17" fmla="*/ 75 w 75"/>
                  <a:gd name="T18" fmla="*/ 3900 h 39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" h="3900">
                    <a:moveTo>
                      <a:pt x="75" y="3900"/>
                    </a:moveTo>
                    <a:lnTo>
                      <a:pt x="0" y="3885"/>
                    </a:lnTo>
                    <a:lnTo>
                      <a:pt x="0" y="0"/>
                    </a:lnTo>
                    <a:lnTo>
                      <a:pt x="75" y="15"/>
                    </a:lnTo>
                    <a:lnTo>
                      <a:pt x="75" y="3900"/>
                    </a:lnTo>
                    <a:close/>
                  </a:path>
                </a:pathLst>
              </a:custGeom>
              <a:solidFill>
                <a:srgbClr val="000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21" name="Rectangle 259"/>
              <p:cNvSpPr>
                <a:spLocks noChangeArrowheads="1"/>
              </p:cNvSpPr>
              <p:nvPr/>
            </p:nvSpPr>
            <p:spPr bwMode="auto">
              <a:xfrm>
                <a:off x="3390" y="2136"/>
                <a:ext cx="24" cy="1554"/>
              </a:xfrm>
              <a:prstGeom prst="rect">
                <a:avLst/>
              </a:prstGeom>
              <a:solidFill>
                <a:srgbClr val="0000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5422" name="Freeform 260"/>
              <p:cNvSpPr>
                <a:spLocks/>
              </p:cNvSpPr>
              <p:nvPr/>
            </p:nvSpPr>
            <p:spPr bwMode="auto">
              <a:xfrm>
                <a:off x="3366" y="2130"/>
                <a:ext cx="24" cy="1560"/>
              </a:xfrm>
              <a:custGeom>
                <a:avLst/>
                <a:gdLst>
                  <a:gd name="T0" fmla="*/ 10 w 60"/>
                  <a:gd name="T1" fmla="*/ 624 h 3900"/>
                  <a:gd name="T2" fmla="*/ 0 w 60"/>
                  <a:gd name="T3" fmla="*/ 622 h 3900"/>
                  <a:gd name="T4" fmla="*/ 0 w 60"/>
                  <a:gd name="T5" fmla="*/ 0 h 3900"/>
                  <a:gd name="T6" fmla="*/ 10 w 60"/>
                  <a:gd name="T7" fmla="*/ 2 h 3900"/>
                  <a:gd name="T8" fmla="*/ 10 w 60"/>
                  <a:gd name="T9" fmla="*/ 624 h 39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00"/>
                  <a:gd name="T17" fmla="*/ 60 w 60"/>
                  <a:gd name="T18" fmla="*/ 3900 h 39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00">
                    <a:moveTo>
                      <a:pt x="60" y="3900"/>
                    </a:moveTo>
                    <a:lnTo>
                      <a:pt x="0" y="3885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390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23" name="Freeform 261"/>
              <p:cNvSpPr>
                <a:spLocks/>
              </p:cNvSpPr>
              <p:nvPr/>
            </p:nvSpPr>
            <p:spPr bwMode="auto">
              <a:xfrm>
                <a:off x="3342" y="2124"/>
                <a:ext cx="24" cy="1560"/>
              </a:xfrm>
              <a:custGeom>
                <a:avLst/>
                <a:gdLst>
                  <a:gd name="T0" fmla="*/ 10 w 60"/>
                  <a:gd name="T1" fmla="*/ 624 h 3900"/>
                  <a:gd name="T2" fmla="*/ 0 w 60"/>
                  <a:gd name="T3" fmla="*/ 622 h 3900"/>
                  <a:gd name="T4" fmla="*/ 0 w 60"/>
                  <a:gd name="T5" fmla="*/ 0 h 3900"/>
                  <a:gd name="T6" fmla="*/ 10 w 60"/>
                  <a:gd name="T7" fmla="*/ 2 h 3900"/>
                  <a:gd name="T8" fmla="*/ 10 w 60"/>
                  <a:gd name="T9" fmla="*/ 624 h 39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00"/>
                  <a:gd name="T17" fmla="*/ 60 w 60"/>
                  <a:gd name="T18" fmla="*/ 3900 h 39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00">
                    <a:moveTo>
                      <a:pt x="60" y="3900"/>
                    </a:moveTo>
                    <a:lnTo>
                      <a:pt x="0" y="3885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390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24" name="Freeform 262"/>
              <p:cNvSpPr>
                <a:spLocks/>
              </p:cNvSpPr>
              <p:nvPr/>
            </p:nvSpPr>
            <p:spPr bwMode="auto">
              <a:xfrm>
                <a:off x="3324" y="2118"/>
                <a:ext cx="18" cy="1560"/>
              </a:xfrm>
              <a:custGeom>
                <a:avLst/>
                <a:gdLst>
                  <a:gd name="T0" fmla="*/ 7 w 45"/>
                  <a:gd name="T1" fmla="*/ 624 h 3900"/>
                  <a:gd name="T2" fmla="*/ 0 w 45"/>
                  <a:gd name="T3" fmla="*/ 622 h 3900"/>
                  <a:gd name="T4" fmla="*/ 0 w 45"/>
                  <a:gd name="T5" fmla="*/ 0 h 3900"/>
                  <a:gd name="T6" fmla="*/ 7 w 45"/>
                  <a:gd name="T7" fmla="*/ 2 h 3900"/>
                  <a:gd name="T8" fmla="*/ 7 w 45"/>
                  <a:gd name="T9" fmla="*/ 624 h 39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3900"/>
                  <a:gd name="T17" fmla="*/ 45 w 45"/>
                  <a:gd name="T18" fmla="*/ 3900 h 39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3900">
                    <a:moveTo>
                      <a:pt x="45" y="3900"/>
                    </a:moveTo>
                    <a:lnTo>
                      <a:pt x="0" y="3885"/>
                    </a:lnTo>
                    <a:lnTo>
                      <a:pt x="0" y="0"/>
                    </a:lnTo>
                    <a:lnTo>
                      <a:pt x="45" y="15"/>
                    </a:lnTo>
                    <a:lnTo>
                      <a:pt x="45" y="3900"/>
                    </a:lnTo>
                    <a:close/>
                  </a:path>
                </a:pathLst>
              </a:custGeom>
              <a:solidFill>
                <a:srgbClr val="0000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25" name="Freeform 263"/>
              <p:cNvSpPr>
                <a:spLocks/>
              </p:cNvSpPr>
              <p:nvPr/>
            </p:nvSpPr>
            <p:spPr bwMode="auto">
              <a:xfrm>
                <a:off x="3318" y="2106"/>
                <a:ext cx="6" cy="1566"/>
              </a:xfrm>
              <a:custGeom>
                <a:avLst/>
                <a:gdLst>
                  <a:gd name="T0" fmla="*/ 2 w 15"/>
                  <a:gd name="T1" fmla="*/ 626 h 3915"/>
                  <a:gd name="T2" fmla="*/ 0 w 15"/>
                  <a:gd name="T3" fmla="*/ 622 h 3915"/>
                  <a:gd name="T4" fmla="*/ 0 w 15"/>
                  <a:gd name="T5" fmla="*/ 0 h 3915"/>
                  <a:gd name="T6" fmla="*/ 2 w 15"/>
                  <a:gd name="T7" fmla="*/ 5 h 3915"/>
                  <a:gd name="T8" fmla="*/ 2 w 15"/>
                  <a:gd name="T9" fmla="*/ 626 h 39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3915"/>
                  <a:gd name="T17" fmla="*/ 15 w 15"/>
                  <a:gd name="T18" fmla="*/ 3915 h 39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3915">
                    <a:moveTo>
                      <a:pt x="15" y="3915"/>
                    </a:moveTo>
                    <a:lnTo>
                      <a:pt x="0" y="3885"/>
                    </a:lnTo>
                    <a:lnTo>
                      <a:pt x="0" y="0"/>
                    </a:lnTo>
                    <a:lnTo>
                      <a:pt x="15" y="30"/>
                    </a:lnTo>
                    <a:lnTo>
                      <a:pt x="15" y="3915"/>
                    </a:lnTo>
                    <a:close/>
                  </a:path>
                </a:pathLst>
              </a:custGeom>
              <a:solidFill>
                <a:srgbClr val="000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26" name="Freeform 264"/>
              <p:cNvSpPr>
                <a:spLocks/>
              </p:cNvSpPr>
              <p:nvPr/>
            </p:nvSpPr>
            <p:spPr bwMode="auto">
              <a:xfrm>
                <a:off x="3306" y="2100"/>
                <a:ext cx="12" cy="1560"/>
              </a:xfrm>
              <a:custGeom>
                <a:avLst/>
                <a:gdLst>
                  <a:gd name="T0" fmla="*/ 5 w 30"/>
                  <a:gd name="T1" fmla="*/ 624 h 3900"/>
                  <a:gd name="T2" fmla="*/ 0 w 30"/>
                  <a:gd name="T3" fmla="*/ 622 h 3900"/>
                  <a:gd name="T4" fmla="*/ 0 w 30"/>
                  <a:gd name="T5" fmla="*/ 0 h 3900"/>
                  <a:gd name="T6" fmla="*/ 5 w 30"/>
                  <a:gd name="T7" fmla="*/ 2 h 3900"/>
                  <a:gd name="T8" fmla="*/ 5 w 30"/>
                  <a:gd name="T9" fmla="*/ 624 h 39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3900"/>
                  <a:gd name="T17" fmla="*/ 30 w 30"/>
                  <a:gd name="T18" fmla="*/ 3900 h 39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3900">
                    <a:moveTo>
                      <a:pt x="30" y="3900"/>
                    </a:moveTo>
                    <a:lnTo>
                      <a:pt x="0" y="3885"/>
                    </a:lnTo>
                    <a:lnTo>
                      <a:pt x="0" y="0"/>
                    </a:lnTo>
                    <a:lnTo>
                      <a:pt x="30" y="15"/>
                    </a:lnTo>
                    <a:lnTo>
                      <a:pt x="30" y="3900"/>
                    </a:lnTo>
                    <a:close/>
                  </a:path>
                </a:pathLst>
              </a:custGeom>
              <a:solidFill>
                <a:srgbClr val="0000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27" name="Freeform 265"/>
              <p:cNvSpPr>
                <a:spLocks/>
              </p:cNvSpPr>
              <p:nvPr/>
            </p:nvSpPr>
            <p:spPr bwMode="auto">
              <a:xfrm>
                <a:off x="3306" y="2094"/>
                <a:ext cx="0" cy="1560"/>
              </a:xfrm>
              <a:custGeom>
                <a:avLst/>
                <a:gdLst>
                  <a:gd name="T0" fmla="*/ 624 h 3900"/>
                  <a:gd name="T1" fmla="*/ 622 h 3900"/>
                  <a:gd name="T2" fmla="*/ 0 h 3900"/>
                  <a:gd name="T3" fmla="*/ 2 h 3900"/>
                  <a:gd name="T4" fmla="*/ 624 h 3900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h 3900"/>
                  <a:gd name="T11" fmla="*/ 3900 h 3900"/>
                </a:gdLst>
                <a:ahLst/>
                <a:cxnLst>
                  <a:cxn ang="T5">
                    <a:pos x="0" y="T0"/>
                  </a:cxn>
                  <a:cxn ang="T6">
                    <a:pos x="0" y="T1"/>
                  </a:cxn>
                  <a:cxn ang="T7">
                    <a:pos x="0" y="T2"/>
                  </a:cxn>
                  <a:cxn ang="T8">
                    <a:pos x="0" y="T3"/>
                  </a:cxn>
                  <a:cxn ang="T9">
                    <a:pos x="0" y="T4"/>
                  </a:cxn>
                </a:cxnLst>
                <a:rect l="0" t="T10" r="0" b="T11"/>
                <a:pathLst>
                  <a:path h="3900">
                    <a:moveTo>
                      <a:pt x="0" y="3900"/>
                    </a:moveTo>
                    <a:lnTo>
                      <a:pt x="0" y="3885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0" y="3900"/>
                    </a:lnTo>
                    <a:close/>
                  </a:path>
                </a:pathLst>
              </a:custGeom>
              <a:solidFill>
                <a:srgbClr val="0000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28" name="Freeform 266"/>
              <p:cNvSpPr>
                <a:spLocks/>
              </p:cNvSpPr>
              <p:nvPr/>
            </p:nvSpPr>
            <p:spPr bwMode="auto">
              <a:xfrm>
                <a:off x="3306" y="1992"/>
                <a:ext cx="630" cy="150"/>
              </a:xfrm>
              <a:custGeom>
                <a:avLst/>
                <a:gdLst>
                  <a:gd name="T0" fmla="*/ 166 w 1575"/>
                  <a:gd name="T1" fmla="*/ 0 h 375"/>
                  <a:gd name="T2" fmla="*/ 180 w 1575"/>
                  <a:gd name="T3" fmla="*/ 0 h 375"/>
                  <a:gd name="T4" fmla="*/ 194 w 1575"/>
                  <a:gd name="T5" fmla="*/ 0 h 375"/>
                  <a:gd name="T6" fmla="*/ 206 w 1575"/>
                  <a:gd name="T7" fmla="*/ 2 h 375"/>
                  <a:gd name="T8" fmla="*/ 218 w 1575"/>
                  <a:gd name="T9" fmla="*/ 5 h 375"/>
                  <a:gd name="T10" fmla="*/ 228 w 1575"/>
                  <a:gd name="T11" fmla="*/ 5 h 375"/>
                  <a:gd name="T12" fmla="*/ 238 w 1575"/>
                  <a:gd name="T13" fmla="*/ 7 h 375"/>
                  <a:gd name="T14" fmla="*/ 242 w 1575"/>
                  <a:gd name="T15" fmla="*/ 12 h 375"/>
                  <a:gd name="T16" fmla="*/ 247 w 1575"/>
                  <a:gd name="T17" fmla="*/ 14 h 375"/>
                  <a:gd name="T18" fmla="*/ 250 w 1575"/>
                  <a:gd name="T19" fmla="*/ 17 h 375"/>
                  <a:gd name="T20" fmla="*/ 252 w 1575"/>
                  <a:gd name="T21" fmla="*/ 22 h 375"/>
                  <a:gd name="T22" fmla="*/ 250 w 1575"/>
                  <a:gd name="T23" fmla="*/ 24 h 375"/>
                  <a:gd name="T24" fmla="*/ 245 w 1575"/>
                  <a:gd name="T25" fmla="*/ 31 h 375"/>
                  <a:gd name="T26" fmla="*/ 238 w 1575"/>
                  <a:gd name="T27" fmla="*/ 34 h 375"/>
                  <a:gd name="T28" fmla="*/ 230 w 1575"/>
                  <a:gd name="T29" fmla="*/ 38 h 375"/>
                  <a:gd name="T30" fmla="*/ 221 w 1575"/>
                  <a:gd name="T31" fmla="*/ 41 h 375"/>
                  <a:gd name="T32" fmla="*/ 211 w 1575"/>
                  <a:gd name="T33" fmla="*/ 46 h 375"/>
                  <a:gd name="T34" fmla="*/ 199 w 1575"/>
                  <a:gd name="T35" fmla="*/ 48 h 375"/>
                  <a:gd name="T36" fmla="*/ 185 w 1575"/>
                  <a:gd name="T37" fmla="*/ 50 h 375"/>
                  <a:gd name="T38" fmla="*/ 170 w 1575"/>
                  <a:gd name="T39" fmla="*/ 53 h 375"/>
                  <a:gd name="T40" fmla="*/ 156 w 1575"/>
                  <a:gd name="T41" fmla="*/ 55 h 375"/>
                  <a:gd name="T42" fmla="*/ 139 w 1575"/>
                  <a:gd name="T43" fmla="*/ 58 h 375"/>
                  <a:gd name="T44" fmla="*/ 125 w 1575"/>
                  <a:gd name="T45" fmla="*/ 58 h 375"/>
                  <a:gd name="T46" fmla="*/ 108 w 1575"/>
                  <a:gd name="T47" fmla="*/ 60 h 375"/>
                  <a:gd name="T48" fmla="*/ 84 w 1575"/>
                  <a:gd name="T49" fmla="*/ 60 h 375"/>
                  <a:gd name="T50" fmla="*/ 70 w 1575"/>
                  <a:gd name="T51" fmla="*/ 60 h 375"/>
                  <a:gd name="T52" fmla="*/ 55 w 1575"/>
                  <a:gd name="T53" fmla="*/ 60 h 375"/>
                  <a:gd name="T54" fmla="*/ 43 w 1575"/>
                  <a:gd name="T55" fmla="*/ 58 h 375"/>
                  <a:gd name="T56" fmla="*/ 34 w 1575"/>
                  <a:gd name="T57" fmla="*/ 58 h 375"/>
                  <a:gd name="T58" fmla="*/ 24 w 1575"/>
                  <a:gd name="T59" fmla="*/ 55 h 375"/>
                  <a:gd name="T60" fmla="*/ 14 w 1575"/>
                  <a:gd name="T61" fmla="*/ 53 h 375"/>
                  <a:gd name="T62" fmla="*/ 7 w 1575"/>
                  <a:gd name="T63" fmla="*/ 50 h 375"/>
                  <a:gd name="T64" fmla="*/ 5 w 1575"/>
                  <a:gd name="T65" fmla="*/ 46 h 375"/>
                  <a:gd name="T66" fmla="*/ 0 w 1575"/>
                  <a:gd name="T67" fmla="*/ 43 h 375"/>
                  <a:gd name="T68" fmla="*/ 0 w 1575"/>
                  <a:gd name="T69" fmla="*/ 41 h 375"/>
                  <a:gd name="T70" fmla="*/ 2 w 1575"/>
                  <a:gd name="T71" fmla="*/ 36 h 375"/>
                  <a:gd name="T72" fmla="*/ 7 w 1575"/>
                  <a:gd name="T73" fmla="*/ 31 h 375"/>
                  <a:gd name="T74" fmla="*/ 14 w 1575"/>
                  <a:gd name="T75" fmla="*/ 26 h 375"/>
                  <a:gd name="T76" fmla="*/ 22 w 1575"/>
                  <a:gd name="T77" fmla="*/ 24 h 375"/>
                  <a:gd name="T78" fmla="*/ 31 w 1575"/>
                  <a:gd name="T79" fmla="*/ 19 h 375"/>
                  <a:gd name="T80" fmla="*/ 41 w 1575"/>
                  <a:gd name="T81" fmla="*/ 17 h 375"/>
                  <a:gd name="T82" fmla="*/ 53 w 1575"/>
                  <a:gd name="T83" fmla="*/ 12 h 375"/>
                  <a:gd name="T84" fmla="*/ 67 w 1575"/>
                  <a:gd name="T85" fmla="*/ 10 h 375"/>
                  <a:gd name="T86" fmla="*/ 82 w 1575"/>
                  <a:gd name="T87" fmla="*/ 7 h 375"/>
                  <a:gd name="T88" fmla="*/ 96 w 1575"/>
                  <a:gd name="T89" fmla="*/ 5 h 375"/>
                  <a:gd name="T90" fmla="*/ 110 w 1575"/>
                  <a:gd name="T91" fmla="*/ 2 h 375"/>
                  <a:gd name="T92" fmla="*/ 127 w 1575"/>
                  <a:gd name="T93" fmla="*/ 2 h 375"/>
                  <a:gd name="T94" fmla="*/ 142 w 1575"/>
                  <a:gd name="T95" fmla="*/ 0 h 375"/>
                  <a:gd name="T96" fmla="*/ 166 w 1575"/>
                  <a:gd name="T97" fmla="*/ 0 h 37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575"/>
                  <a:gd name="T148" fmla="*/ 0 h 375"/>
                  <a:gd name="T149" fmla="*/ 1575 w 1575"/>
                  <a:gd name="T150" fmla="*/ 375 h 37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575" h="375">
                    <a:moveTo>
                      <a:pt x="1035" y="0"/>
                    </a:moveTo>
                    <a:lnTo>
                      <a:pt x="1125" y="0"/>
                    </a:lnTo>
                    <a:lnTo>
                      <a:pt x="1215" y="0"/>
                    </a:lnTo>
                    <a:lnTo>
                      <a:pt x="1290" y="15"/>
                    </a:lnTo>
                    <a:lnTo>
                      <a:pt x="1365" y="30"/>
                    </a:lnTo>
                    <a:lnTo>
                      <a:pt x="1425" y="30"/>
                    </a:lnTo>
                    <a:lnTo>
                      <a:pt x="1485" y="45"/>
                    </a:lnTo>
                    <a:lnTo>
                      <a:pt x="1515" y="75"/>
                    </a:lnTo>
                    <a:lnTo>
                      <a:pt x="1545" y="90"/>
                    </a:lnTo>
                    <a:lnTo>
                      <a:pt x="1560" y="105"/>
                    </a:lnTo>
                    <a:lnTo>
                      <a:pt x="1575" y="135"/>
                    </a:lnTo>
                    <a:lnTo>
                      <a:pt x="1560" y="150"/>
                    </a:lnTo>
                    <a:lnTo>
                      <a:pt x="1530" y="195"/>
                    </a:lnTo>
                    <a:lnTo>
                      <a:pt x="1485" y="210"/>
                    </a:lnTo>
                    <a:lnTo>
                      <a:pt x="1440" y="240"/>
                    </a:lnTo>
                    <a:lnTo>
                      <a:pt x="1380" y="255"/>
                    </a:lnTo>
                    <a:lnTo>
                      <a:pt x="1320" y="285"/>
                    </a:lnTo>
                    <a:lnTo>
                      <a:pt x="1245" y="300"/>
                    </a:lnTo>
                    <a:lnTo>
                      <a:pt x="1155" y="315"/>
                    </a:lnTo>
                    <a:lnTo>
                      <a:pt x="1065" y="330"/>
                    </a:lnTo>
                    <a:lnTo>
                      <a:pt x="975" y="345"/>
                    </a:lnTo>
                    <a:lnTo>
                      <a:pt x="870" y="360"/>
                    </a:lnTo>
                    <a:lnTo>
                      <a:pt x="780" y="360"/>
                    </a:lnTo>
                    <a:lnTo>
                      <a:pt x="675" y="375"/>
                    </a:lnTo>
                    <a:lnTo>
                      <a:pt x="525" y="375"/>
                    </a:lnTo>
                    <a:lnTo>
                      <a:pt x="435" y="375"/>
                    </a:lnTo>
                    <a:lnTo>
                      <a:pt x="345" y="375"/>
                    </a:lnTo>
                    <a:lnTo>
                      <a:pt x="270" y="360"/>
                    </a:lnTo>
                    <a:lnTo>
                      <a:pt x="210" y="360"/>
                    </a:lnTo>
                    <a:lnTo>
                      <a:pt x="150" y="345"/>
                    </a:lnTo>
                    <a:lnTo>
                      <a:pt x="90" y="330"/>
                    </a:lnTo>
                    <a:lnTo>
                      <a:pt x="45" y="315"/>
                    </a:lnTo>
                    <a:lnTo>
                      <a:pt x="30" y="285"/>
                    </a:lnTo>
                    <a:lnTo>
                      <a:pt x="0" y="270"/>
                    </a:lnTo>
                    <a:lnTo>
                      <a:pt x="0" y="255"/>
                    </a:lnTo>
                    <a:lnTo>
                      <a:pt x="15" y="225"/>
                    </a:lnTo>
                    <a:lnTo>
                      <a:pt x="45" y="195"/>
                    </a:lnTo>
                    <a:lnTo>
                      <a:pt x="90" y="165"/>
                    </a:lnTo>
                    <a:lnTo>
                      <a:pt x="135" y="150"/>
                    </a:lnTo>
                    <a:lnTo>
                      <a:pt x="195" y="120"/>
                    </a:lnTo>
                    <a:lnTo>
                      <a:pt x="255" y="105"/>
                    </a:lnTo>
                    <a:lnTo>
                      <a:pt x="330" y="75"/>
                    </a:lnTo>
                    <a:lnTo>
                      <a:pt x="420" y="60"/>
                    </a:lnTo>
                    <a:lnTo>
                      <a:pt x="510" y="45"/>
                    </a:lnTo>
                    <a:lnTo>
                      <a:pt x="600" y="30"/>
                    </a:lnTo>
                    <a:lnTo>
                      <a:pt x="690" y="15"/>
                    </a:lnTo>
                    <a:lnTo>
                      <a:pt x="795" y="15"/>
                    </a:lnTo>
                    <a:lnTo>
                      <a:pt x="885" y="0"/>
                    </a:lnTo>
                    <a:lnTo>
                      <a:pt x="1035" y="0"/>
                    </a:lnTo>
                    <a:close/>
                  </a:path>
                </a:pathLst>
              </a:custGeom>
              <a:solidFill>
                <a:srgbClr val="00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29" name="Freeform 267"/>
              <p:cNvSpPr>
                <a:spLocks/>
              </p:cNvSpPr>
              <p:nvPr/>
            </p:nvSpPr>
            <p:spPr bwMode="auto">
              <a:xfrm>
                <a:off x="3306" y="3600"/>
                <a:ext cx="630" cy="96"/>
              </a:xfrm>
              <a:custGeom>
                <a:avLst/>
                <a:gdLst>
                  <a:gd name="T0" fmla="*/ 252 w 1575"/>
                  <a:gd name="T1" fmla="*/ 0 h 240"/>
                  <a:gd name="T2" fmla="*/ 250 w 1575"/>
                  <a:gd name="T3" fmla="*/ 2 h 240"/>
                  <a:gd name="T4" fmla="*/ 245 w 1575"/>
                  <a:gd name="T5" fmla="*/ 10 h 240"/>
                  <a:gd name="T6" fmla="*/ 238 w 1575"/>
                  <a:gd name="T7" fmla="*/ 12 h 240"/>
                  <a:gd name="T8" fmla="*/ 230 w 1575"/>
                  <a:gd name="T9" fmla="*/ 17 h 240"/>
                  <a:gd name="T10" fmla="*/ 221 w 1575"/>
                  <a:gd name="T11" fmla="*/ 19 h 240"/>
                  <a:gd name="T12" fmla="*/ 211 w 1575"/>
                  <a:gd name="T13" fmla="*/ 24 h 240"/>
                  <a:gd name="T14" fmla="*/ 199 w 1575"/>
                  <a:gd name="T15" fmla="*/ 26 h 240"/>
                  <a:gd name="T16" fmla="*/ 185 w 1575"/>
                  <a:gd name="T17" fmla="*/ 29 h 240"/>
                  <a:gd name="T18" fmla="*/ 170 w 1575"/>
                  <a:gd name="T19" fmla="*/ 31 h 240"/>
                  <a:gd name="T20" fmla="*/ 156 w 1575"/>
                  <a:gd name="T21" fmla="*/ 34 h 240"/>
                  <a:gd name="T22" fmla="*/ 139 w 1575"/>
                  <a:gd name="T23" fmla="*/ 36 h 240"/>
                  <a:gd name="T24" fmla="*/ 125 w 1575"/>
                  <a:gd name="T25" fmla="*/ 36 h 240"/>
                  <a:gd name="T26" fmla="*/ 108 w 1575"/>
                  <a:gd name="T27" fmla="*/ 38 h 240"/>
                  <a:gd name="T28" fmla="*/ 84 w 1575"/>
                  <a:gd name="T29" fmla="*/ 38 h 240"/>
                  <a:gd name="T30" fmla="*/ 70 w 1575"/>
                  <a:gd name="T31" fmla="*/ 38 h 240"/>
                  <a:gd name="T32" fmla="*/ 55 w 1575"/>
                  <a:gd name="T33" fmla="*/ 38 h 240"/>
                  <a:gd name="T34" fmla="*/ 43 w 1575"/>
                  <a:gd name="T35" fmla="*/ 36 h 240"/>
                  <a:gd name="T36" fmla="*/ 34 w 1575"/>
                  <a:gd name="T37" fmla="*/ 36 h 240"/>
                  <a:gd name="T38" fmla="*/ 24 w 1575"/>
                  <a:gd name="T39" fmla="*/ 34 h 240"/>
                  <a:gd name="T40" fmla="*/ 14 w 1575"/>
                  <a:gd name="T41" fmla="*/ 31 h 240"/>
                  <a:gd name="T42" fmla="*/ 7 w 1575"/>
                  <a:gd name="T43" fmla="*/ 29 h 240"/>
                  <a:gd name="T44" fmla="*/ 5 w 1575"/>
                  <a:gd name="T45" fmla="*/ 24 h 240"/>
                  <a:gd name="T46" fmla="*/ 0 w 1575"/>
                  <a:gd name="T47" fmla="*/ 22 h 240"/>
                  <a:gd name="T48" fmla="*/ 0 w 1575"/>
                  <a:gd name="T49" fmla="*/ 19 h 24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575"/>
                  <a:gd name="T76" fmla="*/ 0 h 240"/>
                  <a:gd name="T77" fmla="*/ 1575 w 1575"/>
                  <a:gd name="T78" fmla="*/ 240 h 24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575" h="240">
                    <a:moveTo>
                      <a:pt x="1575" y="0"/>
                    </a:moveTo>
                    <a:lnTo>
                      <a:pt x="1560" y="15"/>
                    </a:lnTo>
                    <a:lnTo>
                      <a:pt x="1530" y="60"/>
                    </a:lnTo>
                    <a:lnTo>
                      <a:pt x="1485" y="75"/>
                    </a:lnTo>
                    <a:lnTo>
                      <a:pt x="1440" y="105"/>
                    </a:lnTo>
                    <a:lnTo>
                      <a:pt x="1380" y="120"/>
                    </a:lnTo>
                    <a:lnTo>
                      <a:pt x="1320" y="150"/>
                    </a:lnTo>
                    <a:lnTo>
                      <a:pt x="1245" y="165"/>
                    </a:lnTo>
                    <a:lnTo>
                      <a:pt x="1155" y="180"/>
                    </a:lnTo>
                    <a:lnTo>
                      <a:pt x="1065" y="195"/>
                    </a:lnTo>
                    <a:lnTo>
                      <a:pt x="975" y="210"/>
                    </a:lnTo>
                    <a:lnTo>
                      <a:pt x="870" y="225"/>
                    </a:lnTo>
                    <a:lnTo>
                      <a:pt x="780" y="225"/>
                    </a:lnTo>
                    <a:lnTo>
                      <a:pt x="675" y="240"/>
                    </a:lnTo>
                    <a:lnTo>
                      <a:pt x="525" y="240"/>
                    </a:lnTo>
                    <a:lnTo>
                      <a:pt x="435" y="240"/>
                    </a:lnTo>
                    <a:lnTo>
                      <a:pt x="345" y="240"/>
                    </a:lnTo>
                    <a:lnTo>
                      <a:pt x="270" y="225"/>
                    </a:lnTo>
                    <a:lnTo>
                      <a:pt x="210" y="225"/>
                    </a:lnTo>
                    <a:lnTo>
                      <a:pt x="150" y="210"/>
                    </a:lnTo>
                    <a:lnTo>
                      <a:pt x="90" y="195"/>
                    </a:lnTo>
                    <a:lnTo>
                      <a:pt x="45" y="180"/>
                    </a:lnTo>
                    <a:lnTo>
                      <a:pt x="30" y="150"/>
                    </a:lnTo>
                    <a:lnTo>
                      <a:pt x="0" y="135"/>
                    </a:lnTo>
                    <a:lnTo>
                      <a:pt x="0" y="1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30" name="Freeform 268"/>
              <p:cNvSpPr>
                <a:spLocks/>
              </p:cNvSpPr>
              <p:nvPr/>
            </p:nvSpPr>
            <p:spPr bwMode="auto">
              <a:xfrm>
                <a:off x="3306" y="1992"/>
                <a:ext cx="630" cy="150"/>
              </a:xfrm>
              <a:custGeom>
                <a:avLst/>
                <a:gdLst>
                  <a:gd name="T0" fmla="*/ 166 w 1575"/>
                  <a:gd name="T1" fmla="*/ 0 h 375"/>
                  <a:gd name="T2" fmla="*/ 180 w 1575"/>
                  <a:gd name="T3" fmla="*/ 0 h 375"/>
                  <a:gd name="T4" fmla="*/ 194 w 1575"/>
                  <a:gd name="T5" fmla="*/ 0 h 375"/>
                  <a:gd name="T6" fmla="*/ 206 w 1575"/>
                  <a:gd name="T7" fmla="*/ 2 h 375"/>
                  <a:gd name="T8" fmla="*/ 218 w 1575"/>
                  <a:gd name="T9" fmla="*/ 5 h 375"/>
                  <a:gd name="T10" fmla="*/ 228 w 1575"/>
                  <a:gd name="T11" fmla="*/ 5 h 375"/>
                  <a:gd name="T12" fmla="*/ 238 w 1575"/>
                  <a:gd name="T13" fmla="*/ 7 h 375"/>
                  <a:gd name="T14" fmla="*/ 242 w 1575"/>
                  <a:gd name="T15" fmla="*/ 12 h 375"/>
                  <a:gd name="T16" fmla="*/ 247 w 1575"/>
                  <a:gd name="T17" fmla="*/ 14 h 375"/>
                  <a:gd name="T18" fmla="*/ 250 w 1575"/>
                  <a:gd name="T19" fmla="*/ 17 h 375"/>
                  <a:gd name="T20" fmla="*/ 252 w 1575"/>
                  <a:gd name="T21" fmla="*/ 22 h 375"/>
                  <a:gd name="T22" fmla="*/ 250 w 1575"/>
                  <a:gd name="T23" fmla="*/ 24 h 375"/>
                  <a:gd name="T24" fmla="*/ 245 w 1575"/>
                  <a:gd name="T25" fmla="*/ 31 h 375"/>
                  <a:gd name="T26" fmla="*/ 238 w 1575"/>
                  <a:gd name="T27" fmla="*/ 34 h 375"/>
                  <a:gd name="T28" fmla="*/ 230 w 1575"/>
                  <a:gd name="T29" fmla="*/ 38 h 375"/>
                  <a:gd name="T30" fmla="*/ 221 w 1575"/>
                  <a:gd name="T31" fmla="*/ 41 h 375"/>
                  <a:gd name="T32" fmla="*/ 211 w 1575"/>
                  <a:gd name="T33" fmla="*/ 46 h 375"/>
                  <a:gd name="T34" fmla="*/ 199 w 1575"/>
                  <a:gd name="T35" fmla="*/ 48 h 375"/>
                  <a:gd name="T36" fmla="*/ 185 w 1575"/>
                  <a:gd name="T37" fmla="*/ 50 h 375"/>
                  <a:gd name="T38" fmla="*/ 170 w 1575"/>
                  <a:gd name="T39" fmla="*/ 53 h 375"/>
                  <a:gd name="T40" fmla="*/ 156 w 1575"/>
                  <a:gd name="T41" fmla="*/ 55 h 375"/>
                  <a:gd name="T42" fmla="*/ 139 w 1575"/>
                  <a:gd name="T43" fmla="*/ 58 h 375"/>
                  <a:gd name="T44" fmla="*/ 125 w 1575"/>
                  <a:gd name="T45" fmla="*/ 58 h 375"/>
                  <a:gd name="T46" fmla="*/ 108 w 1575"/>
                  <a:gd name="T47" fmla="*/ 60 h 375"/>
                  <a:gd name="T48" fmla="*/ 84 w 1575"/>
                  <a:gd name="T49" fmla="*/ 60 h 375"/>
                  <a:gd name="T50" fmla="*/ 70 w 1575"/>
                  <a:gd name="T51" fmla="*/ 60 h 375"/>
                  <a:gd name="T52" fmla="*/ 55 w 1575"/>
                  <a:gd name="T53" fmla="*/ 60 h 375"/>
                  <a:gd name="T54" fmla="*/ 43 w 1575"/>
                  <a:gd name="T55" fmla="*/ 58 h 375"/>
                  <a:gd name="T56" fmla="*/ 34 w 1575"/>
                  <a:gd name="T57" fmla="*/ 58 h 375"/>
                  <a:gd name="T58" fmla="*/ 24 w 1575"/>
                  <a:gd name="T59" fmla="*/ 55 h 375"/>
                  <a:gd name="T60" fmla="*/ 14 w 1575"/>
                  <a:gd name="T61" fmla="*/ 53 h 375"/>
                  <a:gd name="T62" fmla="*/ 7 w 1575"/>
                  <a:gd name="T63" fmla="*/ 50 h 375"/>
                  <a:gd name="T64" fmla="*/ 5 w 1575"/>
                  <a:gd name="T65" fmla="*/ 46 h 375"/>
                  <a:gd name="T66" fmla="*/ 0 w 1575"/>
                  <a:gd name="T67" fmla="*/ 43 h 375"/>
                  <a:gd name="T68" fmla="*/ 0 w 1575"/>
                  <a:gd name="T69" fmla="*/ 41 h 375"/>
                  <a:gd name="T70" fmla="*/ 2 w 1575"/>
                  <a:gd name="T71" fmla="*/ 36 h 375"/>
                  <a:gd name="T72" fmla="*/ 7 w 1575"/>
                  <a:gd name="T73" fmla="*/ 31 h 375"/>
                  <a:gd name="T74" fmla="*/ 14 w 1575"/>
                  <a:gd name="T75" fmla="*/ 26 h 375"/>
                  <a:gd name="T76" fmla="*/ 22 w 1575"/>
                  <a:gd name="T77" fmla="*/ 24 h 375"/>
                  <a:gd name="T78" fmla="*/ 31 w 1575"/>
                  <a:gd name="T79" fmla="*/ 19 h 375"/>
                  <a:gd name="T80" fmla="*/ 41 w 1575"/>
                  <a:gd name="T81" fmla="*/ 17 h 375"/>
                  <a:gd name="T82" fmla="*/ 53 w 1575"/>
                  <a:gd name="T83" fmla="*/ 12 h 375"/>
                  <a:gd name="T84" fmla="*/ 67 w 1575"/>
                  <a:gd name="T85" fmla="*/ 10 h 375"/>
                  <a:gd name="T86" fmla="*/ 82 w 1575"/>
                  <a:gd name="T87" fmla="*/ 7 h 375"/>
                  <a:gd name="T88" fmla="*/ 96 w 1575"/>
                  <a:gd name="T89" fmla="*/ 5 h 375"/>
                  <a:gd name="T90" fmla="*/ 110 w 1575"/>
                  <a:gd name="T91" fmla="*/ 2 h 375"/>
                  <a:gd name="T92" fmla="*/ 127 w 1575"/>
                  <a:gd name="T93" fmla="*/ 2 h 375"/>
                  <a:gd name="T94" fmla="*/ 142 w 1575"/>
                  <a:gd name="T95" fmla="*/ 0 h 375"/>
                  <a:gd name="T96" fmla="*/ 166 w 1575"/>
                  <a:gd name="T97" fmla="*/ 0 h 37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575"/>
                  <a:gd name="T148" fmla="*/ 0 h 375"/>
                  <a:gd name="T149" fmla="*/ 1575 w 1575"/>
                  <a:gd name="T150" fmla="*/ 375 h 37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575" h="375">
                    <a:moveTo>
                      <a:pt x="1035" y="0"/>
                    </a:moveTo>
                    <a:lnTo>
                      <a:pt x="1125" y="0"/>
                    </a:lnTo>
                    <a:lnTo>
                      <a:pt x="1215" y="0"/>
                    </a:lnTo>
                    <a:lnTo>
                      <a:pt x="1290" y="15"/>
                    </a:lnTo>
                    <a:lnTo>
                      <a:pt x="1365" y="30"/>
                    </a:lnTo>
                    <a:lnTo>
                      <a:pt x="1425" y="30"/>
                    </a:lnTo>
                    <a:lnTo>
                      <a:pt x="1485" y="45"/>
                    </a:lnTo>
                    <a:lnTo>
                      <a:pt x="1515" y="75"/>
                    </a:lnTo>
                    <a:lnTo>
                      <a:pt x="1545" y="90"/>
                    </a:lnTo>
                    <a:lnTo>
                      <a:pt x="1560" y="105"/>
                    </a:lnTo>
                    <a:lnTo>
                      <a:pt x="1575" y="135"/>
                    </a:lnTo>
                    <a:lnTo>
                      <a:pt x="1560" y="150"/>
                    </a:lnTo>
                    <a:lnTo>
                      <a:pt x="1530" y="195"/>
                    </a:lnTo>
                    <a:lnTo>
                      <a:pt x="1485" y="210"/>
                    </a:lnTo>
                    <a:lnTo>
                      <a:pt x="1440" y="240"/>
                    </a:lnTo>
                    <a:lnTo>
                      <a:pt x="1380" y="255"/>
                    </a:lnTo>
                    <a:lnTo>
                      <a:pt x="1320" y="285"/>
                    </a:lnTo>
                    <a:lnTo>
                      <a:pt x="1245" y="300"/>
                    </a:lnTo>
                    <a:lnTo>
                      <a:pt x="1155" y="315"/>
                    </a:lnTo>
                    <a:lnTo>
                      <a:pt x="1065" y="330"/>
                    </a:lnTo>
                    <a:lnTo>
                      <a:pt x="975" y="345"/>
                    </a:lnTo>
                    <a:lnTo>
                      <a:pt x="870" y="360"/>
                    </a:lnTo>
                    <a:lnTo>
                      <a:pt x="780" y="360"/>
                    </a:lnTo>
                    <a:lnTo>
                      <a:pt x="675" y="375"/>
                    </a:lnTo>
                    <a:lnTo>
                      <a:pt x="525" y="375"/>
                    </a:lnTo>
                    <a:lnTo>
                      <a:pt x="435" y="375"/>
                    </a:lnTo>
                    <a:lnTo>
                      <a:pt x="345" y="375"/>
                    </a:lnTo>
                    <a:lnTo>
                      <a:pt x="270" y="360"/>
                    </a:lnTo>
                    <a:lnTo>
                      <a:pt x="210" y="360"/>
                    </a:lnTo>
                    <a:lnTo>
                      <a:pt x="150" y="345"/>
                    </a:lnTo>
                    <a:lnTo>
                      <a:pt x="90" y="330"/>
                    </a:lnTo>
                    <a:lnTo>
                      <a:pt x="45" y="315"/>
                    </a:lnTo>
                    <a:lnTo>
                      <a:pt x="30" y="285"/>
                    </a:lnTo>
                    <a:lnTo>
                      <a:pt x="0" y="270"/>
                    </a:lnTo>
                    <a:lnTo>
                      <a:pt x="0" y="255"/>
                    </a:lnTo>
                    <a:lnTo>
                      <a:pt x="15" y="225"/>
                    </a:lnTo>
                    <a:lnTo>
                      <a:pt x="45" y="195"/>
                    </a:lnTo>
                    <a:lnTo>
                      <a:pt x="90" y="165"/>
                    </a:lnTo>
                    <a:lnTo>
                      <a:pt x="135" y="150"/>
                    </a:lnTo>
                    <a:lnTo>
                      <a:pt x="195" y="120"/>
                    </a:lnTo>
                    <a:lnTo>
                      <a:pt x="255" y="105"/>
                    </a:lnTo>
                    <a:lnTo>
                      <a:pt x="330" y="75"/>
                    </a:lnTo>
                    <a:lnTo>
                      <a:pt x="420" y="60"/>
                    </a:lnTo>
                    <a:lnTo>
                      <a:pt x="510" y="45"/>
                    </a:lnTo>
                    <a:lnTo>
                      <a:pt x="600" y="30"/>
                    </a:lnTo>
                    <a:lnTo>
                      <a:pt x="690" y="15"/>
                    </a:lnTo>
                    <a:lnTo>
                      <a:pt x="795" y="15"/>
                    </a:lnTo>
                    <a:lnTo>
                      <a:pt x="885" y="0"/>
                    </a:lnTo>
                    <a:lnTo>
                      <a:pt x="1035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31" name="Line 269"/>
              <p:cNvSpPr>
                <a:spLocks noChangeShapeType="1"/>
              </p:cNvSpPr>
              <p:nvPr/>
            </p:nvSpPr>
            <p:spPr bwMode="auto">
              <a:xfrm flipV="1">
                <a:off x="3936" y="2046"/>
                <a:ext cx="0" cy="155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32" name="Line 270"/>
              <p:cNvSpPr>
                <a:spLocks noChangeShapeType="1"/>
              </p:cNvSpPr>
              <p:nvPr/>
            </p:nvSpPr>
            <p:spPr bwMode="auto">
              <a:xfrm flipV="1">
                <a:off x="3306" y="2094"/>
                <a:ext cx="0" cy="155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5403" name="Rectangle 301"/>
            <p:cNvSpPr>
              <a:spLocks noChangeArrowheads="1"/>
            </p:cNvSpPr>
            <p:nvPr/>
          </p:nvSpPr>
          <p:spPr bwMode="auto">
            <a:xfrm>
              <a:off x="3474" y="1776"/>
              <a:ext cx="32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ru-RU" altLang="ru-RU" sz="2400" b="1">
                  <a:solidFill>
                    <a:srgbClr val="CC00CC"/>
                  </a:solidFill>
                  <a:latin typeface="Arial" charset="0"/>
                </a:rPr>
                <a:t>624</a:t>
              </a:r>
              <a:endParaRPr lang="ru-RU" altLang="ru-RU" sz="2400">
                <a:solidFill>
                  <a:srgbClr val="CC00CC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8738" name="Group 306"/>
          <p:cNvGrpSpPr>
            <a:grpSpLocks/>
          </p:cNvGrpSpPr>
          <p:nvPr/>
        </p:nvGrpSpPr>
        <p:grpSpPr bwMode="auto">
          <a:xfrm>
            <a:off x="6172200" y="3076575"/>
            <a:ext cx="990600" cy="2828925"/>
            <a:chOff x="3888" y="1938"/>
            <a:chExt cx="624" cy="1782"/>
          </a:xfrm>
        </p:grpSpPr>
        <p:grpSp>
          <p:nvGrpSpPr>
            <p:cNvPr id="15371" name="Group 271"/>
            <p:cNvGrpSpPr>
              <a:grpSpLocks/>
            </p:cNvGrpSpPr>
            <p:nvPr/>
          </p:nvGrpSpPr>
          <p:grpSpPr bwMode="auto">
            <a:xfrm>
              <a:off x="3888" y="2160"/>
              <a:ext cx="624" cy="1560"/>
              <a:chOff x="3900" y="2136"/>
              <a:chExt cx="624" cy="1560"/>
            </a:xfrm>
          </p:grpSpPr>
          <p:sp>
            <p:nvSpPr>
              <p:cNvPr id="15373" name="Freeform 272"/>
              <p:cNvSpPr>
                <a:spLocks/>
              </p:cNvSpPr>
              <p:nvPr/>
            </p:nvSpPr>
            <p:spPr bwMode="auto">
              <a:xfrm>
                <a:off x="4518" y="2190"/>
                <a:ext cx="6" cy="1416"/>
              </a:xfrm>
              <a:custGeom>
                <a:avLst/>
                <a:gdLst>
                  <a:gd name="T0" fmla="*/ 2 w 15"/>
                  <a:gd name="T1" fmla="*/ 564 h 3540"/>
                  <a:gd name="T2" fmla="*/ 0 w 15"/>
                  <a:gd name="T3" fmla="*/ 566 h 3540"/>
                  <a:gd name="T4" fmla="*/ 0 w 15"/>
                  <a:gd name="T5" fmla="*/ 2 h 3540"/>
                  <a:gd name="T6" fmla="*/ 2 w 15"/>
                  <a:gd name="T7" fmla="*/ 0 h 3540"/>
                  <a:gd name="T8" fmla="*/ 2 w 15"/>
                  <a:gd name="T9" fmla="*/ 564 h 35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3540"/>
                  <a:gd name="T17" fmla="*/ 15 w 15"/>
                  <a:gd name="T18" fmla="*/ 3540 h 35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3540">
                    <a:moveTo>
                      <a:pt x="15" y="3525"/>
                    </a:moveTo>
                    <a:lnTo>
                      <a:pt x="0" y="3540"/>
                    </a:lnTo>
                    <a:lnTo>
                      <a:pt x="0" y="15"/>
                    </a:lnTo>
                    <a:lnTo>
                      <a:pt x="15" y="0"/>
                    </a:lnTo>
                    <a:lnTo>
                      <a:pt x="15" y="3525"/>
                    </a:lnTo>
                    <a:close/>
                  </a:path>
                </a:pathLst>
              </a:custGeom>
              <a:solidFill>
                <a:srgbClr val="8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74" name="Freeform 273"/>
              <p:cNvSpPr>
                <a:spLocks/>
              </p:cNvSpPr>
              <p:nvPr/>
            </p:nvSpPr>
            <p:spPr bwMode="auto">
              <a:xfrm>
                <a:off x="4506" y="2196"/>
                <a:ext cx="12" cy="1428"/>
              </a:xfrm>
              <a:custGeom>
                <a:avLst/>
                <a:gdLst>
                  <a:gd name="T0" fmla="*/ 5 w 30"/>
                  <a:gd name="T1" fmla="*/ 564 h 3570"/>
                  <a:gd name="T2" fmla="*/ 0 w 30"/>
                  <a:gd name="T3" fmla="*/ 571 h 3570"/>
                  <a:gd name="T4" fmla="*/ 0 w 30"/>
                  <a:gd name="T5" fmla="*/ 7 h 3570"/>
                  <a:gd name="T6" fmla="*/ 5 w 30"/>
                  <a:gd name="T7" fmla="*/ 0 h 3570"/>
                  <a:gd name="T8" fmla="*/ 5 w 30"/>
                  <a:gd name="T9" fmla="*/ 564 h 35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3570"/>
                  <a:gd name="T17" fmla="*/ 30 w 30"/>
                  <a:gd name="T18" fmla="*/ 3570 h 35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3570">
                    <a:moveTo>
                      <a:pt x="30" y="3525"/>
                    </a:moveTo>
                    <a:lnTo>
                      <a:pt x="0" y="3570"/>
                    </a:lnTo>
                    <a:lnTo>
                      <a:pt x="0" y="45"/>
                    </a:lnTo>
                    <a:lnTo>
                      <a:pt x="30" y="0"/>
                    </a:lnTo>
                    <a:lnTo>
                      <a:pt x="30" y="3525"/>
                    </a:lnTo>
                    <a:close/>
                  </a:path>
                </a:pathLst>
              </a:custGeom>
              <a:solidFill>
                <a:srgbClr val="8D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75" name="Freeform 274"/>
              <p:cNvSpPr>
                <a:spLocks/>
              </p:cNvSpPr>
              <p:nvPr/>
            </p:nvSpPr>
            <p:spPr bwMode="auto">
              <a:xfrm>
                <a:off x="4488" y="2214"/>
                <a:ext cx="18" cy="1416"/>
              </a:xfrm>
              <a:custGeom>
                <a:avLst/>
                <a:gdLst>
                  <a:gd name="T0" fmla="*/ 7 w 45"/>
                  <a:gd name="T1" fmla="*/ 564 h 3540"/>
                  <a:gd name="T2" fmla="*/ 0 w 45"/>
                  <a:gd name="T3" fmla="*/ 566 h 3540"/>
                  <a:gd name="T4" fmla="*/ 0 w 45"/>
                  <a:gd name="T5" fmla="*/ 5 h 3540"/>
                  <a:gd name="T6" fmla="*/ 7 w 45"/>
                  <a:gd name="T7" fmla="*/ 0 h 3540"/>
                  <a:gd name="T8" fmla="*/ 7 w 45"/>
                  <a:gd name="T9" fmla="*/ 564 h 35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3540"/>
                  <a:gd name="T17" fmla="*/ 45 w 45"/>
                  <a:gd name="T18" fmla="*/ 3540 h 35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3540">
                    <a:moveTo>
                      <a:pt x="45" y="3525"/>
                    </a:moveTo>
                    <a:lnTo>
                      <a:pt x="0" y="3540"/>
                    </a:lnTo>
                    <a:lnTo>
                      <a:pt x="0" y="30"/>
                    </a:lnTo>
                    <a:lnTo>
                      <a:pt x="45" y="0"/>
                    </a:lnTo>
                    <a:lnTo>
                      <a:pt x="45" y="3525"/>
                    </a:lnTo>
                    <a:close/>
                  </a:path>
                </a:pathLst>
              </a:custGeom>
              <a:solidFill>
                <a:srgbClr val="9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76" name="Freeform 275"/>
              <p:cNvSpPr>
                <a:spLocks/>
              </p:cNvSpPr>
              <p:nvPr/>
            </p:nvSpPr>
            <p:spPr bwMode="auto">
              <a:xfrm>
                <a:off x="4470" y="2226"/>
                <a:ext cx="18" cy="1416"/>
              </a:xfrm>
              <a:custGeom>
                <a:avLst/>
                <a:gdLst>
                  <a:gd name="T0" fmla="*/ 7 w 45"/>
                  <a:gd name="T1" fmla="*/ 562 h 3540"/>
                  <a:gd name="T2" fmla="*/ 0 w 45"/>
                  <a:gd name="T3" fmla="*/ 566 h 3540"/>
                  <a:gd name="T4" fmla="*/ 0 w 45"/>
                  <a:gd name="T5" fmla="*/ 2 h 3540"/>
                  <a:gd name="T6" fmla="*/ 7 w 45"/>
                  <a:gd name="T7" fmla="*/ 0 h 3540"/>
                  <a:gd name="T8" fmla="*/ 7 w 45"/>
                  <a:gd name="T9" fmla="*/ 562 h 35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3540"/>
                  <a:gd name="T17" fmla="*/ 45 w 45"/>
                  <a:gd name="T18" fmla="*/ 3540 h 35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3540">
                    <a:moveTo>
                      <a:pt x="45" y="3510"/>
                    </a:moveTo>
                    <a:lnTo>
                      <a:pt x="0" y="3540"/>
                    </a:lnTo>
                    <a:lnTo>
                      <a:pt x="0" y="15"/>
                    </a:lnTo>
                    <a:lnTo>
                      <a:pt x="45" y="0"/>
                    </a:lnTo>
                    <a:lnTo>
                      <a:pt x="45" y="3510"/>
                    </a:lnTo>
                    <a:close/>
                  </a:path>
                </a:pathLst>
              </a:custGeom>
              <a:solidFill>
                <a:srgbClr val="9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77" name="Freeform 276"/>
              <p:cNvSpPr>
                <a:spLocks/>
              </p:cNvSpPr>
              <p:nvPr/>
            </p:nvSpPr>
            <p:spPr bwMode="auto">
              <a:xfrm>
                <a:off x="4446" y="2232"/>
                <a:ext cx="24" cy="1416"/>
              </a:xfrm>
              <a:custGeom>
                <a:avLst/>
                <a:gdLst>
                  <a:gd name="T0" fmla="*/ 10 w 60"/>
                  <a:gd name="T1" fmla="*/ 564 h 3540"/>
                  <a:gd name="T2" fmla="*/ 0 w 60"/>
                  <a:gd name="T3" fmla="*/ 566 h 3540"/>
                  <a:gd name="T4" fmla="*/ 0 w 60"/>
                  <a:gd name="T5" fmla="*/ 5 h 3540"/>
                  <a:gd name="T6" fmla="*/ 10 w 60"/>
                  <a:gd name="T7" fmla="*/ 0 h 3540"/>
                  <a:gd name="T8" fmla="*/ 10 w 60"/>
                  <a:gd name="T9" fmla="*/ 564 h 35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540"/>
                  <a:gd name="T17" fmla="*/ 60 w 60"/>
                  <a:gd name="T18" fmla="*/ 3540 h 35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540">
                    <a:moveTo>
                      <a:pt x="60" y="3525"/>
                    </a:moveTo>
                    <a:lnTo>
                      <a:pt x="0" y="3540"/>
                    </a:lnTo>
                    <a:lnTo>
                      <a:pt x="0" y="30"/>
                    </a:lnTo>
                    <a:lnTo>
                      <a:pt x="60" y="0"/>
                    </a:lnTo>
                    <a:lnTo>
                      <a:pt x="60" y="3525"/>
                    </a:lnTo>
                    <a:close/>
                  </a:path>
                </a:pathLst>
              </a:custGeom>
              <a:solidFill>
                <a:srgbClr val="A1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78" name="Freeform 277"/>
              <p:cNvSpPr>
                <a:spLocks/>
              </p:cNvSpPr>
              <p:nvPr/>
            </p:nvSpPr>
            <p:spPr bwMode="auto">
              <a:xfrm>
                <a:off x="4422" y="2244"/>
                <a:ext cx="24" cy="1416"/>
              </a:xfrm>
              <a:custGeom>
                <a:avLst/>
                <a:gdLst>
                  <a:gd name="T0" fmla="*/ 10 w 60"/>
                  <a:gd name="T1" fmla="*/ 562 h 3540"/>
                  <a:gd name="T2" fmla="*/ 0 w 60"/>
                  <a:gd name="T3" fmla="*/ 566 h 3540"/>
                  <a:gd name="T4" fmla="*/ 0 w 60"/>
                  <a:gd name="T5" fmla="*/ 2 h 3540"/>
                  <a:gd name="T6" fmla="*/ 10 w 60"/>
                  <a:gd name="T7" fmla="*/ 0 h 3540"/>
                  <a:gd name="T8" fmla="*/ 10 w 60"/>
                  <a:gd name="T9" fmla="*/ 562 h 35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540"/>
                  <a:gd name="T17" fmla="*/ 60 w 60"/>
                  <a:gd name="T18" fmla="*/ 3540 h 35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540">
                    <a:moveTo>
                      <a:pt x="60" y="3510"/>
                    </a:moveTo>
                    <a:lnTo>
                      <a:pt x="0" y="3540"/>
                    </a:lnTo>
                    <a:lnTo>
                      <a:pt x="0" y="15"/>
                    </a:lnTo>
                    <a:lnTo>
                      <a:pt x="60" y="0"/>
                    </a:lnTo>
                    <a:lnTo>
                      <a:pt x="60" y="3510"/>
                    </a:lnTo>
                    <a:close/>
                  </a:path>
                </a:pathLst>
              </a:custGeom>
              <a:solidFill>
                <a:srgbClr val="A8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79" name="Freeform 278"/>
              <p:cNvSpPr>
                <a:spLocks/>
              </p:cNvSpPr>
              <p:nvPr/>
            </p:nvSpPr>
            <p:spPr bwMode="auto">
              <a:xfrm>
                <a:off x="4392" y="2250"/>
                <a:ext cx="30" cy="1416"/>
              </a:xfrm>
              <a:custGeom>
                <a:avLst/>
                <a:gdLst>
                  <a:gd name="T0" fmla="*/ 12 w 75"/>
                  <a:gd name="T1" fmla="*/ 564 h 3540"/>
                  <a:gd name="T2" fmla="*/ 0 w 75"/>
                  <a:gd name="T3" fmla="*/ 566 h 3540"/>
                  <a:gd name="T4" fmla="*/ 0 w 75"/>
                  <a:gd name="T5" fmla="*/ 5 h 3540"/>
                  <a:gd name="T6" fmla="*/ 12 w 75"/>
                  <a:gd name="T7" fmla="*/ 0 h 3540"/>
                  <a:gd name="T8" fmla="*/ 12 w 75"/>
                  <a:gd name="T9" fmla="*/ 564 h 35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"/>
                  <a:gd name="T16" fmla="*/ 0 h 3540"/>
                  <a:gd name="T17" fmla="*/ 75 w 75"/>
                  <a:gd name="T18" fmla="*/ 3540 h 35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" h="3540">
                    <a:moveTo>
                      <a:pt x="75" y="3525"/>
                    </a:moveTo>
                    <a:lnTo>
                      <a:pt x="0" y="3540"/>
                    </a:lnTo>
                    <a:lnTo>
                      <a:pt x="0" y="30"/>
                    </a:lnTo>
                    <a:lnTo>
                      <a:pt x="75" y="0"/>
                    </a:lnTo>
                    <a:lnTo>
                      <a:pt x="75" y="3525"/>
                    </a:lnTo>
                    <a:close/>
                  </a:path>
                </a:pathLst>
              </a:custGeom>
              <a:solidFill>
                <a:srgbClr val="A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0" name="Freeform 279"/>
              <p:cNvSpPr>
                <a:spLocks/>
              </p:cNvSpPr>
              <p:nvPr/>
            </p:nvSpPr>
            <p:spPr bwMode="auto">
              <a:xfrm>
                <a:off x="4356" y="2262"/>
                <a:ext cx="36" cy="1410"/>
              </a:xfrm>
              <a:custGeom>
                <a:avLst/>
                <a:gdLst>
                  <a:gd name="T0" fmla="*/ 14 w 90"/>
                  <a:gd name="T1" fmla="*/ 562 h 3525"/>
                  <a:gd name="T2" fmla="*/ 0 w 90"/>
                  <a:gd name="T3" fmla="*/ 564 h 3525"/>
                  <a:gd name="T4" fmla="*/ 0 w 90"/>
                  <a:gd name="T5" fmla="*/ 2 h 3525"/>
                  <a:gd name="T6" fmla="*/ 14 w 90"/>
                  <a:gd name="T7" fmla="*/ 0 h 3525"/>
                  <a:gd name="T8" fmla="*/ 14 w 90"/>
                  <a:gd name="T9" fmla="*/ 562 h 35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"/>
                  <a:gd name="T16" fmla="*/ 0 h 3525"/>
                  <a:gd name="T17" fmla="*/ 90 w 90"/>
                  <a:gd name="T18" fmla="*/ 3525 h 35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" h="3525">
                    <a:moveTo>
                      <a:pt x="90" y="3510"/>
                    </a:moveTo>
                    <a:lnTo>
                      <a:pt x="0" y="3525"/>
                    </a:lnTo>
                    <a:lnTo>
                      <a:pt x="0" y="15"/>
                    </a:lnTo>
                    <a:lnTo>
                      <a:pt x="90" y="0"/>
                    </a:lnTo>
                    <a:lnTo>
                      <a:pt x="90" y="3510"/>
                    </a:lnTo>
                    <a:close/>
                  </a:path>
                </a:pathLst>
              </a:custGeom>
              <a:solidFill>
                <a:srgbClr val="B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1" name="Freeform 280"/>
              <p:cNvSpPr>
                <a:spLocks/>
              </p:cNvSpPr>
              <p:nvPr/>
            </p:nvSpPr>
            <p:spPr bwMode="auto">
              <a:xfrm>
                <a:off x="4320" y="2268"/>
                <a:ext cx="36" cy="1410"/>
              </a:xfrm>
              <a:custGeom>
                <a:avLst/>
                <a:gdLst>
                  <a:gd name="T0" fmla="*/ 14 w 90"/>
                  <a:gd name="T1" fmla="*/ 562 h 3525"/>
                  <a:gd name="T2" fmla="*/ 0 w 90"/>
                  <a:gd name="T3" fmla="*/ 564 h 3525"/>
                  <a:gd name="T4" fmla="*/ 0 w 90"/>
                  <a:gd name="T5" fmla="*/ 2 h 3525"/>
                  <a:gd name="T6" fmla="*/ 14 w 90"/>
                  <a:gd name="T7" fmla="*/ 0 h 3525"/>
                  <a:gd name="T8" fmla="*/ 14 w 90"/>
                  <a:gd name="T9" fmla="*/ 562 h 35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"/>
                  <a:gd name="T16" fmla="*/ 0 h 3525"/>
                  <a:gd name="T17" fmla="*/ 90 w 90"/>
                  <a:gd name="T18" fmla="*/ 3525 h 35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" h="3525">
                    <a:moveTo>
                      <a:pt x="90" y="3510"/>
                    </a:moveTo>
                    <a:lnTo>
                      <a:pt x="0" y="3525"/>
                    </a:lnTo>
                    <a:lnTo>
                      <a:pt x="0" y="15"/>
                    </a:lnTo>
                    <a:lnTo>
                      <a:pt x="90" y="0"/>
                    </a:lnTo>
                    <a:lnTo>
                      <a:pt x="90" y="3510"/>
                    </a:lnTo>
                    <a:close/>
                  </a:path>
                </a:pathLst>
              </a:custGeom>
              <a:solidFill>
                <a:srgbClr val="B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2" name="Freeform 281"/>
              <p:cNvSpPr>
                <a:spLocks/>
              </p:cNvSpPr>
              <p:nvPr/>
            </p:nvSpPr>
            <p:spPr bwMode="auto">
              <a:xfrm>
                <a:off x="4284" y="2274"/>
                <a:ext cx="36" cy="1410"/>
              </a:xfrm>
              <a:custGeom>
                <a:avLst/>
                <a:gdLst>
                  <a:gd name="T0" fmla="*/ 14 w 90"/>
                  <a:gd name="T1" fmla="*/ 562 h 3525"/>
                  <a:gd name="T2" fmla="*/ 0 w 90"/>
                  <a:gd name="T3" fmla="*/ 564 h 3525"/>
                  <a:gd name="T4" fmla="*/ 0 w 90"/>
                  <a:gd name="T5" fmla="*/ 2 h 3525"/>
                  <a:gd name="T6" fmla="*/ 14 w 90"/>
                  <a:gd name="T7" fmla="*/ 0 h 3525"/>
                  <a:gd name="T8" fmla="*/ 14 w 90"/>
                  <a:gd name="T9" fmla="*/ 562 h 35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"/>
                  <a:gd name="T16" fmla="*/ 0 h 3525"/>
                  <a:gd name="T17" fmla="*/ 90 w 90"/>
                  <a:gd name="T18" fmla="*/ 3525 h 35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" h="3525">
                    <a:moveTo>
                      <a:pt x="90" y="3510"/>
                    </a:moveTo>
                    <a:lnTo>
                      <a:pt x="0" y="3525"/>
                    </a:lnTo>
                    <a:lnTo>
                      <a:pt x="0" y="15"/>
                    </a:lnTo>
                    <a:lnTo>
                      <a:pt x="90" y="0"/>
                    </a:lnTo>
                    <a:lnTo>
                      <a:pt x="90" y="3510"/>
                    </a:lnTo>
                    <a:close/>
                  </a:path>
                </a:pathLst>
              </a:custGeom>
              <a:solidFill>
                <a:srgbClr val="C3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3" name="Freeform 282"/>
              <p:cNvSpPr>
                <a:spLocks/>
              </p:cNvSpPr>
              <p:nvPr/>
            </p:nvSpPr>
            <p:spPr bwMode="auto">
              <a:xfrm>
                <a:off x="4248" y="2280"/>
                <a:ext cx="36" cy="1410"/>
              </a:xfrm>
              <a:custGeom>
                <a:avLst/>
                <a:gdLst>
                  <a:gd name="T0" fmla="*/ 14 w 90"/>
                  <a:gd name="T1" fmla="*/ 562 h 3525"/>
                  <a:gd name="T2" fmla="*/ 0 w 90"/>
                  <a:gd name="T3" fmla="*/ 564 h 3525"/>
                  <a:gd name="T4" fmla="*/ 0 w 90"/>
                  <a:gd name="T5" fmla="*/ 2 h 3525"/>
                  <a:gd name="T6" fmla="*/ 14 w 90"/>
                  <a:gd name="T7" fmla="*/ 0 h 3525"/>
                  <a:gd name="T8" fmla="*/ 14 w 90"/>
                  <a:gd name="T9" fmla="*/ 562 h 35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"/>
                  <a:gd name="T16" fmla="*/ 0 h 3525"/>
                  <a:gd name="T17" fmla="*/ 90 w 90"/>
                  <a:gd name="T18" fmla="*/ 3525 h 35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" h="3525">
                    <a:moveTo>
                      <a:pt x="90" y="3510"/>
                    </a:moveTo>
                    <a:lnTo>
                      <a:pt x="0" y="3525"/>
                    </a:lnTo>
                    <a:lnTo>
                      <a:pt x="0" y="15"/>
                    </a:lnTo>
                    <a:lnTo>
                      <a:pt x="90" y="0"/>
                    </a:lnTo>
                    <a:lnTo>
                      <a:pt x="90" y="3510"/>
                    </a:lnTo>
                    <a:close/>
                  </a:path>
                </a:pathLst>
              </a:custGeom>
              <a:solidFill>
                <a:srgbClr val="C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4" name="Rectangle 283"/>
              <p:cNvSpPr>
                <a:spLocks noChangeArrowheads="1"/>
              </p:cNvSpPr>
              <p:nvPr/>
            </p:nvSpPr>
            <p:spPr bwMode="auto">
              <a:xfrm>
                <a:off x="4206" y="2286"/>
                <a:ext cx="42" cy="1404"/>
              </a:xfrm>
              <a:prstGeom prst="rect">
                <a:avLst/>
              </a:prstGeom>
              <a:solidFill>
                <a:srgbClr val="D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5385" name="Freeform 284"/>
              <p:cNvSpPr>
                <a:spLocks/>
              </p:cNvSpPr>
              <p:nvPr/>
            </p:nvSpPr>
            <p:spPr bwMode="auto">
              <a:xfrm>
                <a:off x="4170" y="2286"/>
                <a:ext cx="36" cy="1410"/>
              </a:xfrm>
              <a:custGeom>
                <a:avLst/>
                <a:gdLst>
                  <a:gd name="T0" fmla="*/ 14 w 90"/>
                  <a:gd name="T1" fmla="*/ 562 h 3525"/>
                  <a:gd name="T2" fmla="*/ 0 w 90"/>
                  <a:gd name="T3" fmla="*/ 564 h 3525"/>
                  <a:gd name="T4" fmla="*/ 0 w 90"/>
                  <a:gd name="T5" fmla="*/ 2 h 3525"/>
                  <a:gd name="T6" fmla="*/ 14 w 90"/>
                  <a:gd name="T7" fmla="*/ 0 h 3525"/>
                  <a:gd name="T8" fmla="*/ 14 w 90"/>
                  <a:gd name="T9" fmla="*/ 562 h 35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"/>
                  <a:gd name="T16" fmla="*/ 0 h 3525"/>
                  <a:gd name="T17" fmla="*/ 90 w 90"/>
                  <a:gd name="T18" fmla="*/ 3525 h 35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" h="3525">
                    <a:moveTo>
                      <a:pt x="90" y="3510"/>
                    </a:moveTo>
                    <a:lnTo>
                      <a:pt x="0" y="3525"/>
                    </a:lnTo>
                    <a:lnTo>
                      <a:pt x="0" y="15"/>
                    </a:lnTo>
                    <a:lnTo>
                      <a:pt x="90" y="0"/>
                    </a:lnTo>
                    <a:lnTo>
                      <a:pt x="90" y="3510"/>
                    </a:lnTo>
                    <a:close/>
                  </a:path>
                </a:pathLst>
              </a:custGeom>
              <a:solidFill>
                <a:srgbClr val="D7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6" name="Rectangle 285"/>
              <p:cNvSpPr>
                <a:spLocks noChangeArrowheads="1"/>
              </p:cNvSpPr>
              <p:nvPr/>
            </p:nvSpPr>
            <p:spPr bwMode="auto">
              <a:xfrm>
                <a:off x="4110" y="2292"/>
                <a:ext cx="60" cy="1404"/>
              </a:xfrm>
              <a:prstGeom prst="rect">
                <a:avLst/>
              </a:prstGeom>
              <a:solidFill>
                <a:srgbClr val="DD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5387" name="Rectangle 286"/>
              <p:cNvSpPr>
                <a:spLocks noChangeArrowheads="1"/>
              </p:cNvSpPr>
              <p:nvPr/>
            </p:nvSpPr>
            <p:spPr bwMode="auto">
              <a:xfrm>
                <a:off x="4074" y="2292"/>
                <a:ext cx="36" cy="1404"/>
              </a:xfrm>
              <a:prstGeom prst="rect">
                <a:avLst/>
              </a:prstGeom>
              <a:solidFill>
                <a:srgbClr val="E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5388" name="Rectangle 287"/>
              <p:cNvSpPr>
                <a:spLocks noChangeArrowheads="1"/>
              </p:cNvSpPr>
              <p:nvPr/>
            </p:nvSpPr>
            <p:spPr bwMode="auto">
              <a:xfrm>
                <a:off x="4038" y="2292"/>
                <a:ext cx="36" cy="1404"/>
              </a:xfrm>
              <a:prstGeom prst="rect">
                <a:avLst/>
              </a:prstGeom>
              <a:solidFill>
                <a:srgbClr val="EB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5389" name="Freeform 288"/>
              <p:cNvSpPr>
                <a:spLocks/>
              </p:cNvSpPr>
              <p:nvPr/>
            </p:nvSpPr>
            <p:spPr bwMode="auto">
              <a:xfrm>
                <a:off x="4008" y="2286"/>
                <a:ext cx="30" cy="1410"/>
              </a:xfrm>
              <a:custGeom>
                <a:avLst/>
                <a:gdLst>
                  <a:gd name="T0" fmla="*/ 12 w 75"/>
                  <a:gd name="T1" fmla="*/ 564 h 3525"/>
                  <a:gd name="T2" fmla="*/ 0 w 75"/>
                  <a:gd name="T3" fmla="*/ 562 h 3525"/>
                  <a:gd name="T4" fmla="*/ 0 w 75"/>
                  <a:gd name="T5" fmla="*/ 0 h 3525"/>
                  <a:gd name="T6" fmla="*/ 12 w 75"/>
                  <a:gd name="T7" fmla="*/ 2 h 3525"/>
                  <a:gd name="T8" fmla="*/ 12 w 75"/>
                  <a:gd name="T9" fmla="*/ 564 h 35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"/>
                  <a:gd name="T16" fmla="*/ 0 h 3525"/>
                  <a:gd name="T17" fmla="*/ 75 w 75"/>
                  <a:gd name="T18" fmla="*/ 3525 h 35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" h="3525">
                    <a:moveTo>
                      <a:pt x="75" y="3525"/>
                    </a:moveTo>
                    <a:lnTo>
                      <a:pt x="0" y="3510"/>
                    </a:lnTo>
                    <a:lnTo>
                      <a:pt x="0" y="0"/>
                    </a:lnTo>
                    <a:lnTo>
                      <a:pt x="75" y="15"/>
                    </a:lnTo>
                    <a:lnTo>
                      <a:pt x="75" y="3525"/>
                    </a:lnTo>
                    <a:close/>
                  </a:path>
                </a:pathLst>
              </a:custGeom>
              <a:solidFill>
                <a:srgbClr val="F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90" name="Freeform 289"/>
              <p:cNvSpPr>
                <a:spLocks/>
              </p:cNvSpPr>
              <p:nvPr/>
            </p:nvSpPr>
            <p:spPr bwMode="auto">
              <a:xfrm>
                <a:off x="3984" y="2280"/>
                <a:ext cx="24" cy="1410"/>
              </a:xfrm>
              <a:custGeom>
                <a:avLst/>
                <a:gdLst>
                  <a:gd name="T0" fmla="*/ 10 w 60"/>
                  <a:gd name="T1" fmla="*/ 564 h 3525"/>
                  <a:gd name="T2" fmla="*/ 0 w 60"/>
                  <a:gd name="T3" fmla="*/ 564 h 3525"/>
                  <a:gd name="T4" fmla="*/ 0 w 60"/>
                  <a:gd name="T5" fmla="*/ 0 h 3525"/>
                  <a:gd name="T6" fmla="*/ 10 w 60"/>
                  <a:gd name="T7" fmla="*/ 2 h 3525"/>
                  <a:gd name="T8" fmla="*/ 10 w 60"/>
                  <a:gd name="T9" fmla="*/ 564 h 35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525"/>
                  <a:gd name="T17" fmla="*/ 60 w 60"/>
                  <a:gd name="T18" fmla="*/ 3525 h 35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525">
                    <a:moveTo>
                      <a:pt x="60" y="3525"/>
                    </a:moveTo>
                    <a:lnTo>
                      <a:pt x="0" y="3525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3525"/>
                    </a:lnTo>
                    <a:close/>
                  </a:path>
                </a:pathLst>
              </a:custGeom>
              <a:solidFill>
                <a:srgbClr val="F8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91" name="Freeform 290"/>
              <p:cNvSpPr>
                <a:spLocks/>
              </p:cNvSpPr>
              <p:nvPr/>
            </p:nvSpPr>
            <p:spPr bwMode="auto">
              <a:xfrm>
                <a:off x="3960" y="2280"/>
                <a:ext cx="24" cy="1410"/>
              </a:xfrm>
              <a:custGeom>
                <a:avLst/>
                <a:gdLst>
                  <a:gd name="T0" fmla="*/ 10 w 60"/>
                  <a:gd name="T1" fmla="*/ 564 h 3525"/>
                  <a:gd name="T2" fmla="*/ 0 w 60"/>
                  <a:gd name="T3" fmla="*/ 562 h 3525"/>
                  <a:gd name="T4" fmla="*/ 0 w 60"/>
                  <a:gd name="T5" fmla="*/ 0 h 3525"/>
                  <a:gd name="T6" fmla="*/ 10 w 60"/>
                  <a:gd name="T7" fmla="*/ 0 h 3525"/>
                  <a:gd name="T8" fmla="*/ 10 w 60"/>
                  <a:gd name="T9" fmla="*/ 564 h 35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525"/>
                  <a:gd name="T17" fmla="*/ 60 w 60"/>
                  <a:gd name="T18" fmla="*/ 3525 h 35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525">
                    <a:moveTo>
                      <a:pt x="60" y="3525"/>
                    </a:moveTo>
                    <a:lnTo>
                      <a:pt x="0" y="3510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352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92" name="Freeform 291"/>
              <p:cNvSpPr>
                <a:spLocks/>
              </p:cNvSpPr>
              <p:nvPr/>
            </p:nvSpPr>
            <p:spPr bwMode="auto">
              <a:xfrm>
                <a:off x="3936" y="2274"/>
                <a:ext cx="24" cy="1410"/>
              </a:xfrm>
              <a:custGeom>
                <a:avLst/>
                <a:gdLst>
                  <a:gd name="T0" fmla="*/ 10 w 60"/>
                  <a:gd name="T1" fmla="*/ 564 h 3525"/>
                  <a:gd name="T2" fmla="*/ 0 w 60"/>
                  <a:gd name="T3" fmla="*/ 562 h 3525"/>
                  <a:gd name="T4" fmla="*/ 0 w 60"/>
                  <a:gd name="T5" fmla="*/ 0 h 3525"/>
                  <a:gd name="T6" fmla="*/ 10 w 60"/>
                  <a:gd name="T7" fmla="*/ 2 h 3525"/>
                  <a:gd name="T8" fmla="*/ 10 w 60"/>
                  <a:gd name="T9" fmla="*/ 564 h 35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525"/>
                  <a:gd name="T17" fmla="*/ 60 w 60"/>
                  <a:gd name="T18" fmla="*/ 3525 h 35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525">
                    <a:moveTo>
                      <a:pt x="60" y="3525"/>
                    </a:moveTo>
                    <a:lnTo>
                      <a:pt x="0" y="3510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352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93" name="Freeform 292"/>
              <p:cNvSpPr>
                <a:spLocks/>
              </p:cNvSpPr>
              <p:nvPr/>
            </p:nvSpPr>
            <p:spPr bwMode="auto">
              <a:xfrm>
                <a:off x="3918" y="2262"/>
                <a:ext cx="18" cy="1416"/>
              </a:xfrm>
              <a:custGeom>
                <a:avLst/>
                <a:gdLst>
                  <a:gd name="T0" fmla="*/ 7 w 45"/>
                  <a:gd name="T1" fmla="*/ 566 h 3540"/>
                  <a:gd name="T2" fmla="*/ 0 w 45"/>
                  <a:gd name="T3" fmla="*/ 564 h 3540"/>
                  <a:gd name="T4" fmla="*/ 0 w 45"/>
                  <a:gd name="T5" fmla="*/ 0 h 3540"/>
                  <a:gd name="T6" fmla="*/ 7 w 45"/>
                  <a:gd name="T7" fmla="*/ 5 h 3540"/>
                  <a:gd name="T8" fmla="*/ 7 w 45"/>
                  <a:gd name="T9" fmla="*/ 566 h 35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3540"/>
                  <a:gd name="T17" fmla="*/ 45 w 45"/>
                  <a:gd name="T18" fmla="*/ 3540 h 35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3540">
                    <a:moveTo>
                      <a:pt x="45" y="3540"/>
                    </a:moveTo>
                    <a:lnTo>
                      <a:pt x="0" y="3525"/>
                    </a:lnTo>
                    <a:lnTo>
                      <a:pt x="0" y="0"/>
                    </a:lnTo>
                    <a:lnTo>
                      <a:pt x="45" y="30"/>
                    </a:lnTo>
                    <a:lnTo>
                      <a:pt x="45" y="3540"/>
                    </a:lnTo>
                    <a:close/>
                  </a:path>
                </a:pathLst>
              </a:custGeom>
              <a:solidFill>
                <a:srgbClr val="F8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94" name="Freeform 293"/>
              <p:cNvSpPr>
                <a:spLocks/>
              </p:cNvSpPr>
              <p:nvPr/>
            </p:nvSpPr>
            <p:spPr bwMode="auto">
              <a:xfrm>
                <a:off x="3912" y="2256"/>
                <a:ext cx="6" cy="1416"/>
              </a:xfrm>
              <a:custGeom>
                <a:avLst/>
                <a:gdLst>
                  <a:gd name="T0" fmla="*/ 2 w 15"/>
                  <a:gd name="T1" fmla="*/ 566 h 3540"/>
                  <a:gd name="T2" fmla="*/ 0 w 15"/>
                  <a:gd name="T3" fmla="*/ 562 h 3540"/>
                  <a:gd name="T4" fmla="*/ 0 w 15"/>
                  <a:gd name="T5" fmla="*/ 0 h 3540"/>
                  <a:gd name="T6" fmla="*/ 2 w 15"/>
                  <a:gd name="T7" fmla="*/ 2 h 3540"/>
                  <a:gd name="T8" fmla="*/ 2 w 15"/>
                  <a:gd name="T9" fmla="*/ 566 h 35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3540"/>
                  <a:gd name="T17" fmla="*/ 15 w 15"/>
                  <a:gd name="T18" fmla="*/ 3540 h 35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3540">
                    <a:moveTo>
                      <a:pt x="15" y="3540"/>
                    </a:moveTo>
                    <a:lnTo>
                      <a:pt x="0" y="3510"/>
                    </a:lnTo>
                    <a:lnTo>
                      <a:pt x="0" y="0"/>
                    </a:lnTo>
                    <a:lnTo>
                      <a:pt x="15" y="15"/>
                    </a:lnTo>
                    <a:lnTo>
                      <a:pt x="15" y="3540"/>
                    </a:lnTo>
                    <a:close/>
                  </a:path>
                </a:pathLst>
              </a:custGeom>
              <a:solidFill>
                <a:srgbClr val="F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95" name="Freeform 294"/>
              <p:cNvSpPr>
                <a:spLocks/>
              </p:cNvSpPr>
              <p:nvPr/>
            </p:nvSpPr>
            <p:spPr bwMode="auto">
              <a:xfrm>
                <a:off x="3900" y="2250"/>
                <a:ext cx="12" cy="1410"/>
              </a:xfrm>
              <a:custGeom>
                <a:avLst/>
                <a:gdLst>
                  <a:gd name="T0" fmla="*/ 5 w 30"/>
                  <a:gd name="T1" fmla="*/ 564 h 3525"/>
                  <a:gd name="T2" fmla="*/ 0 w 30"/>
                  <a:gd name="T3" fmla="*/ 562 h 3525"/>
                  <a:gd name="T4" fmla="*/ 0 w 30"/>
                  <a:gd name="T5" fmla="*/ 0 h 3525"/>
                  <a:gd name="T6" fmla="*/ 5 w 30"/>
                  <a:gd name="T7" fmla="*/ 2 h 3525"/>
                  <a:gd name="T8" fmla="*/ 5 w 30"/>
                  <a:gd name="T9" fmla="*/ 564 h 35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3525"/>
                  <a:gd name="T17" fmla="*/ 30 w 30"/>
                  <a:gd name="T18" fmla="*/ 3525 h 35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3525">
                    <a:moveTo>
                      <a:pt x="30" y="3525"/>
                    </a:moveTo>
                    <a:lnTo>
                      <a:pt x="0" y="3510"/>
                    </a:lnTo>
                    <a:lnTo>
                      <a:pt x="0" y="0"/>
                    </a:lnTo>
                    <a:lnTo>
                      <a:pt x="30" y="15"/>
                    </a:lnTo>
                    <a:lnTo>
                      <a:pt x="30" y="3525"/>
                    </a:lnTo>
                    <a:close/>
                  </a:path>
                </a:pathLst>
              </a:custGeom>
              <a:solidFill>
                <a:srgbClr val="EB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96" name="Freeform 295"/>
              <p:cNvSpPr>
                <a:spLocks/>
              </p:cNvSpPr>
              <p:nvPr/>
            </p:nvSpPr>
            <p:spPr bwMode="auto">
              <a:xfrm>
                <a:off x="3900" y="2238"/>
                <a:ext cx="0" cy="1416"/>
              </a:xfrm>
              <a:custGeom>
                <a:avLst/>
                <a:gdLst>
                  <a:gd name="T0" fmla="*/ 566 h 3540"/>
                  <a:gd name="T1" fmla="*/ 564 h 3540"/>
                  <a:gd name="T2" fmla="*/ 0 h 3540"/>
                  <a:gd name="T3" fmla="*/ 5 h 3540"/>
                  <a:gd name="T4" fmla="*/ 566 h 3540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h 3540"/>
                  <a:gd name="T11" fmla="*/ 3540 h 3540"/>
                </a:gdLst>
                <a:ahLst/>
                <a:cxnLst>
                  <a:cxn ang="T5">
                    <a:pos x="0" y="T0"/>
                  </a:cxn>
                  <a:cxn ang="T6">
                    <a:pos x="0" y="T1"/>
                  </a:cxn>
                  <a:cxn ang="T7">
                    <a:pos x="0" y="T2"/>
                  </a:cxn>
                  <a:cxn ang="T8">
                    <a:pos x="0" y="T3"/>
                  </a:cxn>
                  <a:cxn ang="T9">
                    <a:pos x="0" y="T4"/>
                  </a:cxn>
                </a:cxnLst>
                <a:rect l="0" t="T10" r="0" b="T11"/>
                <a:pathLst>
                  <a:path h="3540">
                    <a:moveTo>
                      <a:pt x="0" y="3540"/>
                    </a:moveTo>
                    <a:lnTo>
                      <a:pt x="0" y="3525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540"/>
                    </a:lnTo>
                    <a:close/>
                  </a:path>
                </a:pathLst>
              </a:custGeom>
              <a:solidFill>
                <a:srgbClr val="E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97" name="Freeform 296"/>
              <p:cNvSpPr>
                <a:spLocks/>
              </p:cNvSpPr>
              <p:nvPr/>
            </p:nvSpPr>
            <p:spPr bwMode="auto">
              <a:xfrm>
                <a:off x="3900" y="2136"/>
                <a:ext cx="624" cy="156"/>
              </a:xfrm>
              <a:custGeom>
                <a:avLst/>
                <a:gdLst>
                  <a:gd name="T0" fmla="*/ 166 w 1560"/>
                  <a:gd name="T1" fmla="*/ 0 h 390"/>
                  <a:gd name="T2" fmla="*/ 180 w 1560"/>
                  <a:gd name="T3" fmla="*/ 0 h 390"/>
                  <a:gd name="T4" fmla="*/ 194 w 1560"/>
                  <a:gd name="T5" fmla="*/ 0 h 390"/>
                  <a:gd name="T6" fmla="*/ 206 w 1560"/>
                  <a:gd name="T7" fmla="*/ 2 h 390"/>
                  <a:gd name="T8" fmla="*/ 216 w 1560"/>
                  <a:gd name="T9" fmla="*/ 5 h 390"/>
                  <a:gd name="T10" fmla="*/ 226 w 1560"/>
                  <a:gd name="T11" fmla="*/ 5 h 390"/>
                  <a:gd name="T12" fmla="*/ 235 w 1560"/>
                  <a:gd name="T13" fmla="*/ 7 h 390"/>
                  <a:gd name="T14" fmla="*/ 242 w 1560"/>
                  <a:gd name="T15" fmla="*/ 12 h 390"/>
                  <a:gd name="T16" fmla="*/ 245 w 1560"/>
                  <a:gd name="T17" fmla="*/ 14 h 390"/>
                  <a:gd name="T18" fmla="*/ 250 w 1560"/>
                  <a:gd name="T19" fmla="*/ 17 h 390"/>
                  <a:gd name="T20" fmla="*/ 250 w 1560"/>
                  <a:gd name="T21" fmla="*/ 22 h 390"/>
                  <a:gd name="T22" fmla="*/ 247 w 1560"/>
                  <a:gd name="T23" fmla="*/ 24 h 390"/>
                  <a:gd name="T24" fmla="*/ 242 w 1560"/>
                  <a:gd name="T25" fmla="*/ 31 h 390"/>
                  <a:gd name="T26" fmla="*/ 235 w 1560"/>
                  <a:gd name="T27" fmla="*/ 36 h 390"/>
                  <a:gd name="T28" fmla="*/ 228 w 1560"/>
                  <a:gd name="T29" fmla="*/ 38 h 390"/>
                  <a:gd name="T30" fmla="*/ 218 w 1560"/>
                  <a:gd name="T31" fmla="*/ 43 h 390"/>
                  <a:gd name="T32" fmla="*/ 209 w 1560"/>
                  <a:gd name="T33" fmla="*/ 46 h 390"/>
                  <a:gd name="T34" fmla="*/ 197 w 1560"/>
                  <a:gd name="T35" fmla="*/ 50 h 390"/>
                  <a:gd name="T36" fmla="*/ 182 w 1560"/>
                  <a:gd name="T37" fmla="*/ 53 h 390"/>
                  <a:gd name="T38" fmla="*/ 168 w 1560"/>
                  <a:gd name="T39" fmla="*/ 55 h 390"/>
                  <a:gd name="T40" fmla="*/ 154 w 1560"/>
                  <a:gd name="T41" fmla="*/ 58 h 390"/>
                  <a:gd name="T42" fmla="*/ 139 w 1560"/>
                  <a:gd name="T43" fmla="*/ 60 h 390"/>
                  <a:gd name="T44" fmla="*/ 122 w 1560"/>
                  <a:gd name="T45" fmla="*/ 60 h 390"/>
                  <a:gd name="T46" fmla="*/ 108 w 1560"/>
                  <a:gd name="T47" fmla="*/ 62 h 390"/>
                  <a:gd name="T48" fmla="*/ 84 w 1560"/>
                  <a:gd name="T49" fmla="*/ 62 h 390"/>
                  <a:gd name="T50" fmla="*/ 70 w 1560"/>
                  <a:gd name="T51" fmla="*/ 62 h 390"/>
                  <a:gd name="T52" fmla="*/ 55 w 1560"/>
                  <a:gd name="T53" fmla="*/ 62 h 390"/>
                  <a:gd name="T54" fmla="*/ 43 w 1560"/>
                  <a:gd name="T55" fmla="*/ 60 h 390"/>
                  <a:gd name="T56" fmla="*/ 34 w 1560"/>
                  <a:gd name="T57" fmla="*/ 58 h 390"/>
                  <a:gd name="T58" fmla="*/ 24 w 1560"/>
                  <a:gd name="T59" fmla="*/ 58 h 390"/>
                  <a:gd name="T60" fmla="*/ 14 w 1560"/>
                  <a:gd name="T61" fmla="*/ 55 h 390"/>
                  <a:gd name="T62" fmla="*/ 7 w 1560"/>
                  <a:gd name="T63" fmla="*/ 50 h 390"/>
                  <a:gd name="T64" fmla="*/ 5 w 1560"/>
                  <a:gd name="T65" fmla="*/ 48 h 390"/>
                  <a:gd name="T66" fmla="*/ 0 w 1560"/>
                  <a:gd name="T67" fmla="*/ 46 h 390"/>
                  <a:gd name="T68" fmla="*/ 0 w 1560"/>
                  <a:gd name="T69" fmla="*/ 41 h 390"/>
                  <a:gd name="T70" fmla="*/ 2 w 1560"/>
                  <a:gd name="T71" fmla="*/ 38 h 390"/>
                  <a:gd name="T72" fmla="*/ 7 w 1560"/>
                  <a:gd name="T73" fmla="*/ 31 h 390"/>
                  <a:gd name="T74" fmla="*/ 14 w 1560"/>
                  <a:gd name="T75" fmla="*/ 26 h 390"/>
                  <a:gd name="T76" fmla="*/ 22 w 1560"/>
                  <a:gd name="T77" fmla="*/ 24 h 390"/>
                  <a:gd name="T78" fmla="*/ 31 w 1560"/>
                  <a:gd name="T79" fmla="*/ 19 h 390"/>
                  <a:gd name="T80" fmla="*/ 41 w 1560"/>
                  <a:gd name="T81" fmla="*/ 17 h 390"/>
                  <a:gd name="T82" fmla="*/ 53 w 1560"/>
                  <a:gd name="T83" fmla="*/ 12 h 390"/>
                  <a:gd name="T84" fmla="*/ 67 w 1560"/>
                  <a:gd name="T85" fmla="*/ 10 h 390"/>
                  <a:gd name="T86" fmla="*/ 82 w 1560"/>
                  <a:gd name="T87" fmla="*/ 7 h 390"/>
                  <a:gd name="T88" fmla="*/ 96 w 1560"/>
                  <a:gd name="T89" fmla="*/ 5 h 390"/>
                  <a:gd name="T90" fmla="*/ 110 w 1560"/>
                  <a:gd name="T91" fmla="*/ 2 h 390"/>
                  <a:gd name="T92" fmla="*/ 127 w 1560"/>
                  <a:gd name="T93" fmla="*/ 2 h 390"/>
                  <a:gd name="T94" fmla="*/ 142 w 1560"/>
                  <a:gd name="T95" fmla="*/ 0 h 390"/>
                  <a:gd name="T96" fmla="*/ 166 w 1560"/>
                  <a:gd name="T97" fmla="*/ 0 h 39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560"/>
                  <a:gd name="T148" fmla="*/ 0 h 390"/>
                  <a:gd name="T149" fmla="*/ 1560 w 1560"/>
                  <a:gd name="T150" fmla="*/ 390 h 39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560" h="390">
                    <a:moveTo>
                      <a:pt x="1035" y="0"/>
                    </a:moveTo>
                    <a:lnTo>
                      <a:pt x="1125" y="0"/>
                    </a:lnTo>
                    <a:lnTo>
                      <a:pt x="1215" y="0"/>
                    </a:lnTo>
                    <a:lnTo>
                      <a:pt x="1290" y="15"/>
                    </a:lnTo>
                    <a:lnTo>
                      <a:pt x="1350" y="30"/>
                    </a:lnTo>
                    <a:lnTo>
                      <a:pt x="1410" y="30"/>
                    </a:lnTo>
                    <a:lnTo>
                      <a:pt x="1470" y="45"/>
                    </a:lnTo>
                    <a:lnTo>
                      <a:pt x="1515" y="75"/>
                    </a:lnTo>
                    <a:lnTo>
                      <a:pt x="1530" y="90"/>
                    </a:lnTo>
                    <a:lnTo>
                      <a:pt x="1560" y="105"/>
                    </a:lnTo>
                    <a:lnTo>
                      <a:pt x="1560" y="135"/>
                    </a:lnTo>
                    <a:lnTo>
                      <a:pt x="1545" y="150"/>
                    </a:lnTo>
                    <a:lnTo>
                      <a:pt x="1515" y="195"/>
                    </a:lnTo>
                    <a:lnTo>
                      <a:pt x="1470" y="225"/>
                    </a:lnTo>
                    <a:lnTo>
                      <a:pt x="1425" y="240"/>
                    </a:lnTo>
                    <a:lnTo>
                      <a:pt x="1365" y="270"/>
                    </a:lnTo>
                    <a:lnTo>
                      <a:pt x="1305" y="285"/>
                    </a:lnTo>
                    <a:lnTo>
                      <a:pt x="1230" y="315"/>
                    </a:lnTo>
                    <a:lnTo>
                      <a:pt x="1140" y="330"/>
                    </a:lnTo>
                    <a:lnTo>
                      <a:pt x="1050" y="345"/>
                    </a:lnTo>
                    <a:lnTo>
                      <a:pt x="960" y="360"/>
                    </a:lnTo>
                    <a:lnTo>
                      <a:pt x="870" y="375"/>
                    </a:lnTo>
                    <a:lnTo>
                      <a:pt x="765" y="375"/>
                    </a:lnTo>
                    <a:lnTo>
                      <a:pt x="675" y="390"/>
                    </a:lnTo>
                    <a:lnTo>
                      <a:pt x="525" y="390"/>
                    </a:lnTo>
                    <a:lnTo>
                      <a:pt x="435" y="390"/>
                    </a:lnTo>
                    <a:lnTo>
                      <a:pt x="345" y="390"/>
                    </a:lnTo>
                    <a:lnTo>
                      <a:pt x="270" y="375"/>
                    </a:lnTo>
                    <a:lnTo>
                      <a:pt x="210" y="360"/>
                    </a:lnTo>
                    <a:lnTo>
                      <a:pt x="150" y="360"/>
                    </a:lnTo>
                    <a:lnTo>
                      <a:pt x="90" y="345"/>
                    </a:lnTo>
                    <a:lnTo>
                      <a:pt x="45" y="315"/>
                    </a:lnTo>
                    <a:lnTo>
                      <a:pt x="30" y="300"/>
                    </a:lnTo>
                    <a:lnTo>
                      <a:pt x="0" y="285"/>
                    </a:lnTo>
                    <a:lnTo>
                      <a:pt x="0" y="255"/>
                    </a:lnTo>
                    <a:lnTo>
                      <a:pt x="15" y="240"/>
                    </a:lnTo>
                    <a:lnTo>
                      <a:pt x="45" y="195"/>
                    </a:lnTo>
                    <a:lnTo>
                      <a:pt x="90" y="165"/>
                    </a:lnTo>
                    <a:lnTo>
                      <a:pt x="135" y="150"/>
                    </a:lnTo>
                    <a:lnTo>
                      <a:pt x="195" y="120"/>
                    </a:lnTo>
                    <a:lnTo>
                      <a:pt x="255" y="105"/>
                    </a:lnTo>
                    <a:lnTo>
                      <a:pt x="330" y="75"/>
                    </a:lnTo>
                    <a:lnTo>
                      <a:pt x="420" y="60"/>
                    </a:lnTo>
                    <a:lnTo>
                      <a:pt x="510" y="45"/>
                    </a:lnTo>
                    <a:lnTo>
                      <a:pt x="600" y="30"/>
                    </a:lnTo>
                    <a:lnTo>
                      <a:pt x="690" y="15"/>
                    </a:lnTo>
                    <a:lnTo>
                      <a:pt x="795" y="15"/>
                    </a:lnTo>
                    <a:lnTo>
                      <a:pt x="885" y="0"/>
                    </a:lnTo>
                    <a:lnTo>
                      <a:pt x="1035" y="0"/>
                    </a:lnTo>
                    <a:close/>
                  </a:path>
                </a:pathLst>
              </a:custGeom>
              <a:solidFill>
                <a:srgbClr val="B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98" name="Freeform 297"/>
              <p:cNvSpPr>
                <a:spLocks/>
              </p:cNvSpPr>
              <p:nvPr/>
            </p:nvSpPr>
            <p:spPr bwMode="auto">
              <a:xfrm>
                <a:off x="3900" y="3600"/>
                <a:ext cx="624" cy="96"/>
              </a:xfrm>
              <a:custGeom>
                <a:avLst/>
                <a:gdLst>
                  <a:gd name="T0" fmla="*/ 250 w 1560"/>
                  <a:gd name="T1" fmla="*/ 0 h 240"/>
                  <a:gd name="T2" fmla="*/ 247 w 1560"/>
                  <a:gd name="T3" fmla="*/ 2 h 240"/>
                  <a:gd name="T4" fmla="*/ 242 w 1560"/>
                  <a:gd name="T5" fmla="*/ 10 h 240"/>
                  <a:gd name="T6" fmla="*/ 235 w 1560"/>
                  <a:gd name="T7" fmla="*/ 12 h 240"/>
                  <a:gd name="T8" fmla="*/ 228 w 1560"/>
                  <a:gd name="T9" fmla="*/ 17 h 240"/>
                  <a:gd name="T10" fmla="*/ 218 w 1560"/>
                  <a:gd name="T11" fmla="*/ 19 h 240"/>
                  <a:gd name="T12" fmla="*/ 209 w 1560"/>
                  <a:gd name="T13" fmla="*/ 24 h 240"/>
                  <a:gd name="T14" fmla="*/ 197 w 1560"/>
                  <a:gd name="T15" fmla="*/ 26 h 240"/>
                  <a:gd name="T16" fmla="*/ 182 w 1560"/>
                  <a:gd name="T17" fmla="*/ 29 h 240"/>
                  <a:gd name="T18" fmla="*/ 168 w 1560"/>
                  <a:gd name="T19" fmla="*/ 31 h 240"/>
                  <a:gd name="T20" fmla="*/ 154 w 1560"/>
                  <a:gd name="T21" fmla="*/ 34 h 240"/>
                  <a:gd name="T22" fmla="*/ 139 w 1560"/>
                  <a:gd name="T23" fmla="*/ 36 h 240"/>
                  <a:gd name="T24" fmla="*/ 122 w 1560"/>
                  <a:gd name="T25" fmla="*/ 36 h 240"/>
                  <a:gd name="T26" fmla="*/ 108 w 1560"/>
                  <a:gd name="T27" fmla="*/ 38 h 240"/>
                  <a:gd name="T28" fmla="*/ 84 w 1560"/>
                  <a:gd name="T29" fmla="*/ 38 h 240"/>
                  <a:gd name="T30" fmla="*/ 70 w 1560"/>
                  <a:gd name="T31" fmla="*/ 38 h 240"/>
                  <a:gd name="T32" fmla="*/ 55 w 1560"/>
                  <a:gd name="T33" fmla="*/ 38 h 240"/>
                  <a:gd name="T34" fmla="*/ 43 w 1560"/>
                  <a:gd name="T35" fmla="*/ 36 h 240"/>
                  <a:gd name="T36" fmla="*/ 34 w 1560"/>
                  <a:gd name="T37" fmla="*/ 36 h 240"/>
                  <a:gd name="T38" fmla="*/ 24 w 1560"/>
                  <a:gd name="T39" fmla="*/ 34 h 240"/>
                  <a:gd name="T40" fmla="*/ 14 w 1560"/>
                  <a:gd name="T41" fmla="*/ 31 h 240"/>
                  <a:gd name="T42" fmla="*/ 7 w 1560"/>
                  <a:gd name="T43" fmla="*/ 29 h 240"/>
                  <a:gd name="T44" fmla="*/ 5 w 1560"/>
                  <a:gd name="T45" fmla="*/ 24 h 240"/>
                  <a:gd name="T46" fmla="*/ 0 w 1560"/>
                  <a:gd name="T47" fmla="*/ 22 h 240"/>
                  <a:gd name="T48" fmla="*/ 0 w 1560"/>
                  <a:gd name="T49" fmla="*/ 19 h 24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560"/>
                  <a:gd name="T76" fmla="*/ 0 h 240"/>
                  <a:gd name="T77" fmla="*/ 1560 w 1560"/>
                  <a:gd name="T78" fmla="*/ 240 h 24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560" h="240">
                    <a:moveTo>
                      <a:pt x="1560" y="0"/>
                    </a:moveTo>
                    <a:lnTo>
                      <a:pt x="1545" y="15"/>
                    </a:lnTo>
                    <a:lnTo>
                      <a:pt x="1515" y="60"/>
                    </a:lnTo>
                    <a:lnTo>
                      <a:pt x="1470" y="75"/>
                    </a:lnTo>
                    <a:lnTo>
                      <a:pt x="1425" y="105"/>
                    </a:lnTo>
                    <a:lnTo>
                      <a:pt x="1365" y="120"/>
                    </a:lnTo>
                    <a:lnTo>
                      <a:pt x="1305" y="150"/>
                    </a:lnTo>
                    <a:lnTo>
                      <a:pt x="1230" y="165"/>
                    </a:lnTo>
                    <a:lnTo>
                      <a:pt x="1140" y="180"/>
                    </a:lnTo>
                    <a:lnTo>
                      <a:pt x="1050" y="195"/>
                    </a:lnTo>
                    <a:lnTo>
                      <a:pt x="960" y="210"/>
                    </a:lnTo>
                    <a:lnTo>
                      <a:pt x="870" y="225"/>
                    </a:lnTo>
                    <a:lnTo>
                      <a:pt x="765" y="225"/>
                    </a:lnTo>
                    <a:lnTo>
                      <a:pt x="675" y="240"/>
                    </a:lnTo>
                    <a:lnTo>
                      <a:pt x="525" y="240"/>
                    </a:lnTo>
                    <a:lnTo>
                      <a:pt x="435" y="240"/>
                    </a:lnTo>
                    <a:lnTo>
                      <a:pt x="345" y="240"/>
                    </a:lnTo>
                    <a:lnTo>
                      <a:pt x="270" y="225"/>
                    </a:lnTo>
                    <a:lnTo>
                      <a:pt x="210" y="225"/>
                    </a:lnTo>
                    <a:lnTo>
                      <a:pt x="150" y="210"/>
                    </a:lnTo>
                    <a:lnTo>
                      <a:pt x="90" y="195"/>
                    </a:lnTo>
                    <a:lnTo>
                      <a:pt x="45" y="180"/>
                    </a:lnTo>
                    <a:lnTo>
                      <a:pt x="30" y="150"/>
                    </a:lnTo>
                    <a:lnTo>
                      <a:pt x="0" y="135"/>
                    </a:lnTo>
                    <a:lnTo>
                      <a:pt x="0" y="1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99" name="Freeform 298"/>
              <p:cNvSpPr>
                <a:spLocks/>
              </p:cNvSpPr>
              <p:nvPr/>
            </p:nvSpPr>
            <p:spPr bwMode="auto">
              <a:xfrm>
                <a:off x="3900" y="2136"/>
                <a:ext cx="624" cy="156"/>
              </a:xfrm>
              <a:custGeom>
                <a:avLst/>
                <a:gdLst>
                  <a:gd name="T0" fmla="*/ 166 w 1560"/>
                  <a:gd name="T1" fmla="*/ 0 h 390"/>
                  <a:gd name="T2" fmla="*/ 180 w 1560"/>
                  <a:gd name="T3" fmla="*/ 0 h 390"/>
                  <a:gd name="T4" fmla="*/ 194 w 1560"/>
                  <a:gd name="T5" fmla="*/ 0 h 390"/>
                  <a:gd name="T6" fmla="*/ 206 w 1560"/>
                  <a:gd name="T7" fmla="*/ 2 h 390"/>
                  <a:gd name="T8" fmla="*/ 216 w 1560"/>
                  <a:gd name="T9" fmla="*/ 5 h 390"/>
                  <a:gd name="T10" fmla="*/ 226 w 1560"/>
                  <a:gd name="T11" fmla="*/ 5 h 390"/>
                  <a:gd name="T12" fmla="*/ 235 w 1560"/>
                  <a:gd name="T13" fmla="*/ 7 h 390"/>
                  <a:gd name="T14" fmla="*/ 242 w 1560"/>
                  <a:gd name="T15" fmla="*/ 12 h 390"/>
                  <a:gd name="T16" fmla="*/ 245 w 1560"/>
                  <a:gd name="T17" fmla="*/ 14 h 390"/>
                  <a:gd name="T18" fmla="*/ 250 w 1560"/>
                  <a:gd name="T19" fmla="*/ 17 h 390"/>
                  <a:gd name="T20" fmla="*/ 250 w 1560"/>
                  <a:gd name="T21" fmla="*/ 22 h 390"/>
                  <a:gd name="T22" fmla="*/ 247 w 1560"/>
                  <a:gd name="T23" fmla="*/ 24 h 390"/>
                  <a:gd name="T24" fmla="*/ 242 w 1560"/>
                  <a:gd name="T25" fmla="*/ 31 h 390"/>
                  <a:gd name="T26" fmla="*/ 235 w 1560"/>
                  <a:gd name="T27" fmla="*/ 36 h 390"/>
                  <a:gd name="T28" fmla="*/ 228 w 1560"/>
                  <a:gd name="T29" fmla="*/ 38 h 390"/>
                  <a:gd name="T30" fmla="*/ 218 w 1560"/>
                  <a:gd name="T31" fmla="*/ 43 h 390"/>
                  <a:gd name="T32" fmla="*/ 209 w 1560"/>
                  <a:gd name="T33" fmla="*/ 46 h 390"/>
                  <a:gd name="T34" fmla="*/ 197 w 1560"/>
                  <a:gd name="T35" fmla="*/ 50 h 390"/>
                  <a:gd name="T36" fmla="*/ 182 w 1560"/>
                  <a:gd name="T37" fmla="*/ 53 h 390"/>
                  <a:gd name="T38" fmla="*/ 168 w 1560"/>
                  <a:gd name="T39" fmla="*/ 55 h 390"/>
                  <a:gd name="T40" fmla="*/ 154 w 1560"/>
                  <a:gd name="T41" fmla="*/ 58 h 390"/>
                  <a:gd name="T42" fmla="*/ 139 w 1560"/>
                  <a:gd name="T43" fmla="*/ 60 h 390"/>
                  <a:gd name="T44" fmla="*/ 122 w 1560"/>
                  <a:gd name="T45" fmla="*/ 60 h 390"/>
                  <a:gd name="T46" fmla="*/ 108 w 1560"/>
                  <a:gd name="T47" fmla="*/ 62 h 390"/>
                  <a:gd name="T48" fmla="*/ 84 w 1560"/>
                  <a:gd name="T49" fmla="*/ 62 h 390"/>
                  <a:gd name="T50" fmla="*/ 70 w 1560"/>
                  <a:gd name="T51" fmla="*/ 62 h 390"/>
                  <a:gd name="T52" fmla="*/ 55 w 1560"/>
                  <a:gd name="T53" fmla="*/ 62 h 390"/>
                  <a:gd name="T54" fmla="*/ 43 w 1560"/>
                  <a:gd name="T55" fmla="*/ 60 h 390"/>
                  <a:gd name="T56" fmla="*/ 34 w 1560"/>
                  <a:gd name="T57" fmla="*/ 58 h 390"/>
                  <a:gd name="T58" fmla="*/ 24 w 1560"/>
                  <a:gd name="T59" fmla="*/ 58 h 390"/>
                  <a:gd name="T60" fmla="*/ 14 w 1560"/>
                  <a:gd name="T61" fmla="*/ 55 h 390"/>
                  <a:gd name="T62" fmla="*/ 7 w 1560"/>
                  <a:gd name="T63" fmla="*/ 50 h 390"/>
                  <a:gd name="T64" fmla="*/ 5 w 1560"/>
                  <a:gd name="T65" fmla="*/ 48 h 390"/>
                  <a:gd name="T66" fmla="*/ 0 w 1560"/>
                  <a:gd name="T67" fmla="*/ 46 h 390"/>
                  <a:gd name="T68" fmla="*/ 0 w 1560"/>
                  <a:gd name="T69" fmla="*/ 41 h 390"/>
                  <a:gd name="T70" fmla="*/ 2 w 1560"/>
                  <a:gd name="T71" fmla="*/ 38 h 390"/>
                  <a:gd name="T72" fmla="*/ 7 w 1560"/>
                  <a:gd name="T73" fmla="*/ 31 h 390"/>
                  <a:gd name="T74" fmla="*/ 14 w 1560"/>
                  <a:gd name="T75" fmla="*/ 26 h 390"/>
                  <a:gd name="T76" fmla="*/ 22 w 1560"/>
                  <a:gd name="T77" fmla="*/ 24 h 390"/>
                  <a:gd name="T78" fmla="*/ 31 w 1560"/>
                  <a:gd name="T79" fmla="*/ 19 h 390"/>
                  <a:gd name="T80" fmla="*/ 41 w 1560"/>
                  <a:gd name="T81" fmla="*/ 17 h 390"/>
                  <a:gd name="T82" fmla="*/ 53 w 1560"/>
                  <a:gd name="T83" fmla="*/ 12 h 390"/>
                  <a:gd name="T84" fmla="*/ 67 w 1560"/>
                  <a:gd name="T85" fmla="*/ 10 h 390"/>
                  <a:gd name="T86" fmla="*/ 82 w 1560"/>
                  <a:gd name="T87" fmla="*/ 7 h 390"/>
                  <a:gd name="T88" fmla="*/ 96 w 1560"/>
                  <a:gd name="T89" fmla="*/ 5 h 390"/>
                  <a:gd name="T90" fmla="*/ 110 w 1560"/>
                  <a:gd name="T91" fmla="*/ 2 h 390"/>
                  <a:gd name="T92" fmla="*/ 127 w 1560"/>
                  <a:gd name="T93" fmla="*/ 2 h 390"/>
                  <a:gd name="T94" fmla="*/ 142 w 1560"/>
                  <a:gd name="T95" fmla="*/ 0 h 390"/>
                  <a:gd name="T96" fmla="*/ 166 w 1560"/>
                  <a:gd name="T97" fmla="*/ 0 h 39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560"/>
                  <a:gd name="T148" fmla="*/ 0 h 390"/>
                  <a:gd name="T149" fmla="*/ 1560 w 1560"/>
                  <a:gd name="T150" fmla="*/ 390 h 39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560" h="390">
                    <a:moveTo>
                      <a:pt x="1035" y="0"/>
                    </a:moveTo>
                    <a:lnTo>
                      <a:pt x="1125" y="0"/>
                    </a:lnTo>
                    <a:lnTo>
                      <a:pt x="1215" y="0"/>
                    </a:lnTo>
                    <a:lnTo>
                      <a:pt x="1290" y="15"/>
                    </a:lnTo>
                    <a:lnTo>
                      <a:pt x="1350" y="30"/>
                    </a:lnTo>
                    <a:lnTo>
                      <a:pt x="1410" y="30"/>
                    </a:lnTo>
                    <a:lnTo>
                      <a:pt x="1470" y="45"/>
                    </a:lnTo>
                    <a:lnTo>
                      <a:pt x="1515" y="75"/>
                    </a:lnTo>
                    <a:lnTo>
                      <a:pt x="1530" y="90"/>
                    </a:lnTo>
                    <a:lnTo>
                      <a:pt x="1560" y="105"/>
                    </a:lnTo>
                    <a:lnTo>
                      <a:pt x="1560" y="135"/>
                    </a:lnTo>
                    <a:lnTo>
                      <a:pt x="1545" y="150"/>
                    </a:lnTo>
                    <a:lnTo>
                      <a:pt x="1515" y="195"/>
                    </a:lnTo>
                    <a:lnTo>
                      <a:pt x="1470" y="225"/>
                    </a:lnTo>
                    <a:lnTo>
                      <a:pt x="1425" y="240"/>
                    </a:lnTo>
                    <a:lnTo>
                      <a:pt x="1365" y="270"/>
                    </a:lnTo>
                    <a:lnTo>
                      <a:pt x="1305" y="285"/>
                    </a:lnTo>
                    <a:lnTo>
                      <a:pt x="1230" y="315"/>
                    </a:lnTo>
                    <a:lnTo>
                      <a:pt x="1140" y="330"/>
                    </a:lnTo>
                    <a:lnTo>
                      <a:pt x="1050" y="345"/>
                    </a:lnTo>
                    <a:lnTo>
                      <a:pt x="960" y="360"/>
                    </a:lnTo>
                    <a:lnTo>
                      <a:pt x="870" y="375"/>
                    </a:lnTo>
                    <a:lnTo>
                      <a:pt x="765" y="375"/>
                    </a:lnTo>
                    <a:lnTo>
                      <a:pt x="675" y="390"/>
                    </a:lnTo>
                    <a:lnTo>
                      <a:pt x="525" y="390"/>
                    </a:lnTo>
                    <a:lnTo>
                      <a:pt x="435" y="390"/>
                    </a:lnTo>
                    <a:lnTo>
                      <a:pt x="345" y="390"/>
                    </a:lnTo>
                    <a:lnTo>
                      <a:pt x="270" y="375"/>
                    </a:lnTo>
                    <a:lnTo>
                      <a:pt x="210" y="360"/>
                    </a:lnTo>
                    <a:lnTo>
                      <a:pt x="150" y="360"/>
                    </a:lnTo>
                    <a:lnTo>
                      <a:pt x="90" y="345"/>
                    </a:lnTo>
                    <a:lnTo>
                      <a:pt x="45" y="315"/>
                    </a:lnTo>
                    <a:lnTo>
                      <a:pt x="30" y="300"/>
                    </a:lnTo>
                    <a:lnTo>
                      <a:pt x="0" y="285"/>
                    </a:lnTo>
                    <a:lnTo>
                      <a:pt x="0" y="255"/>
                    </a:lnTo>
                    <a:lnTo>
                      <a:pt x="15" y="240"/>
                    </a:lnTo>
                    <a:lnTo>
                      <a:pt x="45" y="195"/>
                    </a:lnTo>
                    <a:lnTo>
                      <a:pt x="90" y="165"/>
                    </a:lnTo>
                    <a:lnTo>
                      <a:pt x="135" y="150"/>
                    </a:lnTo>
                    <a:lnTo>
                      <a:pt x="195" y="120"/>
                    </a:lnTo>
                    <a:lnTo>
                      <a:pt x="255" y="105"/>
                    </a:lnTo>
                    <a:lnTo>
                      <a:pt x="330" y="75"/>
                    </a:lnTo>
                    <a:lnTo>
                      <a:pt x="420" y="60"/>
                    </a:lnTo>
                    <a:lnTo>
                      <a:pt x="510" y="45"/>
                    </a:lnTo>
                    <a:lnTo>
                      <a:pt x="600" y="30"/>
                    </a:lnTo>
                    <a:lnTo>
                      <a:pt x="690" y="15"/>
                    </a:lnTo>
                    <a:lnTo>
                      <a:pt x="795" y="15"/>
                    </a:lnTo>
                    <a:lnTo>
                      <a:pt x="885" y="0"/>
                    </a:lnTo>
                    <a:lnTo>
                      <a:pt x="1035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00" name="Line 299"/>
              <p:cNvSpPr>
                <a:spLocks noChangeShapeType="1"/>
              </p:cNvSpPr>
              <p:nvPr/>
            </p:nvSpPr>
            <p:spPr bwMode="auto">
              <a:xfrm flipV="1">
                <a:off x="4524" y="2190"/>
                <a:ext cx="0" cy="141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01" name="Line 300"/>
              <p:cNvSpPr>
                <a:spLocks noChangeShapeType="1"/>
              </p:cNvSpPr>
              <p:nvPr/>
            </p:nvSpPr>
            <p:spPr bwMode="auto">
              <a:xfrm flipV="1">
                <a:off x="3900" y="2238"/>
                <a:ext cx="0" cy="141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5372" name="Rectangle 302"/>
            <p:cNvSpPr>
              <a:spLocks noChangeArrowheads="1"/>
            </p:cNvSpPr>
            <p:nvPr/>
          </p:nvSpPr>
          <p:spPr bwMode="auto">
            <a:xfrm>
              <a:off x="4110" y="1938"/>
              <a:ext cx="32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ru-RU" altLang="ru-RU" sz="2400" b="1">
                  <a:solidFill>
                    <a:srgbClr val="CC00CC"/>
                  </a:solidFill>
                  <a:latin typeface="Arial" charset="0"/>
                </a:rPr>
                <a:t>587</a:t>
              </a:r>
              <a:endParaRPr lang="ru-RU" altLang="ru-RU" sz="2400">
                <a:solidFill>
                  <a:srgbClr val="CC00CC"/>
                </a:solidFill>
                <a:latin typeface="Times New Roman" pitchFamily="18" charset="0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92" grpId="0" autoUpdateAnimBg="0"/>
      <p:bldP spid="1859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455712"/>
          </a:xfrm>
        </p:spPr>
        <p:txBody>
          <a:bodyPr anchor="t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u="sng">
                <a:solidFill>
                  <a:srgbClr val="C00000"/>
                </a:solidFill>
                <a:latin typeface="Times New Roman" charset="0"/>
              </a:rPr>
              <a:t>Бой за </a:t>
            </a:r>
            <a:r>
              <a:rPr lang="ru-RU" sz="4400" u="sng" err="1">
                <a:solidFill>
                  <a:srgbClr val="C00000"/>
                </a:solidFill>
                <a:latin typeface="Times New Roman" charset="0"/>
              </a:rPr>
              <a:t>Шевардинский</a:t>
            </a:r>
            <a:r>
              <a:rPr lang="ru-RU" sz="4400" u="sng">
                <a:solidFill>
                  <a:srgbClr val="C00000"/>
                </a:solidFill>
                <a:latin typeface="Times New Roman" charset="0"/>
              </a:rPr>
              <a:t> редут</a:t>
            </a:r>
            <a:endParaRPr lang="ru-RU">
              <a:solidFill>
                <a:srgbClr val="C00000"/>
              </a:solidFill>
            </a:endParaRPr>
          </a:p>
        </p:txBody>
      </p:sp>
      <p:sp>
        <p:nvSpPr>
          <p:cNvPr id="16387" name="Картинка 2"/>
          <p:cNvSpPr>
            <a:spLocks noGrp="1" noTextEdit="1"/>
          </p:cNvSpPr>
          <p:nvPr>
            <p:ph type="clipArt" sz="half" idx="1"/>
          </p:nvPr>
        </p:nvSpPr>
        <p:spPr>
          <a:xfrm>
            <a:off x="479425" y="1989138"/>
            <a:ext cx="4038600" cy="4114800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14875" y="1268413"/>
            <a:ext cx="4429125" cy="4827587"/>
          </a:xfrm>
        </p:spPr>
        <p:txBody>
          <a:bodyPr>
            <a:noAutofit/>
          </a:bodyPr>
          <a:lstStyle/>
          <a:p>
            <a:pPr marL="0" indent="274320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Утром 24 августа французы 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начали 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продвигаться вперед, 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чтобы 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не дать русским солдатам 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закончить 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строительство флешей. </a:t>
            </a:r>
          </a:p>
          <a:p>
            <a:pPr marL="0" indent="274320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Однако на пути к Семеновским 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флешам 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стоял 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Шевардинский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 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редут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, мешавший Наполеону 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развернуть 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армию. И по приказу 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Бонапарта  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35 тысяч французов   и 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поляков 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ринулись на </a:t>
            </a:r>
            <a:r>
              <a:rPr 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Шевардинский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 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редут. 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Такой громаде 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войск противостоял 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одиннадцатитысячный 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отряд 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генерал-лейтенанта 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А.И. 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Горчакова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, который умело 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организовал 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оборону 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Шевардина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. </a:t>
            </a:r>
          </a:p>
          <a:p>
            <a:pPr marL="0" indent="274320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Жестокий бой продолжался до 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полуночи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. И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 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это сыграло свою 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роль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: генеральное сражение 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отодвинулось 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еще на сутки, и 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русские 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сумели лучше 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подготовиться 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к грядущему бою</a:t>
            </a:r>
            <a:r>
              <a:rPr lang="ru-RU" sz="1800" dirty="0">
                <a:solidFill>
                  <a:schemeClr val="bg1"/>
                </a:solidFill>
                <a:latin typeface="Times New Roman" charset="0"/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5" name="Picture 11" descr="сканирование001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1196975"/>
            <a:ext cx="4214812" cy="4521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9" descr="cnvt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88" y="1052513"/>
            <a:ext cx="776287" cy="785812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0" descr="cnvt1"/>
          <p:cNvPicPr>
            <a:picLocks noChangeAspect="1" noChangeArrowheads="1"/>
          </p:cNvPicPr>
          <p:nvPr/>
        </p:nvPicPr>
        <p:blipFill>
          <a:blip r:embed="rId4" cstate="screen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625" y="5000625"/>
            <a:ext cx="755650" cy="85725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930</TotalTime>
  <Words>1983</Words>
  <Application>Microsoft Office PowerPoint</Application>
  <PresentationFormat>Экран (4:3)</PresentationFormat>
  <Paragraphs>163</Paragraphs>
  <Slides>37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9" baseType="lpstr">
      <vt:lpstr>Бумажная</vt:lpstr>
      <vt:lpstr>Фотография Photo Editor</vt:lpstr>
      <vt:lpstr>Презентация PowerPoint</vt:lpstr>
      <vt:lpstr>Презентация PowerPoint</vt:lpstr>
      <vt:lpstr>Презентация PowerPoint</vt:lpstr>
      <vt:lpstr>Наполеон на Бородинских высотах. Верещагин (1897) </vt:lpstr>
      <vt:lpstr>Тема урока:  Бородинское сражение  по историческим материалам и  роману Л.Н. Толстого «Война и мир»</vt:lpstr>
      <vt:lpstr>Презентация PowerPoint</vt:lpstr>
      <vt:lpstr>План урока</vt:lpstr>
      <vt:lpstr>Соотношение сил накануне Бородинского сражения</vt:lpstr>
      <vt:lpstr>Бой за Шевардинский редут</vt:lpstr>
      <vt:lpstr>Сражение на Бородинском поле началось в 5:30 утра 26 августа.</vt:lpstr>
      <vt:lpstr>На рассвете 26 августа (7 сентября по нов. ст.) французские орудия открыли огонь по русским войскам, находящимся на флешах Багратиона.  </vt:lpstr>
      <vt:lpstr>Презентация PowerPoint</vt:lpstr>
      <vt:lpstr>На флешах Багратиона</vt:lpstr>
      <vt:lpstr>Презентация PowerPoint</vt:lpstr>
      <vt:lpstr>Бой за Семеновский овраг</vt:lpstr>
      <vt:lpstr>Центр боя переместился в район Курганной высоты, на которой стояла батарея Раевского. В два часа дня французы начали ее решающий штурм, поддержанный огнем трехсот орудий.</vt:lpstr>
      <vt:lpstr>Презентация PowerPoint</vt:lpstr>
      <vt:lpstr>Рейд казаков Платова и кавалерии Уварова</vt:lpstr>
      <vt:lpstr>Презентация PowerPoint</vt:lpstr>
      <vt:lpstr>Презентация PowerPoint</vt:lpstr>
      <vt:lpstr>Презентация PowerPoint</vt:lpstr>
      <vt:lpstr>                           Бородинская битва</vt:lpstr>
      <vt:lpstr>Бородинская битва.</vt:lpstr>
      <vt:lpstr>Бородинская битва.</vt:lpstr>
      <vt:lpstr>Потери сторон</vt:lpstr>
      <vt:lpstr>Конец Бородинского боя. Верещагин (ок. 1899) </vt:lpstr>
      <vt:lpstr>Итоги сражения</vt:lpstr>
      <vt:lpstr>Значение Бородинской битвы</vt:lpstr>
      <vt:lpstr>Презентация PowerPoint</vt:lpstr>
      <vt:lpstr>Наполеон , уже будучи узником на о. Св. Елены, писал:</vt:lpstr>
      <vt:lpstr>«Сей день пребудет вечным памятником мужества и отличной храбрости российских воинов, где вся пехота, кавалерия и артиллерия дрались отчаянно.</vt:lpstr>
      <vt:lpstr>       Как вы понимаете слова Наполеона  «Самое страшное из всех моих сражений -- это то, которое я дал под Москвой. Французы в нем показали себя достойными одержать победу, а русские оказались достойными быть непобедимыми. Из 50 сражений, мною данных,  битве под Москвой высказано наиболее доблести и одержан наименьший успех»?      В чем  проявился патриотизм русских воинов? Почему Бородино навечно осталось в памяти народной?</vt:lpstr>
      <vt:lpstr>Презентация PowerPoint</vt:lpstr>
      <vt:lpstr>Презентация PowerPoint</vt:lpstr>
      <vt:lpstr>Презентация PowerPoint</vt:lpstr>
      <vt:lpstr>    Л.Н.Толстой     о    войне      и             Бородинском        сражении</vt:lpstr>
      <vt:lpstr>Синквейн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Каковы причины сдачи Москвы?</dc:title>
  <dc:creator>Лена</dc:creator>
  <cp:lastModifiedBy>Лена</cp:lastModifiedBy>
  <cp:revision>95</cp:revision>
  <dcterms:created xsi:type="dcterms:W3CDTF">2006-11-21T07:56:06Z</dcterms:created>
  <dcterms:modified xsi:type="dcterms:W3CDTF">2015-03-02T19:40:58Z</dcterms:modified>
</cp:coreProperties>
</file>