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8" r:id="rId2"/>
    <p:sldId id="259" r:id="rId3"/>
    <p:sldId id="260" r:id="rId4"/>
    <p:sldId id="261" r:id="rId5"/>
    <p:sldId id="264" r:id="rId6"/>
    <p:sldId id="266" r:id="rId7"/>
    <p:sldId id="267" r:id="rId8"/>
    <p:sldId id="268" r:id="rId9"/>
    <p:sldId id="269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3300"/>
    <a:srgbClr val="AEAEAE"/>
    <a:srgbClr val="DCDCDC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8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A8A638-BFF4-4A67-ADD6-9480CB013D6B}" type="datetimeFigureOut">
              <a:rPr lang="ru-RU" smtClean="0"/>
              <a:pPr/>
              <a:t>12.03.2012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30FDEA-5136-4AC9-B157-02AEA53C508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0FDEA-5136-4AC9-B157-02AEA53C508B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70362-8E66-479F-B565-F3F9D3D2A3BF}" type="datetimeFigureOut">
              <a:rPr lang="ru-RU" smtClean="0"/>
              <a:pPr/>
              <a:t>12.03.2012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65791-55FC-4345-B195-E2B170C156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70362-8E66-479F-B565-F3F9D3D2A3BF}" type="datetimeFigureOut">
              <a:rPr lang="ru-RU" smtClean="0"/>
              <a:pPr/>
              <a:t>12.03.2012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65791-55FC-4345-B195-E2B170C156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70362-8E66-479F-B565-F3F9D3D2A3BF}" type="datetimeFigureOut">
              <a:rPr lang="ru-RU" smtClean="0"/>
              <a:pPr/>
              <a:t>12.03.2012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65791-55FC-4345-B195-E2B170C156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70362-8E66-479F-B565-F3F9D3D2A3BF}" type="datetimeFigureOut">
              <a:rPr lang="ru-RU" smtClean="0"/>
              <a:pPr/>
              <a:t>12.03.2012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65791-55FC-4345-B195-E2B170C156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70362-8E66-479F-B565-F3F9D3D2A3BF}" type="datetimeFigureOut">
              <a:rPr lang="ru-RU" smtClean="0"/>
              <a:pPr/>
              <a:t>12.03.2012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65791-55FC-4345-B195-E2B170C156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70362-8E66-479F-B565-F3F9D3D2A3BF}" type="datetimeFigureOut">
              <a:rPr lang="ru-RU" smtClean="0"/>
              <a:pPr/>
              <a:t>12.03.2012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65791-55FC-4345-B195-E2B170C156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70362-8E66-479F-B565-F3F9D3D2A3BF}" type="datetimeFigureOut">
              <a:rPr lang="ru-RU" smtClean="0"/>
              <a:pPr/>
              <a:t>12.03.2012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65791-55FC-4345-B195-E2B170C156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70362-8E66-479F-B565-F3F9D3D2A3BF}" type="datetimeFigureOut">
              <a:rPr lang="ru-RU" smtClean="0"/>
              <a:pPr/>
              <a:t>12.03.2012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65791-55FC-4345-B195-E2B170C156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70362-8E66-479F-B565-F3F9D3D2A3BF}" type="datetimeFigureOut">
              <a:rPr lang="ru-RU" smtClean="0"/>
              <a:pPr/>
              <a:t>12.03.2012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65791-55FC-4345-B195-E2B170C156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70362-8E66-479F-B565-F3F9D3D2A3BF}" type="datetimeFigureOut">
              <a:rPr lang="ru-RU" smtClean="0"/>
              <a:pPr/>
              <a:t>12.03.2012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65791-55FC-4345-B195-E2B170C156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70362-8E66-479F-B565-F3F9D3D2A3BF}" type="datetimeFigureOut">
              <a:rPr lang="ru-RU" smtClean="0"/>
              <a:pPr/>
              <a:t>12.03.2012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65791-55FC-4345-B195-E2B170C156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370362-8E66-479F-B565-F3F9D3D2A3BF}" type="datetimeFigureOut">
              <a:rPr lang="ru-RU" smtClean="0"/>
              <a:pPr/>
              <a:t>12.03.2012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265791-55FC-4345-B195-E2B170C156D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935892-green-leaves-reflecting-in-the-water-shallow-focu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Рисунок 4" descr="180px-D-glucose-chain-3D-balls.png"/>
          <p:cNvPicPr>
            <a:picLocks noChangeAspect="1"/>
          </p:cNvPicPr>
          <p:nvPr/>
        </p:nvPicPr>
        <p:blipFill>
          <a:blip r:embed="rId3" cstate="print">
            <a:lum contrast="40000"/>
          </a:blip>
          <a:stretch>
            <a:fillRect/>
          </a:stretch>
        </p:blipFill>
        <p:spPr>
          <a:xfrm rot="19206401">
            <a:off x="37176" y="2616568"/>
            <a:ext cx="4546226" cy="3548089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0" y="142852"/>
            <a:ext cx="9144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800" b="1" i="1" dirty="0" smtClean="0">
                <a:ln w="900" cmpd="sng">
                  <a:solidFill>
                    <a:srgbClr val="002060">
                      <a:alpha val="55000"/>
                    </a:srgb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Глюкоза</a:t>
            </a:r>
            <a:endParaRPr lang="ru-RU" sz="8800" b="1" i="1" dirty="0">
              <a:ln w="900" cmpd="sng">
                <a:solidFill>
                  <a:srgbClr val="002060">
                    <a:alpha val="55000"/>
                  </a:srgb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714744" y="3786190"/>
            <a:ext cx="542925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>
                <a:solidFill>
                  <a:srgbClr val="002060"/>
                </a:solidFill>
              </a:rPr>
              <a:t>            </a:t>
            </a:r>
            <a:r>
              <a:rPr lang="ru-RU" sz="4400" b="1" i="1" dirty="0" smtClean="0">
                <a:ln w="900" cmpd="sng">
                  <a:solidFill>
                    <a:srgbClr val="002060">
                      <a:alpha val="55000"/>
                    </a:srgb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Сасина Т. И.</a:t>
            </a:r>
          </a:p>
          <a:p>
            <a:r>
              <a:rPr lang="ru-RU" sz="4400" b="1" i="1" dirty="0" smtClean="0">
                <a:ln w="900" cmpd="sng">
                  <a:solidFill>
                    <a:srgbClr val="002060">
                      <a:alpha val="55000"/>
                    </a:srgb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    МБОУ КСОШ № 32 </a:t>
            </a:r>
            <a:endParaRPr lang="ru-RU" sz="4400" b="1" i="1" dirty="0">
              <a:ln w="900" cmpd="sng">
                <a:solidFill>
                  <a:srgbClr val="002060">
                    <a:alpha val="55000"/>
                  </a:srgbClr>
                </a:solidFill>
                <a:prstDash val="solid"/>
              </a:ln>
              <a:solidFill>
                <a:srgbClr val="00206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592933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 smtClean="0">
                <a:ln w="900" cmpd="sng">
                  <a:solidFill>
                    <a:srgbClr val="002060">
                      <a:alpha val="55000"/>
                    </a:srgb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2012 г</a:t>
            </a:r>
            <a:endParaRPr lang="ru-RU" sz="4000" b="1" i="1" dirty="0">
              <a:ln w="900" cmpd="sng">
                <a:solidFill>
                  <a:srgbClr val="002060">
                    <a:alpha val="55000"/>
                  </a:srgbClr>
                </a:solidFill>
                <a:prstDash val="solid"/>
              </a:ln>
              <a:solidFill>
                <a:srgbClr val="00206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935892-green-leaves-reflecting-in-the-water-shallow-focu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21429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Строение глюкозы</a:t>
            </a:r>
            <a:endParaRPr lang="ru-RU" sz="4800" b="1" i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4" name="Рисунок 3" descr="0005-005-Gljukoza-vinogradnyj-sakhar.jpg"/>
          <p:cNvPicPr>
            <a:picLocks noChangeAspect="1"/>
          </p:cNvPicPr>
          <p:nvPr/>
        </p:nvPicPr>
        <p:blipFill>
          <a:blip r:embed="rId4" cstate="print">
            <a:lum contrast="30000"/>
          </a:blip>
          <a:srcRect l="3905" t="36458" r="3906" b="10417"/>
          <a:stretch>
            <a:fillRect/>
          </a:stretch>
        </p:blipFill>
        <p:spPr>
          <a:xfrm>
            <a:off x="428596" y="1428736"/>
            <a:ext cx="8429716" cy="364333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006600"/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Скругленный прямоугольник 4"/>
          <p:cNvSpPr/>
          <p:nvPr/>
        </p:nvSpPr>
        <p:spPr>
          <a:xfrm>
            <a:off x="571472" y="1928802"/>
            <a:ext cx="1571636" cy="1500198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i="1" dirty="0" smtClean="0">
                <a:solidFill>
                  <a:srgbClr val="002060"/>
                </a:solidFill>
              </a:rPr>
              <a:t>С</a:t>
            </a:r>
            <a:r>
              <a:rPr lang="ru-RU" sz="3000" b="1" i="1" baseline="-25000" dirty="0" smtClean="0">
                <a:solidFill>
                  <a:srgbClr val="002060"/>
                </a:solidFill>
              </a:rPr>
              <a:t>6</a:t>
            </a:r>
            <a:r>
              <a:rPr lang="ru-RU" sz="3000" b="1" i="1" dirty="0" smtClean="0">
                <a:solidFill>
                  <a:srgbClr val="002060"/>
                </a:solidFill>
              </a:rPr>
              <a:t>Н</a:t>
            </a:r>
            <a:r>
              <a:rPr lang="ru-RU" sz="3000" b="1" i="1" baseline="-25000" dirty="0" smtClean="0">
                <a:solidFill>
                  <a:srgbClr val="002060"/>
                </a:solidFill>
              </a:rPr>
              <a:t>12</a:t>
            </a:r>
            <a:r>
              <a:rPr lang="ru-RU" sz="3000" b="1" i="1" dirty="0" smtClean="0">
                <a:solidFill>
                  <a:srgbClr val="002060"/>
                </a:solidFill>
              </a:rPr>
              <a:t>О</a:t>
            </a:r>
            <a:r>
              <a:rPr lang="ru-RU" sz="3000" b="1" i="1" baseline="-25000" dirty="0" smtClean="0">
                <a:solidFill>
                  <a:srgbClr val="002060"/>
                </a:solidFill>
              </a:rPr>
              <a:t>6</a:t>
            </a:r>
            <a:endParaRPr lang="ru-RU" sz="3000" b="1" i="1" baseline="-25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935892-green-leaves-reflecting-in-the-water-shallow-focu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 природе</a:t>
            </a:r>
            <a:endParaRPr lang="ru-RU" sz="6000" b="1" i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4" name="Рисунок 3" descr="zeleniy-vinograd.jpg"/>
          <p:cNvPicPr>
            <a:picLocks noChangeAspect="1"/>
          </p:cNvPicPr>
          <p:nvPr/>
        </p:nvPicPr>
        <p:blipFill>
          <a:blip r:embed="rId3" cstate="print"/>
          <a:srcRect l="9221" t="11356" r="3176" b="9147"/>
          <a:stretch>
            <a:fillRect/>
          </a:stretch>
        </p:blipFill>
        <p:spPr>
          <a:xfrm rot="20747539">
            <a:off x="3038767" y="1078935"/>
            <a:ext cx="2760795" cy="2985511"/>
          </a:xfrm>
          <a:prstGeom prst="ellipse">
            <a:avLst/>
          </a:prstGeom>
          <a:ln w="63500" cap="rnd">
            <a:solidFill>
              <a:srgbClr val="0066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" name="Рисунок 4" descr="48066680_blood_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565219">
            <a:off x="6057480" y="213395"/>
            <a:ext cx="2857500" cy="3033898"/>
          </a:xfrm>
          <a:prstGeom prst="ellipse">
            <a:avLst/>
          </a:prstGeom>
          <a:ln w="63500" cap="rnd">
            <a:solidFill>
              <a:srgbClr val="0066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7572396" y="1928802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/>
              <a:t>0,1%</a:t>
            </a:r>
            <a:endParaRPr lang="ru-RU" sz="3600" b="1" i="1" dirty="0"/>
          </a:p>
        </p:txBody>
      </p:sp>
      <p:pic>
        <p:nvPicPr>
          <p:cNvPr id="9" name="Рисунок 8" descr="654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000100" y="3571876"/>
            <a:ext cx="2928926" cy="2857520"/>
          </a:xfrm>
          <a:prstGeom prst="ellipse">
            <a:avLst/>
          </a:prstGeom>
          <a:ln w="63500" cap="rnd">
            <a:solidFill>
              <a:srgbClr val="0066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1" name="Рисунок 10" descr="43_06_05_10_18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142852"/>
            <a:ext cx="2928958" cy="3000396"/>
          </a:xfrm>
          <a:prstGeom prst="ellipse">
            <a:avLst/>
          </a:prstGeom>
          <a:ln w="63500" cap="rnd">
            <a:solidFill>
              <a:srgbClr val="0066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3" name="Рисунок 12" descr="46401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143504" y="3643314"/>
            <a:ext cx="2928958" cy="2857520"/>
          </a:xfrm>
          <a:prstGeom prst="ellipse">
            <a:avLst/>
          </a:prstGeom>
          <a:ln w="63500" cap="rnd">
            <a:solidFill>
              <a:srgbClr val="0066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935892-green-leaves-reflecting-in-the-water-shallow-focu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Рисунок 2" descr="lenny13.gif"/>
          <p:cNvPicPr>
            <a:picLocks noChangeAspect="1"/>
          </p:cNvPicPr>
          <p:nvPr/>
        </p:nvPicPr>
        <p:blipFill>
          <a:blip r:embed="rId3" cstate="print">
            <a:lum contrast="40000"/>
          </a:blip>
          <a:stretch>
            <a:fillRect/>
          </a:stretch>
        </p:blipFill>
        <p:spPr>
          <a:xfrm>
            <a:off x="142844" y="785794"/>
            <a:ext cx="8358246" cy="321468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400050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</a:t>
            </a:r>
            <a:r>
              <a:rPr lang="en-US" sz="4000" b="1" i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</a:t>
            </a:r>
            <a:r>
              <a:rPr lang="en-US" sz="4000" b="1" i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</a:t>
            </a:r>
            <a:r>
              <a:rPr lang="en-US" sz="4000" b="1" i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12</a:t>
            </a:r>
            <a:r>
              <a:rPr lang="en-US" sz="4000" b="1" i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</a:t>
            </a:r>
            <a:r>
              <a:rPr lang="en-US" sz="4000" b="1" i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</a:t>
            </a:r>
            <a:r>
              <a:rPr lang="ru-RU" sz="4000" b="1" i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000" b="1" i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+</a:t>
            </a:r>
            <a:r>
              <a:rPr lang="ru-RU" sz="4000" b="1" i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000" b="1" i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6O</a:t>
            </a:r>
            <a:r>
              <a:rPr lang="en-US" sz="4000" b="1" i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r>
              <a:rPr lang="ru-RU" sz="4000" b="1" i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US" sz="4000" b="1" i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=</a:t>
            </a:r>
            <a:r>
              <a:rPr lang="ru-RU" sz="4000" b="1" i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US" sz="4000" b="1" i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6CO</a:t>
            </a:r>
            <a:r>
              <a:rPr lang="en-US" sz="4000" b="1" i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r>
              <a:rPr lang="ru-RU" sz="4000" b="1" i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000" b="1" i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+</a:t>
            </a:r>
            <a:r>
              <a:rPr lang="ru-RU" sz="4000" b="1" i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000" b="1" i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6H</a:t>
            </a:r>
            <a:r>
              <a:rPr lang="en-US" sz="4000" b="1" i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r>
              <a:rPr lang="en-US" sz="4000" b="1" i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</a:t>
            </a:r>
            <a:r>
              <a:rPr lang="ru-RU" sz="4000" b="1" i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000" b="1" i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+</a:t>
            </a:r>
            <a:r>
              <a:rPr lang="ru-RU" sz="4000" b="1" i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000" b="1" i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2920</a:t>
            </a:r>
            <a:r>
              <a:rPr lang="ru-RU" sz="4000" b="1" i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кДж</a:t>
            </a:r>
            <a:endParaRPr lang="ru-RU" sz="4000" b="1" i="1" dirty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42852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Окисление глюкозы в организме человека</a:t>
            </a:r>
            <a:endParaRPr lang="ru-RU" sz="3200" b="1" i="1" dirty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4765119"/>
            <a:ext cx="91440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Глюкоза - энергетическое сырье нашего организма; кровь разносит его по всем клеткам, и каждая клетка использует на свои нужды столько глюкозы, сколько ей необходимо. В клетках глюкоза окисляется до СО</a:t>
            </a:r>
            <a:r>
              <a:rPr lang="ru-RU" sz="2600" b="1" i="1" baseline="-250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2</a:t>
            </a:r>
            <a:r>
              <a:rPr lang="ru-RU" sz="26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 и Н</a:t>
            </a:r>
            <a:r>
              <a:rPr lang="ru-RU" sz="2600" b="1" i="1" baseline="-250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2</a:t>
            </a:r>
            <a:r>
              <a:rPr lang="ru-RU" sz="26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О,а энергия, </a:t>
            </a:r>
            <a:r>
              <a:rPr lang="ru-RU" sz="2600" b="1" i="1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веделяющаяся</a:t>
            </a:r>
            <a:r>
              <a:rPr lang="ru-RU" sz="26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 при этом, потребляется клеткой.</a:t>
            </a:r>
            <a:endParaRPr lang="ru-RU" sz="2600" b="1" i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935892-green-leaves-reflecting-in-the-water-shallow-focu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Рисунок 2" descr="photo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00496" y="285728"/>
            <a:ext cx="4857784" cy="621510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8100">
            <a:solidFill>
              <a:srgbClr val="006600"/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4071934" y="3286124"/>
            <a:ext cx="785818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b="1" dirty="0" smtClean="0">
                <a:solidFill>
                  <a:srgbClr val="002060"/>
                </a:solidFill>
              </a:rPr>
              <a:t>СО</a:t>
            </a:r>
            <a:r>
              <a:rPr lang="ru-RU" sz="2600" b="1" baseline="-25000" dirty="0" smtClean="0">
                <a:solidFill>
                  <a:srgbClr val="002060"/>
                </a:solidFill>
              </a:rPr>
              <a:t>2</a:t>
            </a:r>
            <a:endParaRPr lang="ru-RU" sz="2600" b="1" baseline="-25000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143372" y="4429132"/>
            <a:ext cx="785818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b="1" dirty="0" smtClean="0">
                <a:solidFill>
                  <a:srgbClr val="002060"/>
                </a:solidFill>
              </a:rPr>
              <a:t>Н</a:t>
            </a:r>
            <a:r>
              <a:rPr lang="ru-RU" sz="2600" b="1" baseline="-25000" dirty="0" smtClean="0">
                <a:solidFill>
                  <a:srgbClr val="002060"/>
                </a:solidFill>
              </a:rPr>
              <a:t>2</a:t>
            </a:r>
            <a:r>
              <a:rPr lang="ru-RU" sz="2600" b="1" dirty="0" smtClean="0">
                <a:solidFill>
                  <a:srgbClr val="002060"/>
                </a:solidFill>
              </a:rPr>
              <a:t>О</a:t>
            </a:r>
            <a:endParaRPr lang="ru-RU" sz="2600" b="1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15008" y="2000240"/>
            <a:ext cx="914400" cy="500066"/>
          </a:xfrm>
          <a:prstGeom prst="rect">
            <a:avLst/>
          </a:prstGeom>
          <a:solidFill>
            <a:srgbClr val="FFFF00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свет</a:t>
            </a:r>
            <a:endParaRPr lang="ru-RU" sz="24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786578" y="5715016"/>
            <a:ext cx="1000132" cy="71438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b="1" i="1" dirty="0" smtClean="0"/>
              <a:t>О</a:t>
            </a:r>
            <a:r>
              <a:rPr lang="ru-RU" sz="2600" b="1" i="1" baseline="-25000" dirty="0" smtClean="0"/>
              <a:t>2</a:t>
            </a:r>
            <a:endParaRPr lang="ru-RU" sz="2600" b="1" i="1" baseline="-25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500958" y="3571876"/>
            <a:ext cx="1285884" cy="785818"/>
          </a:xfrm>
          <a:prstGeom prst="rect">
            <a:avLst/>
          </a:prstGeom>
          <a:solidFill>
            <a:srgbClr val="7030A0"/>
          </a:solidFill>
          <a:ln>
            <a:solidFill>
              <a:srgbClr val="7030A0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/>
              <a:t>Углеводы</a:t>
            </a:r>
            <a:endParaRPr lang="ru-RU" sz="2000" b="1" i="1" dirty="0"/>
          </a:p>
        </p:txBody>
      </p:sp>
      <p:sp>
        <p:nvSpPr>
          <p:cNvPr id="9" name="TextBox 8"/>
          <p:cNvSpPr txBox="1"/>
          <p:nvPr/>
        </p:nvSpPr>
        <p:spPr>
          <a:xfrm>
            <a:off x="357158" y="357166"/>
            <a:ext cx="3429024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 растениях глюкоза образуется в процессе фотосинтеза.</a:t>
            </a:r>
          </a:p>
          <a:p>
            <a:r>
              <a:rPr lang="ru-RU" sz="26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 спелых  плодах и ягодах глюкозы содержится  гораздо больше, чем  в недозревших. Сладкий вкус плодов и ягод во многом определяется содержанием в них глюкозы.</a:t>
            </a:r>
            <a:endParaRPr lang="ru-RU" sz="26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935892-green-leaves-reflecting-in-the-water-shallow-focu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0" y="142852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Строение глюкозы</a:t>
            </a:r>
            <a:endParaRPr lang="ru-RU" sz="4800" b="1" i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4" name="Рисунок 3" descr="67233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00694" y="1071546"/>
            <a:ext cx="3214710" cy="51435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8100">
            <a:solidFill>
              <a:srgbClr val="00B0F0"/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642911" y="1285860"/>
            <a:ext cx="450059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ln w="18415" cmpd="sng">
                  <a:solidFill>
                    <a:srgbClr val="00B0F0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 строении глюкозы можно судить на основании экспериментальных данных.</a:t>
            </a:r>
          </a:p>
          <a:p>
            <a:r>
              <a:rPr lang="ru-RU" sz="3200" i="1" dirty="0" smtClean="0">
                <a:ln w="18415" cmpd="sng">
                  <a:solidFill>
                    <a:srgbClr val="00B0F0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С уксусной  кислотой она образует сложный эфир,  содержащий  5  остатков  кислоты.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935892-green-leaves-reflecting-in-the-water-shallow-focu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42844" y="571480"/>
            <a:ext cx="435771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</a:rPr>
              <a:t>Со свежеосажденным </a:t>
            </a:r>
            <a:r>
              <a:rPr lang="ru-RU" sz="2400" i="1" dirty="0" err="1" smtClean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</a:rPr>
              <a:t>гидроксидом</a:t>
            </a:r>
            <a:r>
              <a:rPr lang="ru-RU" sz="2400" i="1" dirty="0" smtClean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</a:rPr>
              <a:t> </a:t>
            </a:r>
          </a:p>
          <a:p>
            <a:r>
              <a:rPr lang="ru-RU" sz="2400" i="1" dirty="0" smtClean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</a:rPr>
              <a:t>меди (</a:t>
            </a:r>
            <a:r>
              <a:rPr lang="en-US" sz="2400" i="1" dirty="0" smtClean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</a:rPr>
              <a:t>II</a:t>
            </a:r>
            <a:r>
              <a:rPr lang="ru-RU" sz="2400" i="1" dirty="0" smtClean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</a:rPr>
              <a:t>) глюкоза дает  </a:t>
            </a:r>
          </a:p>
          <a:p>
            <a:r>
              <a:rPr lang="ru-RU" sz="2400" i="1" dirty="0" smtClean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</a:rPr>
              <a:t>ярко-синий осадок </a:t>
            </a:r>
            <a:r>
              <a:rPr lang="ru-RU" sz="2400" i="1" dirty="0" err="1" smtClean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</a:rPr>
              <a:t>глюконата</a:t>
            </a:r>
            <a:r>
              <a:rPr lang="ru-RU" sz="2400" i="1" dirty="0" smtClean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</a:rPr>
              <a:t> </a:t>
            </a:r>
          </a:p>
          <a:p>
            <a:r>
              <a:rPr lang="ru-RU" sz="2400" i="1" dirty="0" smtClean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</a:rPr>
              <a:t>меди (</a:t>
            </a:r>
            <a:r>
              <a:rPr lang="en-US" sz="2400" i="1" dirty="0" smtClean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</a:rPr>
              <a:t>II)</a:t>
            </a:r>
            <a:r>
              <a:rPr lang="ru-RU" sz="2400" i="1" dirty="0" smtClean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</a:rPr>
              <a:t>. </a:t>
            </a:r>
          </a:p>
          <a:p>
            <a:r>
              <a:rPr lang="ru-RU" sz="2400" i="1" dirty="0" smtClean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</a:rPr>
              <a:t>(Это качественная реакция на многоатомные  спирты).</a:t>
            </a:r>
          </a:p>
        </p:txBody>
      </p:sp>
      <p:pic>
        <p:nvPicPr>
          <p:cNvPr id="4" name="Рисунок 3" descr="P48pic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642918"/>
            <a:ext cx="4286280" cy="550072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8100">
            <a:solidFill>
              <a:srgbClr val="0070C0"/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6929454" y="4143380"/>
            <a:ext cx="15440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</a:rPr>
              <a:t>С</a:t>
            </a:r>
            <a:r>
              <a:rPr lang="en-US" sz="3200" b="1" i="1" dirty="0" smtClean="0">
                <a:solidFill>
                  <a:schemeClr val="bg1"/>
                </a:solidFill>
              </a:rPr>
              <a:t>u(OH)</a:t>
            </a:r>
            <a:r>
              <a:rPr lang="en-US" sz="3200" b="1" i="1" baseline="-25000" dirty="0" smtClean="0">
                <a:solidFill>
                  <a:schemeClr val="bg1"/>
                </a:solidFill>
              </a:rPr>
              <a:t>2</a:t>
            </a:r>
            <a:endParaRPr lang="ru-RU" sz="3200" b="1" i="1" baseline="-250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14876" y="4714884"/>
            <a:ext cx="19288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bg1"/>
                </a:solidFill>
              </a:rPr>
              <a:t>  </a:t>
            </a:r>
            <a:r>
              <a:rPr lang="ru-RU" sz="2400" b="1" i="1" dirty="0" err="1" smtClean="0">
                <a:solidFill>
                  <a:schemeClr val="bg1"/>
                </a:solidFill>
              </a:rPr>
              <a:t>Глюконат</a:t>
            </a:r>
            <a:endParaRPr lang="ru-RU" sz="2400" b="1" i="1" dirty="0" smtClean="0">
              <a:solidFill>
                <a:schemeClr val="bg1"/>
              </a:solidFill>
            </a:endParaRPr>
          </a:p>
          <a:p>
            <a:r>
              <a:rPr lang="ru-RU" sz="2400" b="1" i="1" dirty="0" smtClean="0">
                <a:solidFill>
                  <a:schemeClr val="bg1"/>
                </a:solidFill>
              </a:rPr>
              <a:t>    меди (</a:t>
            </a:r>
            <a:r>
              <a:rPr lang="en-US" sz="2400" b="1" i="1" dirty="0" smtClean="0">
                <a:solidFill>
                  <a:schemeClr val="bg1"/>
                </a:solidFill>
              </a:rPr>
              <a:t>II)</a:t>
            </a:r>
            <a:endParaRPr lang="ru-RU" sz="2400" b="1" i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282" y="3714752"/>
            <a:ext cx="42148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Значит , </a:t>
            </a:r>
            <a:r>
              <a:rPr lang="ru-RU" sz="2400" b="1" i="1" u="sng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глюкоза -</a:t>
            </a:r>
            <a:r>
              <a:rPr lang="ru-RU" sz="2400" b="1" i="1" u="sng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многоатомный  спирт</a:t>
            </a:r>
            <a:r>
              <a:rPr lang="ru-RU" sz="2400" b="1" i="1" u="sng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  <a:endParaRPr lang="ru-RU" sz="2400" b="1" i="1" u="sng" dirty="0">
              <a:ln w="12700">
                <a:solidFill>
                  <a:srgbClr val="00B0F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5721" y="5286388"/>
            <a:ext cx="41434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n>
                  <a:solidFill>
                    <a:srgbClr val="0070C0"/>
                  </a:solidFill>
                </a:ln>
                <a:solidFill>
                  <a:schemeClr val="bg1"/>
                </a:solidFill>
              </a:rPr>
              <a:t>Сколько  </a:t>
            </a:r>
            <a:r>
              <a:rPr lang="ru-RU" sz="2400" b="1" i="1" dirty="0" err="1" smtClean="0">
                <a:ln>
                  <a:solidFill>
                    <a:srgbClr val="0070C0"/>
                  </a:solidFill>
                </a:ln>
                <a:solidFill>
                  <a:schemeClr val="bg1"/>
                </a:solidFill>
              </a:rPr>
              <a:t>гидроксогрупп</a:t>
            </a:r>
            <a:r>
              <a:rPr lang="ru-RU" sz="2400" b="1" i="1" dirty="0" smtClean="0">
                <a:ln>
                  <a:solidFill>
                    <a:srgbClr val="0070C0"/>
                  </a:solidFill>
                </a:ln>
                <a:solidFill>
                  <a:schemeClr val="bg1"/>
                </a:solidFill>
              </a:rPr>
              <a:t>  в молекуле  глюкозы?</a:t>
            </a:r>
            <a:endParaRPr lang="ru-RU" sz="2400" b="1" i="1" dirty="0">
              <a:ln>
                <a:solidFill>
                  <a:srgbClr val="0070C0"/>
                </a:solidFill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70" decel="100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770" decel="100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1" dur="77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3" dur="77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935892-green-leaves-reflecting-in-the-water-shallow-focu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4282" y="714356"/>
            <a:ext cx="45720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</a:rPr>
              <a:t>При  нагревании </a:t>
            </a:r>
            <a:r>
              <a:rPr lang="ru-RU" sz="2400" b="1" i="1" dirty="0" err="1" smtClean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</a:rPr>
              <a:t>глюконат</a:t>
            </a:r>
            <a:r>
              <a:rPr lang="ru-RU" sz="2400" b="1" i="1" dirty="0" smtClean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</a:rPr>
              <a:t> меди (</a:t>
            </a:r>
            <a:r>
              <a:rPr lang="en-US" sz="2400" b="1" i="1" dirty="0" smtClean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</a:rPr>
              <a:t>II)</a:t>
            </a:r>
            <a:r>
              <a:rPr lang="ru-RU" sz="2400" b="1" i="1" dirty="0" smtClean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</a:rPr>
              <a:t> превращается в осадок кирпично-красного</a:t>
            </a:r>
          </a:p>
          <a:p>
            <a:r>
              <a:rPr lang="ru-RU" sz="2400" b="1" i="1" dirty="0" smtClean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</a:rPr>
              <a:t>цвета.</a:t>
            </a:r>
            <a:endParaRPr lang="ru-RU" sz="2400" b="1" i="1" dirty="0">
              <a:ln>
                <a:solidFill>
                  <a:srgbClr val="00B0F0"/>
                </a:solidFill>
              </a:ln>
              <a:solidFill>
                <a:schemeClr val="bg1"/>
              </a:solidFill>
            </a:endParaRPr>
          </a:p>
        </p:txBody>
      </p:sp>
      <p:pic>
        <p:nvPicPr>
          <p:cNvPr id="4" name="Рисунок 3" descr="p22_027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72066" y="571480"/>
            <a:ext cx="3786214" cy="578647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8100">
            <a:solidFill>
              <a:srgbClr val="00B0F0"/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142844" y="2643182"/>
            <a:ext cx="40005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</a:rPr>
              <a:t>С  аммиачным раствором оксида серебра глюкоза  дает  серебряное  зеркало.</a:t>
            </a:r>
            <a:endParaRPr lang="ru-RU" sz="2400" b="1" i="1" dirty="0">
              <a:ln>
                <a:solidFill>
                  <a:srgbClr val="00B0F0"/>
                </a:solidFill>
              </a:ln>
              <a:solidFill>
                <a:schemeClr val="bg1"/>
              </a:solidFill>
            </a:endParaRPr>
          </a:p>
        </p:txBody>
      </p:sp>
      <p:pic>
        <p:nvPicPr>
          <p:cNvPr id="6" name="Рисунок 5" descr="0033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57686" y="428604"/>
            <a:ext cx="4524363" cy="60007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8100">
            <a:solidFill>
              <a:srgbClr val="00B0F0"/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TextBox 6"/>
          <p:cNvSpPr txBox="1"/>
          <p:nvPr/>
        </p:nvSpPr>
        <p:spPr>
          <a:xfrm>
            <a:off x="357158" y="4429132"/>
            <a:ext cx="36433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</a:rPr>
              <a:t>Это качественные реакции на альдегиды.</a:t>
            </a:r>
            <a:endParaRPr lang="ru-RU" sz="2400" b="1" i="1" dirty="0">
              <a:ln>
                <a:solidFill>
                  <a:srgbClr val="00B0F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5720" y="5715016"/>
            <a:ext cx="4059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</a:rPr>
              <a:t>Значит, глюкоза - </a:t>
            </a:r>
            <a:r>
              <a:rPr lang="ru-RU" sz="2400" i="1" u="sng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альдегид.</a:t>
            </a:r>
            <a:endParaRPr lang="ru-RU" sz="2400" i="1" u="sng" dirty="0">
              <a:ln w="18415" cmpd="sng">
                <a:solidFill>
                  <a:srgbClr val="C00000"/>
                </a:solidFill>
                <a:prstDash val="solid"/>
              </a:ln>
              <a:solidFill>
                <a:srgbClr val="C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3" presetClass="entr" presetSubtype="16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935892-green-leaves-reflecting-in-the-water-shallow-focu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Рисунок 2" descr="img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00166" y="571480"/>
            <a:ext cx="5715040" cy="285275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14414" y="4214818"/>
            <a:ext cx="43577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</a:rPr>
              <a:t>Многоатомный спирт</a:t>
            </a:r>
            <a:endParaRPr lang="ru-RU" sz="3200" b="1" i="1" dirty="0">
              <a:ln>
                <a:solidFill>
                  <a:srgbClr val="00B0F0"/>
                </a:solidFill>
              </a:ln>
              <a:solidFill>
                <a:schemeClr val="bg1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714480" y="3357562"/>
            <a:ext cx="4286280" cy="0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6357950" y="3357562"/>
            <a:ext cx="785818" cy="0"/>
          </a:xfrm>
          <a:prstGeom prst="line">
            <a:avLst/>
          </a:prstGeom>
          <a:ln w="508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857884" y="4286256"/>
            <a:ext cx="18501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</a:rPr>
              <a:t>альдегид</a:t>
            </a:r>
            <a:endParaRPr lang="ru-RU" sz="3200" b="1" i="1" dirty="0">
              <a:ln>
                <a:solidFill>
                  <a:srgbClr val="00B0F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3428992" y="3571876"/>
            <a:ext cx="45719" cy="500066"/>
          </a:xfrm>
          <a:prstGeom prst="downArrow">
            <a:avLst/>
          </a:prstGeom>
          <a:ln w="603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6643702" y="3571876"/>
            <a:ext cx="71438" cy="500066"/>
          </a:xfrm>
          <a:prstGeom prst="downArrow">
            <a:avLst/>
          </a:prstGeom>
          <a:solidFill>
            <a:srgbClr val="C00000"/>
          </a:solidFill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0" y="557214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i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Глюкоза - </a:t>
            </a:r>
            <a:r>
              <a:rPr lang="ru-RU" sz="4400" b="1" i="1" dirty="0" err="1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альдегидоспирт</a:t>
            </a:r>
            <a:endParaRPr lang="ru-RU" sz="4400" b="1" i="1" dirty="0">
              <a:ln>
                <a:solidFill>
                  <a:schemeClr val="tx1"/>
                </a:solidFill>
              </a:ln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7572396" y="2714620"/>
            <a:ext cx="642942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7572396" y="2928934"/>
            <a:ext cx="71438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 descr="2935892-green-leaves-reflecting-in-the-water-shallow-focu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4" name="Рисунок 3" descr="1x200.JPG"/>
          <p:cNvPicPr>
            <a:picLocks noChangeAspect="1"/>
          </p:cNvPicPr>
          <p:nvPr/>
        </p:nvPicPr>
        <p:blipFill>
          <a:blip r:embed="rId3" cstate="print">
            <a:lum contrast="30000"/>
          </a:blip>
          <a:stretch>
            <a:fillRect/>
          </a:stretch>
        </p:blipFill>
        <p:spPr>
          <a:xfrm>
            <a:off x="4572000" y="428604"/>
            <a:ext cx="4095772" cy="39909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287060.png"/>
          <p:cNvPicPr>
            <a:picLocks noChangeAspect="1"/>
          </p:cNvPicPr>
          <p:nvPr/>
        </p:nvPicPr>
        <p:blipFill>
          <a:blip r:embed="rId4" cstate="print">
            <a:lum contrast="30000"/>
          </a:blip>
          <a:stretch>
            <a:fillRect/>
          </a:stretch>
        </p:blipFill>
        <p:spPr>
          <a:xfrm>
            <a:off x="285720" y="428604"/>
            <a:ext cx="4143404" cy="40005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285720" y="4572008"/>
            <a:ext cx="41434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Линейная молекула</a:t>
            </a:r>
            <a:endParaRPr lang="ru-RU" sz="3200" b="1" i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00562" y="4572008"/>
            <a:ext cx="44291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Циклические молекулы</a:t>
            </a:r>
            <a:endParaRPr lang="ru-RU" sz="3200" b="1" i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rot="5400000" flipH="1" flipV="1">
            <a:off x="4214810" y="1500174"/>
            <a:ext cx="714380" cy="71438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>
            <a:off x="4250529" y="1678769"/>
            <a:ext cx="785818" cy="71438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16200000" flipH="1">
            <a:off x="4357686" y="2643182"/>
            <a:ext cx="714380" cy="71438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16200000" flipV="1">
            <a:off x="4179091" y="2750339"/>
            <a:ext cx="785818" cy="71438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0" y="5214950"/>
            <a:ext cx="91440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В водном растворе глюкозы в равновесии находятся три ее изомерные формы: циклическая  </a:t>
            </a:r>
            <a:r>
              <a:rPr lang="el-GR" sz="2400" b="1" i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α</a:t>
            </a:r>
            <a:r>
              <a:rPr lang="ru-RU" sz="2400" b="1" i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-форма, линейная форма и -форма. На </a:t>
            </a:r>
            <a:r>
              <a:rPr lang="el-GR" sz="2400" b="1" i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β</a:t>
            </a:r>
            <a:r>
              <a:rPr lang="ru-RU" sz="2400" b="1" i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-форму приходится 63%,</a:t>
            </a:r>
            <a:r>
              <a:rPr lang="el-GR" sz="2400" b="1" i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 </a:t>
            </a:r>
            <a:r>
              <a:rPr lang="ru-RU" sz="2400" b="1" i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на </a:t>
            </a:r>
            <a:r>
              <a:rPr lang="el-GR" sz="2400" b="1" i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α</a:t>
            </a:r>
            <a:r>
              <a:rPr lang="ru-RU" sz="2400" b="1" i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-форму - 37%,на </a:t>
            </a:r>
            <a:r>
              <a:rPr lang="ru-RU" sz="2400" b="1" i="1" dirty="0" err="1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линейнциклическая</a:t>
            </a:r>
            <a:r>
              <a:rPr lang="ru-RU" sz="2400" b="1" i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  </a:t>
            </a:r>
            <a:r>
              <a:rPr lang="el-GR" sz="2400" b="1" i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β</a:t>
            </a:r>
            <a:r>
              <a:rPr lang="ru-RU" sz="2400" b="1" i="1" dirty="0" err="1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ую</a:t>
            </a:r>
            <a:r>
              <a:rPr lang="ru-RU" sz="2400" b="1" i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 форму только 0,0026% всех молекул.</a:t>
            </a:r>
          </a:p>
          <a:p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7500958" y="428604"/>
            <a:ext cx="319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i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α</a:t>
            </a: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7643834" y="3929066"/>
            <a:ext cx="309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i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β</a:t>
            </a:r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7715272" y="428604"/>
            <a:ext cx="10086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- форма</a:t>
            </a:r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7715272" y="3929066"/>
            <a:ext cx="10438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   форма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291</Words>
  <Application>Microsoft Office PowerPoint</Application>
  <PresentationFormat>Экран (4:3)</PresentationFormat>
  <Paragraphs>47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44</cp:revision>
  <dcterms:created xsi:type="dcterms:W3CDTF">2012-03-11T16:03:04Z</dcterms:created>
  <dcterms:modified xsi:type="dcterms:W3CDTF">2012-03-12T16:50:41Z</dcterms:modified>
</cp:coreProperties>
</file>