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8" r:id="rId3"/>
    <p:sldId id="259" r:id="rId4"/>
    <p:sldId id="309" r:id="rId5"/>
    <p:sldId id="281" r:id="rId6"/>
    <p:sldId id="282" r:id="rId7"/>
    <p:sldId id="283" r:id="rId8"/>
    <p:sldId id="284" r:id="rId9"/>
    <p:sldId id="280" r:id="rId10"/>
    <p:sldId id="285" r:id="rId11"/>
    <p:sldId id="290" r:id="rId12"/>
    <p:sldId id="308" r:id="rId13"/>
    <p:sldId id="291" r:id="rId14"/>
    <p:sldId id="303" r:id="rId15"/>
    <p:sldId id="304" r:id="rId16"/>
    <p:sldId id="312" r:id="rId17"/>
    <p:sldId id="311" r:id="rId18"/>
    <p:sldId id="310" r:id="rId19"/>
    <p:sldId id="257" r:id="rId20"/>
    <p:sldId id="268" r:id="rId21"/>
    <p:sldId id="286" r:id="rId22"/>
    <p:sldId id="292" r:id="rId23"/>
    <p:sldId id="288" r:id="rId24"/>
    <p:sldId id="265" r:id="rId25"/>
    <p:sldId id="305" r:id="rId26"/>
    <p:sldId id="270" r:id="rId27"/>
    <p:sldId id="293" r:id="rId28"/>
    <p:sldId id="294" r:id="rId29"/>
    <p:sldId id="313" r:id="rId30"/>
    <p:sldId id="276" r:id="rId31"/>
    <p:sldId id="267" r:id="rId32"/>
    <p:sldId id="263" r:id="rId33"/>
    <p:sldId id="274" r:id="rId34"/>
    <p:sldId id="279" r:id="rId35"/>
    <p:sldId id="260" r:id="rId36"/>
    <p:sldId id="295" r:id="rId37"/>
    <p:sldId id="289" r:id="rId38"/>
    <p:sldId id="296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88C6F-0FF1-4B64-9ADE-5EC33E010DF0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10994-8DF1-480F-8FDD-30A42BE46A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10994-8DF1-480F-8FDD-30A42BE46A09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10994-8DF1-480F-8FDD-30A42BE46A09}" type="slidenum">
              <a:rPr lang="ru-RU" smtClean="0"/>
              <a:t>33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570E-CDBF-4366-B0B9-440F043C20D5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8EEE2-687A-4B0B-AEFA-8A429F62F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2403698"/>
          </a:xfrm>
        </p:spPr>
        <p:txBody>
          <a:bodyPr>
            <a:normAutofit/>
          </a:bodyPr>
          <a:lstStyle/>
          <a:p>
            <a:r>
              <a:rPr lang="ru-RU" dirty="0" smtClean="0"/>
              <a:t>Ф</a:t>
            </a:r>
            <a:r>
              <a:rPr lang="ru-RU" dirty="0" smtClean="0"/>
              <a:t>ОРМИРОВАНИЕ </a:t>
            </a:r>
            <a:r>
              <a:rPr lang="ru-RU" dirty="0" smtClean="0"/>
              <a:t>УУД НА УРОКАХ ИСТОРИИ И ОБЩЕСТВОЗНАНИЯ В 5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истории и обществознания </a:t>
            </a:r>
            <a:r>
              <a:rPr lang="ru-RU" dirty="0" err="1" smtClean="0"/>
              <a:t>Кезская</a:t>
            </a:r>
            <a:r>
              <a:rPr lang="ru-RU" dirty="0" smtClean="0"/>
              <a:t> СОШ№2</a:t>
            </a:r>
          </a:p>
          <a:p>
            <a:r>
              <a:rPr lang="ru-RU" dirty="0" smtClean="0"/>
              <a:t>Горбушина Г.В.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Конструктор приемов, формирующих универсальные учебные действия (УУД)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3232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044"/>
                <a:gridCol w="490518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УУД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Приемы и методы формирования УУД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Коммуникативные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Диалоговое взаимодействие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Дискуссии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Дебаты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Конференция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Круглый стол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Ролевые игры, Деловая игра</a:t>
                      </a:r>
                    </a:p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Технология сотрудничества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Приемы технологии РКМ (развития критического мышления):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Синквейн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мозговой штурм, «ПОПС – формула, «Смытое слово» и др.)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получения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Содержание подготовки школьников на ступени основного общего образования определяется с </a:t>
            </a:r>
            <a:r>
              <a:rPr lang="ru-RU" b="1" dirty="0" smtClean="0"/>
              <a:t>учётом </a:t>
            </a:r>
            <a:r>
              <a:rPr lang="ru-RU" b="1" dirty="0" err="1" smtClean="0"/>
              <a:t>деятельностного</a:t>
            </a:r>
            <a:r>
              <a:rPr lang="ru-RU" b="1" dirty="0" smtClean="0"/>
              <a:t> и </a:t>
            </a:r>
            <a:r>
              <a:rPr lang="ru-RU" b="1" dirty="0" err="1" smtClean="0"/>
              <a:t>компетентностного</a:t>
            </a:r>
            <a:r>
              <a:rPr lang="ru-RU" b="1" dirty="0" smtClean="0"/>
              <a:t> подходов</a:t>
            </a:r>
            <a:r>
              <a:rPr lang="ru-RU" dirty="0" smtClean="0"/>
              <a:t>, во взаимодействии категорий «знания», «отношения», «деятельность». Предусматривается как </a:t>
            </a:r>
            <a:r>
              <a:rPr lang="ru-RU" b="1" dirty="0" smtClean="0"/>
              <a:t>овладение ключевыми знаниями</a:t>
            </a:r>
            <a:r>
              <a:rPr lang="ru-RU" dirty="0" smtClean="0"/>
              <a:t>,</a:t>
            </a:r>
            <a:r>
              <a:rPr lang="ru-RU" b="1" dirty="0" smtClean="0"/>
              <a:t> умениями, способами деятельности,</a:t>
            </a:r>
            <a:r>
              <a:rPr lang="ru-RU" dirty="0" smtClean="0"/>
              <a:t> так </a:t>
            </a:r>
            <a:r>
              <a:rPr lang="ru-RU" dirty="0" smtClean="0"/>
              <a:t>и готовность </a:t>
            </a:r>
            <a:r>
              <a:rPr lang="ru-RU" b="1" dirty="0" smtClean="0"/>
              <a:t>применять их для решения практических</a:t>
            </a:r>
            <a:r>
              <a:rPr lang="ru-RU" dirty="0" smtClean="0"/>
              <a:t>, </a:t>
            </a:r>
            <a:r>
              <a:rPr lang="ru-RU" dirty="0" smtClean="0"/>
              <a:t>в том </a:t>
            </a:r>
            <a:r>
              <a:rPr lang="ru-RU" dirty="0" smtClean="0"/>
              <a:t>числе </a:t>
            </a:r>
            <a:r>
              <a:rPr lang="ru-RU" dirty="0" smtClean="0"/>
              <a:t>новых </a:t>
            </a:r>
            <a:r>
              <a:rPr lang="ru-RU" b="1" dirty="0" smtClean="0"/>
              <a:t>задач</a:t>
            </a:r>
            <a:r>
              <a:rPr lang="ru-RU" dirty="0" smtClean="0"/>
              <a:t>. Поэтому основные способы получения знаний – это </a:t>
            </a:r>
            <a:r>
              <a:rPr lang="ru-RU" b="1" dirty="0" smtClean="0"/>
              <a:t>самостоятельная работа с информацией и решение учебно-практических и учебно-познавательных задач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Учебная ситуация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ФГОС вводят новое понятие – учебная ситуация, под которым подразумевается такая особая единица учебного процесса, в которой дети с помощью учителя обнаруживают предмет своего действия, исследуют его, совершая разнообразные учебные действия, преобразуют его, например, переформулируют, или предлагают свое описание и т.д., частично – запоминают. </a:t>
            </a:r>
          </a:p>
          <a:p>
            <a:pPr algn="just"/>
            <a:r>
              <a:rPr lang="ru-RU" dirty="0" smtClean="0"/>
              <a:t>Учебной ситуацией может стать задание составить: таблицу, график или диаграмму по содержанию прочитанного текста, алгоритм по определенному правилу или выполнение задания: объяснить содержание прочитанного текста или практическая работа и т.д.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 smtClean="0"/>
              <a:t>Метапредметные</a:t>
            </a:r>
            <a:r>
              <a:rPr lang="ru-RU" sz="2400" b="1" dirty="0" smtClean="0"/>
              <a:t> (регулятивные, познавательные, коммуникативные)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результаты освоения истории и обществознания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/>
              <a:t>Способность сознательно организовывать и регулировать свою деятельность – учебную, общественную и др.</a:t>
            </a:r>
          </a:p>
          <a:p>
            <a:pPr lvl="0" algn="just"/>
            <a:r>
              <a:rPr lang="ru-RU" dirty="0" smtClean="0"/>
              <a:t>Владение умениями работать с учебной и внешкольной информацией (анализировать и обобщать факты, составлять простой и развёрнутый план, формулировать и обосновывать выводы и т.д.), использовать современные источники информации, в том числе материалы на электронных носителях;</a:t>
            </a:r>
          </a:p>
          <a:p>
            <a:pPr lvl="0" algn="just"/>
            <a:r>
              <a:rPr lang="ru-RU" dirty="0" smtClean="0"/>
              <a:t>Способность решать творческие задачи, представлять результаты своей деятельности в различных формах (сообщение, презентация и др.);</a:t>
            </a:r>
          </a:p>
          <a:p>
            <a:pPr lvl="0" algn="just"/>
            <a:r>
              <a:rPr lang="ru-RU" dirty="0" smtClean="0"/>
              <a:t>Готовность к сотрудничеству с соучениками, коллективной работе, освоение основ межкультурного взаимодействия в школе и социальном окружении и др.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Большое значение для формирования УУД имеют </a:t>
            </a:r>
            <a:r>
              <a:rPr lang="ru-RU" dirty="0" err="1" smtClean="0"/>
              <a:t>компетентностно</a:t>
            </a:r>
            <a:r>
              <a:rPr lang="ru-RU" dirty="0" smtClean="0"/>
              <a:t> - ориентированные </a:t>
            </a:r>
            <a:r>
              <a:rPr lang="ru-RU" dirty="0" smtClean="0"/>
              <a:t>задания. Подобные задания не только направлены на самостоятельную деятельность учащихся с источником информации, </a:t>
            </a:r>
            <a:r>
              <a:rPr lang="ru-RU" dirty="0" err="1" smtClean="0"/>
              <a:t>метапредметность</a:t>
            </a:r>
            <a:r>
              <a:rPr lang="ru-RU" dirty="0" smtClean="0"/>
              <a:t>, но и на формирование ключевых компетенций.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УУД на уроках обществознания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Уроки обществознания в большей мере дают возможность для формирования УУД, так как разнообразие методов и приемов позволяют использовать «теорию» в качестве средства решения реальных жизненных задач .</a:t>
            </a:r>
          </a:p>
          <a:p>
            <a:pPr>
              <a:buNone/>
            </a:pPr>
            <a:r>
              <a:rPr lang="ru-RU" dirty="0" smtClean="0"/>
              <a:t> Приемы и методы:</a:t>
            </a:r>
          </a:p>
          <a:p>
            <a:r>
              <a:rPr lang="ru-RU" dirty="0" smtClean="0"/>
              <a:t>Проектирование, мини-исследование, анализ материалов из СМИ</a:t>
            </a:r>
          </a:p>
          <a:p>
            <a:r>
              <a:rPr lang="ru-RU" dirty="0" smtClean="0"/>
              <a:t>Театрализация (разыгрывание сценок на учебную тему).</a:t>
            </a:r>
          </a:p>
          <a:p>
            <a:r>
              <a:rPr lang="ru-RU" dirty="0" smtClean="0"/>
              <a:t>Составление рассказов, например «Школа моей мечты», рекламного плаката «Мое хобби», памяток</a:t>
            </a:r>
          </a:p>
          <a:p>
            <a:r>
              <a:rPr lang="ru-RU" dirty="0" smtClean="0"/>
              <a:t>Подбор и иллюстрация пословиц и поговорок на заданную тему (например,  о труде)</a:t>
            </a:r>
          </a:p>
          <a:p>
            <a:r>
              <a:rPr lang="ru-RU" dirty="0" smtClean="0"/>
              <a:t>Подготовка и защита </a:t>
            </a:r>
            <a:r>
              <a:rPr lang="ru-RU" dirty="0" smtClean="0"/>
              <a:t>проектов</a:t>
            </a:r>
          </a:p>
          <a:p>
            <a:r>
              <a:rPr lang="ru-RU" dirty="0" smtClean="0"/>
              <a:t>Деловая и ролевая игра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Деловая игра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Среди различных форм уроков, используемых на обществознании, особое место занимают деловые игры. Деловые игры - это средство обучения, моделирующее ситуации, которые могут происходить в современном мире. Такие игры связаны  с умением сотрудничать и работать в группах, формировать деловые качества.</a:t>
            </a:r>
          </a:p>
          <a:p>
            <a:pPr>
              <a:buNone/>
            </a:pPr>
            <a:r>
              <a:rPr lang="ru-RU" sz="1600" dirty="0" smtClean="0"/>
              <a:t>С помощью деловых игр на уроках обществознания могут быть реализованы следующие цели:</a:t>
            </a:r>
          </a:p>
          <a:p>
            <a:pPr lvl="0"/>
            <a:r>
              <a:rPr lang="ru-RU" sz="1600" dirty="0" smtClean="0"/>
              <a:t>Развитие умений применения полученных знаний для решения практических задач в различных областях.</a:t>
            </a:r>
          </a:p>
          <a:p>
            <a:pPr lvl="0"/>
            <a:r>
              <a:rPr lang="ru-RU" sz="1600" dirty="0" smtClean="0"/>
              <a:t>Развитие умений находить и анализировать необходимую информацию.</a:t>
            </a:r>
          </a:p>
          <a:p>
            <a:pPr lvl="0"/>
            <a:r>
              <a:rPr lang="ru-RU" sz="1600" dirty="0" smtClean="0"/>
              <a:t>Формирование навыков групповой деятельности</a:t>
            </a:r>
          </a:p>
          <a:p>
            <a:pPr lvl="0"/>
            <a:r>
              <a:rPr lang="ru-RU" sz="1600" dirty="0" smtClean="0"/>
              <a:t>Повышение коммуникативной культуры.</a:t>
            </a:r>
          </a:p>
          <a:p>
            <a:pPr lvl="0"/>
            <a:r>
              <a:rPr lang="ru-RU" sz="1600" dirty="0" smtClean="0"/>
              <a:t>Овладение основными видами публичных выступлений.</a:t>
            </a:r>
          </a:p>
          <a:p>
            <a:pPr>
              <a:buNone/>
            </a:pPr>
            <a:r>
              <a:rPr lang="ru-RU" sz="1600" dirty="0" smtClean="0"/>
              <a:t>Чтобы игра не протекала стихийно, была управляемой, необходимо соблюдать структуру деловой игры:</a:t>
            </a:r>
          </a:p>
          <a:p>
            <a:pPr lvl="0"/>
            <a:r>
              <a:rPr lang="ru-RU" sz="1600" dirty="0" smtClean="0"/>
              <a:t>Формирование групп.</a:t>
            </a:r>
          </a:p>
          <a:p>
            <a:pPr lvl="0"/>
            <a:r>
              <a:rPr lang="ru-RU" sz="1600" dirty="0" smtClean="0"/>
              <a:t>Моделирование реальной ситуации.</a:t>
            </a:r>
          </a:p>
          <a:p>
            <a:pPr lvl="0"/>
            <a:r>
              <a:rPr lang="ru-RU" sz="1600" dirty="0" smtClean="0"/>
              <a:t>Работа в группах.</a:t>
            </a:r>
          </a:p>
          <a:p>
            <a:pPr lvl="0"/>
            <a:r>
              <a:rPr lang="ru-RU" sz="1600" dirty="0" smtClean="0"/>
              <a:t>Подготовка к публичному выступлению.</a:t>
            </a:r>
          </a:p>
          <a:p>
            <a:pPr lvl="0"/>
            <a:r>
              <a:rPr lang="ru-RU" sz="1600" dirty="0" smtClean="0"/>
              <a:t>Выступления групп.</a:t>
            </a:r>
          </a:p>
          <a:p>
            <a:pPr lvl="0"/>
            <a:r>
              <a:rPr lang="ru-RU" sz="1600" dirty="0" smtClean="0"/>
              <a:t>Подведение итогов.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НЕКОТОРЫЕ ПРИЕМЫ ФОРМИРОВАНИЯ УУД НА УРОКАХ ИСТОРИИ И ОБЩЕСТВОЗНАНИЯ В 5 КЛАССЕ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«Светофор»</a:t>
            </a:r>
          </a:p>
          <a:p>
            <a:pPr>
              <a:buNone/>
            </a:pPr>
            <a:r>
              <a:rPr lang="ru-RU" dirty="0" smtClean="0"/>
              <a:t>При устном опросе использую прием «Светофор». «Светофор» —  длинная полоска картона, с одной стороны красная, с другой — зеленая.</a:t>
            </a:r>
          </a:p>
          <a:p>
            <a:r>
              <a:rPr lang="ru-RU" dirty="0" smtClean="0"/>
              <a:t>ФОРМУЛА: при опросе ученики поднимают «светофор» красной или зеленой стороной к учителю, сигнализируя о своей готовности	к ответу. Способ применения светофора зависит от типа опроса. Красный сигнал означает «Я не знаю!» Это — сигнал тревоги. Это ученик как бы сам себе ставит двойку — пусть она и не идет в журнал. Зеленый сигнал — «Знаю!»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Приемы  </a:t>
            </a:r>
            <a:r>
              <a:rPr lang="ru-RU" dirty="0"/>
              <a:t>по формированию регулятивных учебных действий: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Приемы </a:t>
            </a:r>
            <a:r>
              <a:rPr lang="ru-RU" b="1" dirty="0" err="1" smtClean="0"/>
              <a:t>целеполагания</a:t>
            </a:r>
            <a:r>
              <a:rPr lang="ru-RU" b="1" dirty="0" smtClean="0"/>
              <a:t>:</a:t>
            </a:r>
          </a:p>
          <a:p>
            <a:pPr lvl="0">
              <a:buNone/>
            </a:pPr>
            <a:r>
              <a:rPr lang="ru-RU" b="1" dirty="0" smtClean="0"/>
              <a:t>1. Прием «Домысливание».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Предлагаю </a:t>
            </a:r>
            <a:r>
              <a:rPr lang="ru-RU" dirty="0" smtClean="0"/>
              <a:t>тему </a:t>
            </a:r>
            <a:r>
              <a:rPr lang="ru-RU" dirty="0" smtClean="0"/>
              <a:t>урока и слова "помощники». </a:t>
            </a:r>
          </a:p>
          <a:p>
            <a:pPr lvl="0">
              <a:buNone/>
            </a:pPr>
            <a:r>
              <a:rPr lang="ru-RU" dirty="0" smtClean="0"/>
              <a:t>- С помощью слов "помощников" сформулируйте цели урока:</a:t>
            </a:r>
          </a:p>
          <a:p>
            <a:pPr algn="just"/>
            <a:r>
              <a:rPr lang="ru-RU" dirty="0" smtClean="0"/>
              <a:t>Выясним…</a:t>
            </a:r>
          </a:p>
          <a:p>
            <a:pPr algn="just"/>
            <a:r>
              <a:rPr lang="ru-RU" dirty="0" smtClean="0"/>
              <a:t>Узнаем… </a:t>
            </a:r>
          </a:p>
          <a:p>
            <a:pPr algn="just"/>
            <a:r>
              <a:rPr lang="ru-RU" dirty="0" smtClean="0"/>
              <a:t>Научимся…</a:t>
            </a:r>
          </a:p>
          <a:p>
            <a:pPr algn="just"/>
            <a:r>
              <a:rPr lang="ru-RU" dirty="0" smtClean="0"/>
              <a:t>Проверим…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Одно из основных положений Концепции ФГОС – формирование универсальных учебных действий, обеспечивающих </a:t>
            </a:r>
            <a:r>
              <a:rPr lang="ru-RU" b="1" dirty="0" smtClean="0"/>
              <a:t>умение учиться</a:t>
            </a:r>
            <a:r>
              <a:rPr lang="ru-RU" dirty="0" smtClean="0"/>
              <a:t>, </a:t>
            </a:r>
            <a:r>
              <a:rPr lang="ru-RU" b="1" dirty="0" smtClean="0"/>
              <a:t>способность к саморазвитию и самосовершенствованию</a:t>
            </a:r>
            <a:r>
              <a:rPr lang="ru-RU" dirty="0" smtClean="0"/>
              <a:t>. Это достигается путём сознательного, активного присвоения учащимися социального опыта. Качество усвоения определяется многообразием и характером видов универсальных действий.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Прием </a:t>
            </a:r>
            <a:r>
              <a:rPr lang="ru-RU" sz="3600" b="1" dirty="0" err="1" smtClean="0"/>
              <a:t>целеполагания</a:t>
            </a:r>
            <a:r>
              <a:rPr lang="ru-RU" sz="3600" b="1" dirty="0" smtClean="0"/>
              <a:t> «Тема-вопрос»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100" dirty="0" smtClean="0"/>
              <a:t>Содержание: Тема урока формулируется в виде вопроса. Учащимся необходимо построить план действий, чтобы ответить на поставленный вопрос. </a:t>
            </a:r>
          </a:p>
          <a:p>
            <a:pPr algn="just">
              <a:buNone/>
            </a:pPr>
            <a:r>
              <a:rPr lang="ru-RU" sz="2100" dirty="0" smtClean="0"/>
              <a:t>Пример: </a:t>
            </a:r>
            <a:r>
              <a:rPr lang="ru-RU" sz="2200" dirty="0" smtClean="0"/>
              <a:t>Тема урока «Как жили земледельцы и ремесленники Египта»</a:t>
            </a:r>
          </a:p>
          <a:p>
            <a:pPr algn="just">
              <a:buNone/>
            </a:pPr>
            <a:r>
              <a:rPr lang="ru-RU" sz="2200" dirty="0" smtClean="0"/>
              <a:t>План действий:</a:t>
            </a:r>
          </a:p>
          <a:p>
            <a:pPr lvl="1" algn="just">
              <a:buNone/>
            </a:pPr>
            <a:r>
              <a:rPr lang="ru-RU" sz="2200" dirty="0" smtClean="0"/>
              <a:t>1. Вспомнить кто такие земледельцы и ремесленники.</a:t>
            </a:r>
            <a:br>
              <a:rPr lang="ru-RU" sz="2200" dirty="0" smtClean="0"/>
            </a:br>
            <a:r>
              <a:rPr lang="ru-RU" sz="2200" dirty="0" smtClean="0"/>
              <a:t>2. Определить, чем занимались земледельцы и ремесленники Египта.</a:t>
            </a:r>
            <a:br>
              <a:rPr lang="ru-RU" sz="2200" dirty="0" smtClean="0"/>
            </a:br>
            <a:r>
              <a:rPr lang="ru-RU" sz="2200" dirty="0" smtClean="0"/>
              <a:t>3.Выяснить  условия жизни: где жили, чем питались, как одевались.</a:t>
            </a:r>
            <a:br>
              <a:rPr lang="ru-RU" sz="2200" dirty="0" smtClean="0"/>
            </a:br>
            <a:r>
              <a:rPr lang="ru-RU" sz="2200" dirty="0" smtClean="0"/>
              <a:t>4. Сделать вывод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5229200"/>
          <a:ext cx="74888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Хорошо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Плохо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dirty="0" smtClean="0"/>
              <a:t>Прием </a:t>
            </a:r>
            <a:r>
              <a:rPr lang="ru-RU" sz="3600" dirty="0" err="1" smtClean="0"/>
              <a:t>целеполагания</a:t>
            </a:r>
            <a:r>
              <a:rPr lang="ru-RU" sz="3600" dirty="0" smtClean="0"/>
              <a:t> «Работа над понятием»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Учащимся предлагается для зрительного восприятия название темы урока. Например, тема урока в 5 классе « Ассирийская держава". Необходимо объяснить значение каждого слова. Далее, от значения слова определяем цель урока.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 </a:t>
            </a:r>
            <a:r>
              <a:rPr lang="ru-RU" dirty="0" err="1" smtClean="0"/>
              <a:t>целеполагания</a:t>
            </a:r>
            <a:r>
              <a:rPr lang="ru-RU" dirty="0" smtClean="0"/>
              <a:t> «Группировка»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Понятия на доске: Евфрат, Тигр, </a:t>
            </a:r>
            <a:r>
              <a:rPr lang="ru-RU" dirty="0" err="1" smtClean="0"/>
              <a:t>Двуречье</a:t>
            </a:r>
            <a:r>
              <a:rPr lang="ru-RU" dirty="0" smtClean="0"/>
              <a:t>, Междуречье, шумеры, Ур, </a:t>
            </a:r>
            <a:r>
              <a:rPr lang="ru-RU" dirty="0" err="1" smtClean="0"/>
              <a:t>Урук</a:t>
            </a:r>
            <a:r>
              <a:rPr lang="ru-RU" dirty="0" smtClean="0"/>
              <a:t>, клинопись</a:t>
            </a:r>
          </a:p>
          <a:p>
            <a:pPr>
              <a:buNone/>
            </a:pPr>
            <a:r>
              <a:rPr lang="ru-RU" b="1" i="1" dirty="0" smtClean="0"/>
              <a:t>Задания:</a:t>
            </a:r>
          </a:p>
          <a:p>
            <a:pPr lvl="0" algn="just"/>
            <a:r>
              <a:rPr lang="ru-RU" dirty="0" smtClean="0"/>
              <a:t>В течение 5 секунд прочитайте внимательно и запомните слова, записанные на доске;</a:t>
            </a:r>
          </a:p>
          <a:p>
            <a:pPr lvl="0" algn="just"/>
            <a:r>
              <a:rPr lang="ru-RU" dirty="0" smtClean="0"/>
              <a:t>Запишите понятия в тетрадь по памяти;</a:t>
            </a:r>
          </a:p>
          <a:p>
            <a:pPr lvl="0" algn="just"/>
            <a:r>
              <a:rPr lang="ru-RU" dirty="0" smtClean="0"/>
              <a:t>Сосчитайте ваши слова, сколько слов вам удалось запомнить;</a:t>
            </a:r>
          </a:p>
          <a:p>
            <a:pPr lvl="0" algn="just"/>
            <a:r>
              <a:rPr lang="ru-RU" dirty="0" smtClean="0"/>
              <a:t>Выберите среди понятий такие, которые каким-то образом между собой связаны;</a:t>
            </a:r>
          </a:p>
          <a:p>
            <a:pPr lvl="0" algn="just"/>
            <a:r>
              <a:rPr lang="ru-RU" i="1" dirty="0" smtClean="0"/>
              <a:t>Проведите классификацию и подберите к каждой группе обобщающее слово.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бы это значило?</a:t>
            </a:r>
            <a:endParaRPr lang="ru-RU" dirty="0"/>
          </a:p>
        </p:txBody>
      </p:sp>
      <p:pic>
        <p:nvPicPr>
          <p:cNvPr id="4" name="Picture 2" descr="C:\Users\User8\Downloads\Depositphotos_1735539_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00201"/>
            <a:ext cx="8136904" cy="40610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594928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«Ситуация – иллюстрация» на уроке обществознания по теме «Свободное время». Формулируют цель урока – научиться организовывать своё свободное время.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Прием </a:t>
            </a:r>
            <a:r>
              <a:rPr lang="ru-RU" dirty="0" err="1" smtClean="0"/>
              <a:t>целеполагания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Постановка вопросов по теме и выход на задачи </a:t>
            </a:r>
            <a:r>
              <a:rPr lang="ru-RU" dirty="0" smtClean="0"/>
              <a:t>по теме «Природа и люди Древней Индии».</a:t>
            </a:r>
          </a:p>
          <a:p>
            <a:pPr>
              <a:buNone/>
            </a:pPr>
            <a:r>
              <a:rPr lang="ru-RU" i="1" dirty="0" smtClean="0"/>
              <a:t>Задание</a:t>
            </a:r>
            <a:r>
              <a:rPr lang="ru-RU" dirty="0" smtClean="0"/>
              <a:t>: В названии темы выделите ключевые слова и  составьте к ним вопросы.</a:t>
            </a:r>
          </a:p>
          <a:p>
            <a:pPr>
              <a:buNone/>
            </a:pPr>
            <a:r>
              <a:rPr lang="ru-RU" i="1" dirty="0" smtClean="0"/>
              <a:t>Модельный ответ:</a:t>
            </a:r>
          </a:p>
          <a:p>
            <a:r>
              <a:rPr lang="ru-RU" dirty="0" smtClean="0"/>
              <a:t>Какие животные водились в Древней Индии?</a:t>
            </a:r>
          </a:p>
          <a:p>
            <a:r>
              <a:rPr lang="ru-RU" dirty="0" smtClean="0"/>
              <a:t>Какие растения росли в Древней Индии?</a:t>
            </a:r>
          </a:p>
          <a:p>
            <a:r>
              <a:rPr lang="ru-RU" dirty="0" smtClean="0"/>
              <a:t>Чем занимались люди Древней Индии?</a:t>
            </a:r>
          </a:p>
          <a:p>
            <a:r>
              <a:rPr lang="ru-RU" dirty="0" smtClean="0"/>
              <a:t>Во что верили индийцы?</a:t>
            </a:r>
          </a:p>
          <a:p>
            <a:r>
              <a:rPr lang="ru-RU" dirty="0" smtClean="0"/>
              <a:t>Как добывали пищу?</a:t>
            </a:r>
          </a:p>
          <a:p>
            <a:r>
              <a:rPr lang="ru-RU" dirty="0" smtClean="0"/>
              <a:t>Где жили?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707904" y="3140968"/>
            <a:ext cx="194421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ДРЕВНЯЯ ИНДИЯ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652120" y="3501008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>
            <a:off x="3059832" y="3501008"/>
            <a:ext cx="648072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403648" y="3284984"/>
            <a:ext cx="1656184" cy="8640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ПРИРОДА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372200" y="3356992"/>
            <a:ext cx="1584176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ЛЮДИ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827584" y="1844824"/>
            <a:ext cx="2520280" cy="108012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РАСТИТЕЛЬНЫЙ МИР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39552" y="4293096"/>
            <a:ext cx="2160240" cy="93610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ЖИВОТНЫЙ МИР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483768" y="5157192"/>
            <a:ext cx="1584176" cy="72008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КЛИМАТ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427984" y="1988840"/>
            <a:ext cx="165618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ЗАНЯТИЯ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588224" y="1916832"/>
            <a:ext cx="1656184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ЖИЛИЩЕ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5148064" y="4725144"/>
            <a:ext cx="1584176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ИЗОБРЕТЕНИЯ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7164288" y="4581128"/>
            <a:ext cx="1512168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ПИЩА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>
            <a:stCxn id="9" idx="1"/>
            <a:endCxn id="13" idx="5"/>
          </p:cNvCxnSpPr>
          <p:nvPr/>
        </p:nvCxnSpPr>
        <p:spPr>
          <a:xfrm flipH="1" flipV="1">
            <a:off x="5841625" y="2664929"/>
            <a:ext cx="762572" cy="797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4" idx="4"/>
            <a:endCxn id="9" idx="0"/>
          </p:cNvCxnSpPr>
          <p:nvPr/>
        </p:nvCxnSpPr>
        <p:spPr>
          <a:xfrm flipH="1">
            <a:off x="7164288" y="2780928"/>
            <a:ext cx="25202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3"/>
            <a:endCxn id="15" idx="0"/>
          </p:cNvCxnSpPr>
          <p:nvPr/>
        </p:nvCxnSpPr>
        <p:spPr>
          <a:xfrm flipH="1">
            <a:off x="5940152" y="3971619"/>
            <a:ext cx="664045" cy="753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" idx="4"/>
            <a:endCxn id="16" idx="0"/>
          </p:cNvCxnSpPr>
          <p:nvPr/>
        </p:nvCxnSpPr>
        <p:spPr>
          <a:xfrm>
            <a:off x="7164288" y="4077072"/>
            <a:ext cx="75608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0" idx="4"/>
            <a:endCxn id="8" idx="0"/>
          </p:cNvCxnSpPr>
          <p:nvPr/>
        </p:nvCxnSpPr>
        <p:spPr>
          <a:xfrm>
            <a:off x="2087724" y="2924944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1" idx="1"/>
          </p:cNvCxnSpPr>
          <p:nvPr/>
        </p:nvCxnSpPr>
        <p:spPr>
          <a:xfrm flipH="1">
            <a:off x="855912" y="3789040"/>
            <a:ext cx="547736" cy="64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8" idx="5"/>
            <a:endCxn id="12" idx="0"/>
          </p:cNvCxnSpPr>
          <p:nvPr/>
        </p:nvCxnSpPr>
        <p:spPr>
          <a:xfrm>
            <a:off x="2817289" y="4022536"/>
            <a:ext cx="458567" cy="1134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Познавательные универсальные учебные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Развить умение решать проблемы, искать недостающую информацию поможет работа с текстом. На своих уроках я использую следующие формы и методы:</a:t>
            </a:r>
          </a:p>
          <a:p>
            <a:pPr>
              <a:buNone/>
            </a:pPr>
            <a:r>
              <a:rPr lang="ru-RU" dirty="0" smtClean="0"/>
              <a:t>- Составление вопросов к тексту, ответы на них</a:t>
            </a:r>
          </a:p>
          <a:p>
            <a:pPr>
              <a:buNone/>
            </a:pPr>
            <a:r>
              <a:rPr lang="ru-RU" dirty="0" smtClean="0"/>
              <a:t>- Составление простого и сложного плана</a:t>
            </a:r>
          </a:p>
          <a:p>
            <a:pPr>
              <a:buNone/>
            </a:pPr>
            <a:r>
              <a:rPr lang="ru-RU" dirty="0" smtClean="0"/>
              <a:t>- Составление сравнительных, хронологических таблиц</a:t>
            </a:r>
          </a:p>
          <a:p>
            <a:pPr>
              <a:buNone/>
            </a:pPr>
            <a:r>
              <a:rPr lang="ru-RU" dirty="0" smtClean="0"/>
              <a:t>- Составление кластера</a:t>
            </a:r>
          </a:p>
          <a:p>
            <a:pPr>
              <a:buNone/>
            </a:pPr>
            <a:r>
              <a:rPr lang="ru-RU" dirty="0" smtClean="0"/>
              <a:t>- Подбор фактов, подтверждающих или опровергающих гипотезу</a:t>
            </a:r>
          </a:p>
          <a:p>
            <a:pPr>
              <a:buFontTx/>
              <a:buChar char="-"/>
            </a:pPr>
            <a:r>
              <a:rPr lang="ru-RU" dirty="0" smtClean="0"/>
              <a:t>Составление логической схемы, цепочки</a:t>
            </a:r>
          </a:p>
          <a:p>
            <a:pPr>
              <a:buFontTx/>
              <a:buChar char="-"/>
            </a:pPr>
            <a:r>
              <a:rPr lang="ru-RU" dirty="0" smtClean="0"/>
              <a:t>Составление определения к термину</a:t>
            </a:r>
          </a:p>
          <a:p>
            <a:pPr>
              <a:buNone/>
            </a:pPr>
            <a:r>
              <a:rPr lang="ru-RU" dirty="0" smtClean="0">
                <a:solidFill>
                  <a:schemeClr val="dk1"/>
                </a:solidFill>
              </a:rPr>
              <a:t>- Приемы «Верные и неверные утверждения» («верите ли вы»), ключевые слова, «Как вы думаете?»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dk1"/>
                </a:solidFill>
              </a:rPr>
              <a:t>Приемы «</a:t>
            </a:r>
            <a:r>
              <a:rPr lang="ru-RU" dirty="0" err="1" smtClean="0">
                <a:solidFill>
                  <a:schemeClr val="dk1"/>
                </a:solidFill>
              </a:rPr>
              <a:t>Денотатный</a:t>
            </a:r>
            <a:r>
              <a:rPr lang="ru-RU" dirty="0" smtClean="0">
                <a:solidFill>
                  <a:schemeClr val="dk1"/>
                </a:solidFill>
              </a:rPr>
              <a:t> граф»,  «Понятийное колесо»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dk1"/>
                </a:solidFill>
              </a:rPr>
              <a:t>Прием «Рокировка» и др.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картой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r>
              <a:rPr lang="ru-RU" dirty="0" smtClean="0"/>
              <a:t>Выбрать слова, которые характеризуют природные условия Древнего Египта:</a:t>
            </a:r>
          </a:p>
          <a:p>
            <a:pPr lvl="0"/>
            <a:r>
              <a:rPr lang="ru-RU" dirty="0" smtClean="0"/>
              <a:t>Тепло.</a:t>
            </a:r>
          </a:p>
          <a:p>
            <a:pPr lvl="0"/>
            <a:r>
              <a:rPr lang="ru-RU" dirty="0" smtClean="0"/>
              <a:t>Дожди.</a:t>
            </a:r>
          </a:p>
          <a:p>
            <a:pPr lvl="0"/>
            <a:r>
              <a:rPr lang="ru-RU" dirty="0" smtClean="0"/>
              <a:t>Солнце.</a:t>
            </a:r>
          </a:p>
          <a:p>
            <a:pPr lvl="0"/>
            <a:r>
              <a:rPr lang="ru-RU" dirty="0" smtClean="0"/>
              <a:t>Река.</a:t>
            </a:r>
          </a:p>
          <a:p>
            <a:pPr lvl="0"/>
            <a:r>
              <a:rPr lang="ru-RU" dirty="0" smtClean="0"/>
              <a:t>Лес.</a:t>
            </a:r>
          </a:p>
          <a:p>
            <a:pPr lvl="0"/>
            <a:r>
              <a:rPr lang="ru-RU" dirty="0" smtClean="0"/>
              <a:t>Пустыня.</a:t>
            </a:r>
          </a:p>
          <a:p>
            <a:pPr lvl="0"/>
            <a:r>
              <a:rPr lang="ru-RU" dirty="0" smtClean="0"/>
              <a:t>Оазисы.</a:t>
            </a:r>
          </a:p>
          <a:p>
            <a:pPr lvl="0"/>
            <a:r>
              <a:rPr lang="ru-RU" dirty="0" smtClean="0"/>
              <a:t>Плодородная почва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рассказала карта?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 Вставь пропущенные слова: </a:t>
            </a:r>
          </a:p>
          <a:p>
            <a:pPr algn="just"/>
            <a:r>
              <a:rPr lang="ru-RU" dirty="0" smtClean="0"/>
              <a:t>Китайцы расселились по всей Великой Китайской _________.</a:t>
            </a:r>
          </a:p>
          <a:p>
            <a:pPr algn="just"/>
            <a:r>
              <a:rPr lang="ru-RU" dirty="0" smtClean="0"/>
              <a:t>На севере протекает крупная река _______ Желтая река), а на юге – ______ (Голубая река).</a:t>
            </a:r>
          </a:p>
          <a:p>
            <a:pPr algn="just"/>
            <a:r>
              <a:rPr lang="ru-RU" dirty="0" smtClean="0"/>
              <a:t>Древнейшее китайское государство возникло во ___ тысячелетии до н.э.</a:t>
            </a:r>
          </a:p>
          <a:p>
            <a:pPr algn="just"/>
            <a:r>
              <a:rPr lang="ru-RU" dirty="0" smtClean="0"/>
              <a:t>На севере  китайского государства была сооружена Великая Китайская _____, которая защищала от ________. </a:t>
            </a:r>
          </a:p>
          <a:p>
            <a:pPr>
              <a:buNone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Приемы по формированию логических 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Вся система логических УД построена на мыслительных операциях и мыслительных действиях, т. е. умениях наблюдать, анализировать, синтезировать, сравнивать, обобщать, классифицировать, абстрагировать, подводить действия под понятия (доказывать, аргументировать), выводить следствия, находить причинно-следственные связи, делать выводы.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Универсальные учебные действия</a:t>
            </a:r>
            <a:endParaRPr lang="ru-RU" dirty="0"/>
          </a:p>
        </p:txBody>
      </p:sp>
      <p:pic>
        <p:nvPicPr>
          <p:cNvPr id="4" name="Picture 4" descr="progr_univ-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2305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15816" y="1268760"/>
            <a:ext cx="5904656" cy="207338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7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ru-RU" b="1" u="sng" dirty="0" smtClean="0">
                <a:latin typeface="Segoe Condensed"/>
              </a:rPr>
              <a:t>Личностные</a:t>
            </a:r>
          </a:p>
          <a:p>
            <a:pPr marL="808038" lvl="1" indent="-28575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b="1" dirty="0" smtClean="0">
                <a:latin typeface="Segoe Condensed"/>
              </a:rPr>
              <a:t>самоопределение</a:t>
            </a:r>
            <a:r>
              <a:rPr lang="ru-RU" sz="1400" b="1" dirty="0" smtClean="0">
                <a:latin typeface="Segoe Condensed"/>
              </a:rPr>
              <a:t> </a:t>
            </a:r>
            <a:r>
              <a:rPr lang="ru-RU" sz="1400" dirty="0" smtClean="0">
                <a:latin typeface="Segoe Condensed"/>
              </a:rPr>
              <a:t>(внутренняя позиция школьника, </a:t>
            </a:r>
            <a:r>
              <a:rPr lang="ru-RU" sz="1400" dirty="0" err="1" smtClean="0">
                <a:latin typeface="Segoe Condensed"/>
              </a:rPr>
              <a:t>самоиндификация</a:t>
            </a:r>
            <a:r>
              <a:rPr lang="ru-RU" sz="1400" dirty="0" smtClean="0">
                <a:latin typeface="Segoe Condensed"/>
              </a:rPr>
              <a:t>, самоуважение и самооценка)</a:t>
            </a:r>
          </a:p>
          <a:p>
            <a:pPr marL="808038" lvl="1" indent="-28575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err="1" smtClean="0">
                <a:latin typeface="Segoe Condensed"/>
              </a:rPr>
              <a:t>смыслообразование</a:t>
            </a:r>
            <a:r>
              <a:rPr lang="ru-RU" sz="1400" b="1" dirty="0" smtClean="0">
                <a:latin typeface="Segoe Condensed"/>
              </a:rPr>
              <a:t> </a:t>
            </a:r>
            <a:r>
              <a:rPr lang="ru-RU" sz="1400" dirty="0" smtClean="0">
                <a:latin typeface="Segoe Condensed"/>
              </a:rPr>
              <a:t>(мотивация, границы собственного знания и «незнания»)</a:t>
            </a:r>
          </a:p>
          <a:p>
            <a:pPr marL="808038" lvl="1" indent="-28575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морально-этическая ориентация</a:t>
            </a:r>
            <a:r>
              <a:rPr lang="ru-RU" sz="1400" b="1" dirty="0" smtClean="0">
                <a:latin typeface="Segoe Condensed"/>
              </a:rPr>
              <a:t> </a:t>
            </a:r>
            <a:r>
              <a:rPr lang="ru-RU" sz="1400" dirty="0" smtClean="0">
                <a:latin typeface="Segoe Condensed"/>
              </a:rPr>
              <a:t>(</a:t>
            </a:r>
            <a:r>
              <a:rPr lang="ru-RU" sz="1400" dirty="0" err="1" smtClean="0">
                <a:latin typeface="Segoe Condensed"/>
              </a:rPr>
              <a:t>ориентация</a:t>
            </a:r>
            <a:r>
              <a:rPr lang="ru-RU" sz="1400" dirty="0" smtClean="0">
                <a:latin typeface="Segoe Condensed"/>
              </a:rPr>
              <a:t> на выполнение моральных норм, способность к решению моральных проблем на основе </a:t>
            </a:r>
            <a:r>
              <a:rPr lang="ru-RU" sz="1400" dirty="0" err="1" smtClean="0">
                <a:latin typeface="Segoe Condensed"/>
              </a:rPr>
              <a:t>децентрации</a:t>
            </a:r>
            <a:r>
              <a:rPr lang="ru-RU" sz="1400" dirty="0" smtClean="0">
                <a:latin typeface="Segoe Condensed"/>
              </a:rPr>
              <a:t>, оценка своих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356992"/>
            <a:ext cx="4608512" cy="3175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ru-RU" sz="2000" b="1" u="sng" dirty="0" smtClean="0">
                <a:latin typeface="Segoe Condensed"/>
              </a:rPr>
              <a:t>Познавательные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работа с информацией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работа с учебными моделями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использование </a:t>
            </a:r>
            <a:r>
              <a:rPr lang="ru-RU" sz="1600" b="1" dirty="0" err="1" smtClean="0">
                <a:latin typeface="Segoe Condensed"/>
              </a:rPr>
              <a:t>знако-символических</a:t>
            </a:r>
            <a:r>
              <a:rPr lang="ru-RU" sz="1600" b="1" dirty="0" smtClean="0">
                <a:latin typeface="Segoe Condensed"/>
              </a:rPr>
              <a:t> средств, общих схем решения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выполнение логических операций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ü"/>
            </a:pPr>
            <a:r>
              <a:rPr lang="ru-RU" sz="1400" b="1" dirty="0" smtClean="0">
                <a:latin typeface="Segoe Condensed"/>
              </a:rPr>
              <a:t>сравнения,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ü"/>
            </a:pPr>
            <a:r>
              <a:rPr lang="ru-RU" sz="1400" b="1" dirty="0" smtClean="0">
                <a:latin typeface="Segoe Condensed"/>
              </a:rPr>
              <a:t>анализа,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ü"/>
            </a:pPr>
            <a:r>
              <a:rPr lang="ru-RU" sz="1400" b="1" dirty="0" smtClean="0">
                <a:latin typeface="Segoe Condensed"/>
              </a:rPr>
              <a:t>обобщения,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ü"/>
            </a:pPr>
            <a:r>
              <a:rPr lang="ru-RU" sz="1400" b="1" dirty="0" smtClean="0">
                <a:latin typeface="Segoe Condensed"/>
              </a:rPr>
              <a:t>классификации,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ü"/>
            </a:pPr>
            <a:r>
              <a:rPr lang="ru-RU" sz="1400" b="1" dirty="0" smtClean="0">
                <a:latin typeface="Segoe Condensed"/>
              </a:rPr>
              <a:t>установления аналогий</a:t>
            </a:r>
          </a:p>
          <a:p>
            <a:pPr marL="1143000" lvl="2" indent="-228600" eaLnBrk="0" hangingPunct="0">
              <a:lnSpc>
                <a:spcPct val="90000"/>
              </a:lnSpc>
              <a:spcBef>
                <a:spcPct val="5000"/>
              </a:spcBef>
              <a:buFont typeface="Wingdings" pitchFamily="2" charset="2"/>
              <a:buChar char="ü"/>
            </a:pPr>
            <a:r>
              <a:rPr lang="ru-RU" sz="1400" b="1" dirty="0" smtClean="0">
                <a:latin typeface="Segoe Condensed"/>
              </a:rPr>
              <a:t>подведения под понятие</a:t>
            </a:r>
            <a:endParaRPr lang="ru-RU" sz="1400" b="1" dirty="0">
              <a:latin typeface="Segoe Condense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3501008"/>
            <a:ext cx="3600400" cy="161480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7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ru-RU" sz="2000" b="1" u="sng" dirty="0" smtClean="0">
                <a:latin typeface="Segoe Condensed"/>
              </a:rPr>
              <a:t>Регулятивные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управление своей деятельностью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контроль и коррекция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инициативность и самостоятельность</a:t>
            </a:r>
            <a:endParaRPr lang="ru-RU" sz="1600" dirty="0">
              <a:latin typeface="Segoe Condense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2040" y="5301208"/>
            <a:ext cx="3816424" cy="1195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ru-RU" sz="2000" b="1" u="sng" dirty="0" smtClean="0">
                <a:latin typeface="Segoe Condensed"/>
              </a:rPr>
              <a:t>Коммуникативные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речевая деятельность</a:t>
            </a:r>
          </a:p>
          <a:p>
            <a:pPr marL="808038" lvl="1" indent="-28575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Segoe Condensed"/>
              </a:rPr>
              <a:t>навыки сотрудничества</a:t>
            </a:r>
          </a:p>
          <a:p>
            <a:pPr marL="342900" indent="-342900" eaLnBrk="0" hangingPunct="0">
              <a:lnSpc>
                <a:spcPct val="7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ru-RU" sz="1600" dirty="0">
              <a:latin typeface="Segoe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«Понятийное колесо» по усвоению исторических понятий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896" y="3284984"/>
            <a:ext cx="194421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государство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691680" y="1700808"/>
            <a:ext cx="2016224" cy="122413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письменность</a:t>
            </a:r>
            <a:endParaRPr lang="ru-RU" sz="1600" dirty="0"/>
          </a:p>
        </p:txBody>
      </p:sp>
      <p:sp>
        <p:nvSpPr>
          <p:cNvPr id="6" name="Овал 5"/>
          <p:cNvSpPr/>
          <p:nvPr/>
        </p:nvSpPr>
        <p:spPr>
          <a:xfrm>
            <a:off x="4644008" y="1700808"/>
            <a:ext cx="2088232" cy="115212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Глава государства - царь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187624" y="3212976"/>
            <a:ext cx="1800200" cy="122413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казна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156176" y="3068960"/>
            <a:ext cx="1872208" cy="129614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территория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436096" y="4797152"/>
            <a:ext cx="1800200" cy="122413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города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339752" y="4869160"/>
            <a:ext cx="2232248" cy="122413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войско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5" idx="5"/>
            <a:endCxn id="4" idx="1"/>
          </p:cNvCxnSpPr>
          <p:nvPr/>
        </p:nvCxnSpPr>
        <p:spPr>
          <a:xfrm>
            <a:off x="3412635" y="2745674"/>
            <a:ext cx="507985" cy="6974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3"/>
            <a:endCxn id="4" idx="0"/>
          </p:cNvCxnSpPr>
          <p:nvPr/>
        </p:nvCxnSpPr>
        <p:spPr>
          <a:xfrm flipH="1">
            <a:off x="4608004" y="2684211"/>
            <a:ext cx="341819" cy="60077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6"/>
            <a:endCxn id="8" idx="2"/>
          </p:cNvCxnSpPr>
          <p:nvPr/>
        </p:nvCxnSpPr>
        <p:spPr>
          <a:xfrm flipV="1">
            <a:off x="5580112" y="3717032"/>
            <a:ext cx="576064" cy="10801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6"/>
            <a:endCxn id="4" idx="2"/>
          </p:cNvCxnSpPr>
          <p:nvPr/>
        </p:nvCxnSpPr>
        <p:spPr>
          <a:xfrm>
            <a:off x="2987824" y="3825044"/>
            <a:ext cx="64807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3"/>
            <a:endCxn id="10" idx="0"/>
          </p:cNvCxnSpPr>
          <p:nvPr/>
        </p:nvCxnSpPr>
        <p:spPr>
          <a:xfrm flipH="1">
            <a:off x="3455876" y="4206924"/>
            <a:ext cx="464744" cy="6622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4" idx="5"/>
            <a:endCxn id="9" idx="1"/>
          </p:cNvCxnSpPr>
          <p:nvPr/>
        </p:nvCxnSpPr>
        <p:spPr>
          <a:xfrm>
            <a:off x="5295388" y="4206924"/>
            <a:ext cx="404341" cy="76949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Самостоятельное достраивание с восполнением недостающих компонентов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1484784"/>
            <a:ext cx="2520280" cy="5040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708920"/>
            <a:ext cx="165618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51720" y="2780928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080" y="2780928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слуги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83760" y="2708920"/>
            <a:ext cx="2160240" cy="504056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3573016"/>
            <a:ext cx="1728192" cy="5040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09120"/>
            <a:ext cx="1656184" cy="50405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Приносить жертвы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5445224"/>
            <a:ext cx="1728192" cy="50405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23728" y="3645024"/>
            <a:ext cx="1584176" cy="5040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Руки Брахмы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95736" y="4581128"/>
            <a:ext cx="1512168" cy="43204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Воевать 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23728" y="5517232"/>
            <a:ext cx="1584176" cy="43204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92080" y="3645024"/>
            <a:ext cx="1584176" cy="43204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436096" y="4581128"/>
            <a:ext cx="1512168" cy="50405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Подчиняться 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436096" y="5517232"/>
            <a:ext cx="1584176" cy="43204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27776" y="4149080"/>
            <a:ext cx="2016224" cy="57606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199784" y="5301208"/>
            <a:ext cx="1944216" cy="432048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699792" y="162880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КАСТА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3528" y="27809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ЖРЕЦЫ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7271792" y="2852936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НЕПРИКАСАЕМЫЕ</a:t>
            </a:r>
            <a:endParaRPr lang="ru-RU" sz="1600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851920" y="2780928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923928" y="3717032"/>
            <a:ext cx="1152128" cy="36004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923928" y="4581128"/>
            <a:ext cx="1296144" cy="43204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851920" y="5517232"/>
            <a:ext cx="1368152" cy="43204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03648" y="2348880"/>
            <a:ext cx="46085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403648" y="2348880"/>
            <a:ext cx="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3212976"/>
            <a:ext cx="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475656" y="4077072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475656" y="5085184"/>
            <a:ext cx="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771800" y="2348880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771800" y="3212976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71800" y="4149080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27" idx="0"/>
          </p:cNvCxnSpPr>
          <p:nvPr/>
        </p:nvCxnSpPr>
        <p:spPr>
          <a:xfrm>
            <a:off x="4499992" y="2348880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27" idx="2"/>
            <a:endCxn id="28" idx="0"/>
          </p:cNvCxnSpPr>
          <p:nvPr/>
        </p:nvCxnSpPr>
        <p:spPr>
          <a:xfrm>
            <a:off x="4499992" y="3212976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28" idx="2"/>
          </p:cNvCxnSpPr>
          <p:nvPr/>
        </p:nvCxnSpPr>
        <p:spPr>
          <a:xfrm>
            <a:off x="4499992" y="4077072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29" idx="2"/>
            <a:endCxn id="30" idx="0"/>
          </p:cNvCxnSpPr>
          <p:nvPr/>
        </p:nvCxnSpPr>
        <p:spPr>
          <a:xfrm flipH="1">
            <a:off x="4535996" y="5013176"/>
            <a:ext cx="36004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7" idx="0"/>
          </p:cNvCxnSpPr>
          <p:nvPr/>
        </p:nvCxnSpPr>
        <p:spPr>
          <a:xfrm>
            <a:off x="6012160" y="2348880"/>
            <a:ext cx="0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7" idx="2"/>
          </p:cNvCxnSpPr>
          <p:nvPr/>
        </p:nvCxnSpPr>
        <p:spPr>
          <a:xfrm>
            <a:off x="6012160" y="3284984"/>
            <a:ext cx="0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16" idx="2"/>
          </p:cNvCxnSpPr>
          <p:nvPr/>
        </p:nvCxnSpPr>
        <p:spPr>
          <a:xfrm>
            <a:off x="6084168" y="4077072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084168" y="5085184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22" idx="2"/>
          </p:cNvCxnSpPr>
          <p:nvPr/>
        </p:nvCxnSpPr>
        <p:spPr>
          <a:xfrm>
            <a:off x="3635896" y="1998132"/>
            <a:ext cx="0" cy="34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8244408" y="3284984"/>
            <a:ext cx="0" cy="8640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8244408" y="4725144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75856" y="1772816"/>
            <a:ext cx="28803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3789040"/>
            <a:ext cx="23762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3848" y="3789040"/>
            <a:ext cx="25202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28184" y="3861048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39552" y="386104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принадлежит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386104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подчиняется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444208" y="386104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имеет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491880" y="1844824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ГРАЖДАНИН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2780928"/>
            <a:ext cx="29523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19872" y="292494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ЧЕЛОВЕК</a:t>
            </a:r>
            <a:endParaRPr lang="ru-RU" sz="2800" dirty="0"/>
          </a:p>
        </p:txBody>
      </p:sp>
      <p:cxnSp>
        <p:nvCxnSpPr>
          <p:cNvPr id="16" name="Прямая соединительная линия 15"/>
          <p:cNvCxnSpPr>
            <a:stCxn id="4" idx="2"/>
            <a:endCxn id="13" idx="0"/>
          </p:cNvCxnSpPr>
          <p:nvPr/>
        </p:nvCxnSpPr>
        <p:spPr>
          <a:xfrm flipH="1">
            <a:off x="4680012" y="2420888"/>
            <a:ext cx="3600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4" idx="2"/>
          </p:cNvCxnSpPr>
          <p:nvPr/>
        </p:nvCxnSpPr>
        <p:spPr>
          <a:xfrm flipH="1">
            <a:off x="4572000" y="3448164"/>
            <a:ext cx="36004" cy="340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763688" y="3501008"/>
            <a:ext cx="55446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763688" y="350100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1" idx="0"/>
          </p:cNvCxnSpPr>
          <p:nvPr/>
        </p:nvCxnSpPr>
        <p:spPr>
          <a:xfrm flipH="1">
            <a:off x="7236296" y="3501008"/>
            <a:ext cx="7200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539552" y="5229200"/>
            <a:ext cx="230425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75856" y="5229200"/>
            <a:ext cx="24482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192" y="5229200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27584" y="544522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?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51920" y="537321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?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588224" y="544522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?</a:t>
            </a:r>
            <a:endParaRPr lang="ru-RU" sz="3200" b="1" dirty="0"/>
          </a:p>
        </p:txBody>
      </p:sp>
      <p:cxnSp>
        <p:nvCxnSpPr>
          <p:cNvPr id="30" name="Прямая соединительная линия 29"/>
          <p:cNvCxnSpPr>
            <a:stCxn id="5" idx="2"/>
            <a:endCxn id="19" idx="0"/>
          </p:cNvCxnSpPr>
          <p:nvPr/>
        </p:nvCxnSpPr>
        <p:spPr>
          <a:xfrm>
            <a:off x="1655676" y="4581128"/>
            <a:ext cx="36004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6" idx="2"/>
            <a:endCxn id="20" idx="0"/>
          </p:cNvCxnSpPr>
          <p:nvPr/>
        </p:nvCxnSpPr>
        <p:spPr>
          <a:xfrm>
            <a:off x="4463988" y="4581128"/>
            <a:ext cx="36004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2"/>
            <a:endCxn id="22" idx="0"/>
          </p:cNvCxnSpPr>
          <p:nvPr/>
        </p:nvCxnSpPr>
        <p:spPr>
          <a:xfrm>
            <a:off x="7272300" y="4509120"/>
            <a:ext cx="72008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ПРИЕМ «РОКИРОВКА»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8139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Прием можно использовать для поиска и выделения необходимой информации. Последовательно раскрывая эти вопросы в таблице, можно получить достаточно логически связный и полный рассказ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564904"/>
          <a:ext cx="8568951" cy="448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237"/>
                <a:gridCol w="1886577"/>
                <a:gridCol w="5738137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Вопрос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Ответ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51663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Что?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663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Где?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663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Когда?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663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Кто?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663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Как?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6638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Почему?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: « Победа греков над персами в Марафонской битве»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3240360"/>
                <a:gridCol w="38267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хотели персы?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Царь</a:t>
                      </a:r>
                      <a:r>
                        <a:rPr lang="ru-RU" baseline="0" dirty="0" smtClean="0"/>
                        <a:t> Персидской державы Дарий Первый задумал подчинить себе  Грецию.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Где произошла Марафонская битва?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Битва</a:t>
                      </a:r>
                      <a:r>
                        <a:rPr lang="ru-RU" baseline="0" dirty="0" smtClean="0"/>
                        <a:t> между персами и афинским войском произошла н</a:t>
                      </a:r>
                      <a:r>
                        <a:rPr lang="ru-RU" dirty="0" smtClean="0"/>
                        <a:t>а Марафонской равнине, в</a:t>
                      </a:r>
                      <a:r>
                        <a:rPr lang="ru-RU" baseline="0" dirty="0" smtClean="0"/>
                        <a:t> сорока километрах от Афин.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Когда произошло сражение?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Летом 490 г. до н.э.  персы показались в Марафонской бухте.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Кто  возглавил войско греков?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Афинское войско возглавил стратег </a:t>
                      </a:r>
                      <a:r>
                        <a:rPr lang="ru-RU" dirty="0" err="1" smtClean="0"/>
                        <a:t>Мальтиад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 сражались греки?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Греки</a:t>
                      </a:r>
                      <a:r>
                        <a:rPr lang="ru-RU" baseline="0" dirty="0" smtClean="0"/>
                        <a:t> м</a:t>
                      </a:r>
                      <a:r>
                        <a:rPr lang="ru-RU" dirty="0" smtClean="0"/>
                        <a:t>ужественно боролись с врагом.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Почему греки одержали победу над персами?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Афиняне не дали персам поработить родной город.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ПОПС - формула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Умение аргументировать свою точку зрения является важным коммуникативным УД.  Учащимся предлагается написать четыре предложения,  отражающие следующие четыре момента ПОПС – формулы: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eaLnBrk="0" fontAlgn="base" hangingPunct="0"/>
            <a:endParaRPr lang="ru-RU" dirty="0" smtClean="0"/>
          </a:p>
          <a:p>
            <a:pPr fontAlgn="t"/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2852936"/>
          <a:ext cx="7632848" cy="3030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4717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8879">
                <a:tc>
                  <a:txBody>
                    <a:bodyPr/>
                    <a:lstStyle/>
                    <a:p>
                      <a:pPr eaLnBrk="0" fontAlgn="base" hangingPunct="0"/>
                      <a:r>
                        <a:rPr lang="ru-RU" dirty="0" smtClean="0"/>
                        <a:t>П – позиция </a:t>
                      </a:r>
                    </a:p>
                    <a:p>
                      <a:pPr eaLnBrk="0" fontAlgn="base" hangingPunct="0"/>
                      <a:r>
                        <a:rPr lang="ru-RU" dirty="0" smtClean="0"/>
                        <a:t> О – объяснение (или обоснование) </a:t>
                      </a:r>
                    </a:p>
                    <a:p>
                      <a:pPr eaLnBrk="0" fontAlgn="base" hangingPunct="0"/>
                      <a:r>
                        <a:rPr lang="ru-RU" dirty="0" smtClean="0"/>
                        <a:t> П – пример </a:t>
                      </a:r>
                    </a:p>
                    <a:p>
                      <a:pPr eaLnBrk="0" fontAlgn="base" hangingPunct="0"/>
                      <a:r>
                        <a:rPr lang="ru-RU" dirty="0" smtClean="0"/>
                        <a:t> С – следствие (или суждение)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/>
                      <a:r>
                        <a:rPr lang="ru-RU" dirty="0" smtClean="0"/>
                        <a:t>«Я считаю, что…».</a:t>
                      </a:r>
                    </a:p>
                    <a:p>
                      <a:pPr eaLnBrk="0" fontAlgn="base" hangingPunct="0"/>
                      <a:r>
                        <a:rPr lang="ru-RU" dirty="0" smtClean="0"/>
                        <a:t> «Потому что …».</a:t>
                      </a:r>
                    </a:p>
                    <a:p>
                      <a:pPr eaLnBrk="0" fontAlgn="base" hangingPunct="0"/>
                      <a:r>
                        <a:rPr lang="ru-RU" dirty="0" smtClean="0"/>
                        <a:t> «Я могу это доказать это на примере …».</a:t>
                      </a:r>
                    </a:p>
                    <a:p>
                      <a:pPr eaLnBrk="0" fontAlgn="base" hangingPunct="0"/>
                      <a:r>
                        <a:rPr lang="ru-RU" dirty="0" smtClean="0"/>
                        <a:t>  «Исходя из этого, я делаю вывод о том, что…».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i="1" dirty="0" smtClean="0"/>
              <a:t>	Рефлексия содержания учебного материала </a:t>
            </a:r>
            <a:r>
              <a:rPr lang="ru-RU" i="1" dirty="0" smtClean="0"/>
              <a:t>используется для выявления уровня осознания содержания пройденного. Чаще всего на уроках использую  прием рефлексии  «Незаконченное предложение», рефлексия достижения цели с использованием «дерева целей»,  оценки «приращения» знаний и достижения целей (высказывания Я не знал… - Теперь я знаю).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Рефлексивный экран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Выберите  начало </a:t>
            </a:r>
            <a:r>
              <a:rPr lang="ru-RU" b="1" i="1" dirty="0" smtClean="0"/>
              <a:t>фразы из рефлексивного экрана</a:t>
            </a:r>
            <a:r>
              <a:rPr lang="ru-RU" i="1" dirty="0" smtClean="0"/>
              <a:t> на доске и закончите предложение:</a:t>
            </a:r>
            <a:endParaRPr lang="ru-RU" dirty="0" smtClean="0"/>
          </a:p>
          <a:p>
            <a:pPr lvl="0"/>
            <a:r>
              <a:rPr lang="ru-RU" i="1" dirty="0" smtClean="0"/>
              <a:t>сегодня я узнал…</a:t>
            </a:r>
            <a:endParaRPr lang="ru-RU" dirty="0" smtClean="0"/>
          </a:p>
          <a:p>
            <a:pPr lvl="0"/>
            <a:r>
              <a:rPr lang="ru-RU" i="1" dirty="0" smtClean="0"/>
              <a:t>было интересно…</a:t>
            </a:r>
            <a:endParaRPr lang="ru-RU" dirty="0" smtClean="0"/>
          </a:p>
          <a:p>
            <a:pPr lvl="0"/>
            <a:r>
              <a:rPr lang="ru-RU" i="1" dirty="0" smtClean="0"/>
              <a:t>было трудно…</a:t>
            </a:r>
            <a:endParaRPr lang="ru-RU" dirty="0" smtClean="0"/>
          </a:p>
          <a:p>
            <a:pPr lvl="0"/>
            <a:r>
              <a:rPr lang="ru-RU" i="1" dirty="0" smtClean="0"/>
              <a:t>я научился…</a:t>
            </a:r>
            <a:endParaRPr lang="ru-RU" dirty="0" smtClean="0"/>
          </a:p>
          <a:p>
            <a:pPr lvl="0"/>
            <a:r>
              <a:rPr lang="ru-RU" i="1" dirty="0" smtClean="0"/>
              <a:t>у меня получилось …</a:t>
            </a:r>
            <a:endParaRPr lang="ru-RU" dirty="0" smtClean="0"/>
          </a:p>
          <a:p>
            <a:pPr lvl="0"/>
            <a:r>
              <a:rPr lang="ru-RU" i="1" dirty="0" smtClean="0"/>
              <a:t>меня удивило…</a:t>
            </a:r>
            <a:endParaRPr lang="ru-RU" dirty="0" smtClean="0"/>
          </a:p>
          <a:p>
            <a:pPr lvl="0"/>
            <a:r>
              <a:rPr lang="ru-RU" i="1" dirty="0" smtClean="0"/>
              <a:t>мне захотелось…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Упражнение «</a:t>
            </a:r>
            <a:r>
              <a:rPr lang="ru-RU" b="1" i="1" dirty="0" err="1" smtClean="0"/>
              <a:t>Плюс-минус-интересно</a:t>
            </a:r>
            <a:r>
              <a:rPr lang="ru-RU" b="1" i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i="1" dirty="0" smtClean="0"/>
              <a:t> </a:t>
            </a:r>
            <a:r>
              <a:rPr lang="ru-RU" sz="8000" i="1" dirty="0" smtClean="0"/>
              <a:t>Это упражнение можно выполнять как устно, так и письменно, в зависимости от наличия времени. Для письменного выполнения предлагается заполнить таблицу из трех граф.</a:t>
            </a:r>
          </a:p>
          <a:p>
            <a:r>
              <a:rPr lang="ru-RU" sz="8000" b="1" i="1" dirty="0" smtClean="0"/>
              <a:t> В графу «П» </a:t>
            </a:r>
            <a:r>
              <a:rPr lang="ru-RU" sz="8000" i="1" dirty="0" smtClean="0"/>
              <a:t>- «плюс» записывается все, </a:t>
            </a:r>
            <a:r>
              <a:rPr lang="ru-RU" sz="8000" b="1" i="1" dirty="0" smtClean="0"/>
              <a:t>что понравилось </a:t>
            </a:r>
            <a:r>
              <a:rPr lang="ru-RU" sz="8000" i="1" dirty="0" smtClean="0"/>
              <a:t>на уроке, </a:t>
            </a:r>
            <a:r>
              <a:rPr lang="ru-RU" sz="8000" b="1" i="1" dirty="0" smtClean="0"/>
              <a:t>информация и формы работы</a:t>
            </a:r>
            <a:r>
              <a:rPr lang="ru-RU" sz="8000" i="1" dirty="0" smtClean="0"/>
              <a:t>,  </a:t>
            </a:r>
            <a:r>
              <a:rPr lang="ru-RU" sz="8000" b="1" i="1" dirty="0" smtClean="0"/>
              <a:t>которые вызвали положительные эмоции</a:t>
            </a:r>
            <a:r>
              <a:rPr lang="ru-RU" sz="8000" i="1" dirty="0" smtClean="0"/>
              <a:t>, </a:t>
            </a:r>
            <a:r>
              <a:rPr lang="ru-RU" sz="8000" b="1" i="1" dirty="0" smtClean="0"/>
              <a:t>либо</a:t>
            </a:r>
            <a:r>
              <a:rPr lang="ru-RU" sz="8000" i="1" dirty="0" smtClean="0"/>
              <a:t> по мнению ученика </a:t>
            </a:r>
            <a:r>
              <a:rPr lang="ru-RU" sz="8000" b="1" i="1" dirty="0" smtClean="0"/>
              <a:t>могут быть ему полезны для достижения каких-то целей. </a:t>
            </a:r>
          </a:p>
          <a:p>
            <a:r>
              <a:rPr lang="ru-RU" sz="8000" b="1" i="1" dirty="0" smtClean="0"/>
              <a:t>В графу «М» </a:t>
            </a:r>
            <a:r>
              <a:rPr lang="ru-RU" sz="8000" i="1" dirty="0" smtClean="0"/>
              <a:t>- «минус» записывается все, </a:t>
            </a:r>
            <a:r>
              <a:rPr lang="ru-RU" sz="8000" b="1" i="1" dirty="0" smtClean="0"/>
              <a:t>что не понравилось </a:t>
            </a:r>
            <a:r>
              <a:rPr lang="ru-RU" sz="8000" i="1" dirty="0" smtClean="0"/>
              <a:t>на уроке, показалось скучным, вызвало неприязнь, осталось непонятным, или </a:t>
            </a:r>
            <a:r>
              <a:rPr lang="ru-RU" sz="8000" b="1" i="1" dirty="0" smtClean="0"/>
              <a:t>информация,</a:t>
            </a:r>
            <a:r>
              <a:rPr lang="ru-RU" sz="8000" i="1" dirty="0" smtClean="0"/>
              <a:t> </a:t>
            </a:r>
            <a:r>
              <a:rPr lang="ru-RU" sz="8000" b="1" i="1" dirty="0" smtClean="0"/>
              <a:t>которая</a:t>
            </a:r>
            <a:r>
              <a:rPr lang="ru-RU" sz="8000" i="1" dirty="0" smtClean="0"/>
              <a:t>, по мнению ученика, </a:t>
            </a:r>
            <a:r>
              <a:rPr lang="ru-RU" sz="8000" b="1" i="1" dirty="0" smtClean="0"/>
              <a:t>оказалась</a:t>
            </a:r>
            <a:r>
              <a:rPr lang="ru-RU" sz="8000" i="1" dirty="0" smtClean="0"/>
              <a:t> для него не нужной, </a:t>
            </a:r>
            <a:r>
              <a:rPr lang="ru-RU" sz="8000" b="1" i="1" dirty="0" smtClean="0"/>
              <a:t>бесполезной с точки зрения решения жизненных ситуаций.</a:t>
            </a:r>
          </a:p>
          <a:p>
            <a:r>
              <a:rPr lang="ru-RU" sz="8000" b="1" i="1" dirty="0" smtClean="0"/>
              <a:t> В графу «И» </a:t>
            </a:r>
            <a:r>
              <a:rPr lang="ru-RU" sz="8000" i="1" dirty="0" smtClean="0"/>
              <a:t>- «интересно» учащиеся вписывают все любопытные факты, о которых узнали на уроке и </a:t>
            </a:r>
            <a:r>
              <a:rPr lang="ru-RU" sz="8000" b="1" i="1" dirty="0" smtClean="0"/>
              <a:t>что бы еще хотелось узнать по данной проблеме</a:t>
            </a:r>
            <a:r>
              <a:rPr lang="ru-RU" sz="8000" i="1" dirty="0" smtClean="0"/>
              <a:t>, вопросы к учителю. 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Федеральный </a:t>
            </a:r>
            <a:r>
              <a:rPr lang="ru-RU" dirty="0" smtClean="0"/>
              <a:t>государственный образовательный стандарт нового поколения  поставил на первое место в качестве главных результатов образования не предметные, а личностные 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</a:t>
            </a:r>
            <a:r>
              <a:rPr lang="ru-RU" dirty="0" smtClean="0"/>
              <a:t>– универсальные учебные действия. </a:t>
            </a:r>
            <a:endParaRPr lang="ru-RU" dirty="0" smtClean="0"/>
          </a:p>
          <a:p>
            <a:pPr algn="just"/>
            <a:r>
              <a:rPr lang="ru-RU" dirty="0" smtClean="0"/>
              <a:t>Поэтому обеспечение </a:t>
            </a:r>
            <a:r>
              <a:rPr lang="ru-RU" dirty="0" smtClean="0"/>
              <a:t>развития универсальных учебных действий, </a:t>
            </a:r>
            <a:r>
              <a:rPr lang="ru-RU" i="1" dirty="0" smtClean="0"/>
              <a:t> в соответствии с требованиями Стандарта, становится актуальной</a:t>
            </a:r>
            <a:r>
              <a:rPr lang="ru-RU" dirty="0" smtClean="0"/>
              <a:t> и </a:t>
            </a:r>
            <a:r>
              <a:rPr lang="ru-RU" i="1" dirty="0" smtClean="0"/>
              <a:t>новой задачей.</a:t>
            </a:r>
            <a:endParaRPr lang="ru-RU" dirty="0" smtClean="0"/>
          </a:p>
          <a:p>
            <a:pPr algn="just"/>
            <a:r>
              <a:rPr lang="ru-RU" dirty="0" smtClean="0"/>
              <a:t>Какие </a:t>
            </a:r>
            <a:r>
              <a:rPr lang="ru-RU" dirty="0" smtClean="0"/>
              <a:t>УУД можно </a:t>
            </a:r>
            <a:r>
              <a:rPr lang="ru-RU" dirty="0" smtClean="0"/>
              <a:t>формировать по  средством </a:t>
            </a:r>
            <a:r>
              <a:rPr lang="ru-RU" dirty="0" smtClean="0"/>
              <a:t>предметов «история» и «обществознание»? Исходя из содержания каждого блока, можно сделать вывод о возможности формирования всех 4-х видов УУД. Главная проблема – как сформировать эти умения</a:t>
            </a:r>
            <a:r>
              <a:rPr lang="ru-RU" dirty="0" smtClean="0"/>
              <a:t>?</a:t>
            </a:r>
          </a:p>
          <a:p>
            <a:r>
              <a:rPr lang="ru-RU" dirty="0" smtClean="0"/>
              <a:t>В ходе подготовки к данному выступлению, я попыталась систематизировать    приемы и методы  </a:t>
            </a:r>
            <a:r>
              <a:rPr lang="ru-RU" dirty="0" smtClean="0"/>
              <a:t>формирования  </a:t>
            </a:r>
            <a:r>
              <a:rPr lang="ru-RU" dirty="0" smtClean="0"/>
              <a:t>УУД, используемые мной  </a:t>
            </a:r>
            <a:r>
              <a:rPr lang="ru-RU" dirty="0" smtClean="0"/>
              <a:t>в ходе уроков </a:t>
            </a:r>
            <a:r>
              <a:rPr lang="ru-RU" dirty="0" smtClean="0"/>
              <a:t>истории и обществознания.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Регулятивные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 </a:t>
            </a:r>
            <a:r>
              <a:rPr lang="ru-RU" b="1" i="1" u="sng" dirty="0" smtClean="0"/>
              <a:t>К регулятивным универсальным учебным действиям</a:t>
            </a:r>
            <a:r>
              <a:rPr lang="ru-RU" b="1" i="1" dirty="0" smtClean="0"/>
              <a:t> </a:t>
            </a:r>
            <a:r>
              <a:rPr lang="ru-RU" dirty="0" smtClean="0"/>
              <a:t> относятся:</a:t>
            </a:r>
          </a:p>
          <a:p>
            <a:pPr algn="just">
              <a:buNone/>
            </a:pPr>
            <a:r>
              <a:rPr lang="ru-RU" b="1" dirty="0" smtClean="0"/>
              <a:t>• </a:t>
            </a:r>
            <a:r>
              <a:rPr lang="ru-RU" b="1" dirty="0" err="1" smtClean="0"/>
              <a:t>целеполагание</a:t>
            </a:r>
            <a:r>
              <a:rPr lang="ru-RU" b="1" dirty="0" smtClean="0"/>
              <a:t> </a:t>
            </a:r>
            <a:r>
              <a:rPr lang="ru-RU" dirty="0" smtClean="0"/>
              <a:t>как постановка учебной задачи на основе соотнесения того, что уже известно и усвоено учащимся, и того, что еще неизвестно;</a:t>
            </a:r>
          </a:p>
          <a:p>
            <a:pPr algn="just">
              <a:buNone/>
            </a:pPr>
            <a:r>
              <a:rPr lang="ru-RU" b="1" dirty="0" smtClean="0"/>
              <a:t>• планирование </a:t>
            </a:r>
            <a:r>
              <a:rPr lang="ru-RU" dirty="0" smtClean="0"/>
              <a:t>– определение последовательности промежуточных целей с учетом конечного результата; составление плана и последовательности действий;</a:t>
            </a:r>
          </a:p>
          <a:p>
            <a:pPr algn="just">
              <a:buNone/>
            </a:pPr>
            <a:r>
              <a:rPr lang="ru-RU" b="1" dirty="0" smtClean="0"/>
              <a:t>• прогнозирование </a:t>
            </a:r>
            <a:r>
              <a:rPr lang="ru-RU" dirty="0" smtClean="0"/>
              <a:t>– предвосхищение результата и уровня усвоения, его временных характеристик; </a:t>
            </a:r>
          </a:p>
          <a:p>
            <a:pPr algn="just">
              <a:buNone/>
            </a:pPr>
            <a:r>
              <a:rPr lang="ru-RU" b="1" dirty="0" smtClean="0"/>
              <a:t>• контроль </a:t>
            </a:r>
            <a:r>
              <a:rPr lang="ru-RU" dirty="0" smtClean="0"/>
              <a:t>в форме сличения способа действия и его результата с заданным эталоном с целью обнаружения отклонений и отличий от эталона;</a:t>
            </a:r>
          </a:p>
          <a:p>
            <a:pPr algn="just">
              <a:buNone/>
            </a:pPr>
            <a:r>
              <a:rPr lang="ru-RU" b="1" dirty="0" smtClean="0"/>
              <a:t>• коррекция </a:t>
            </a:r>
            <a:r>
              <a:rPr lang="ru-RU" dirty="0" smtClean="0"/>
              <a:t>– внесение необходимых дополнений и корректив в план и способ действия в случае расхождения эталона, реального действия и его продукта;</a:t>
            </a:r>
          </a:p>
          <a:p>
            <a:pPr algn="just">
              <a:buNone/>
            </a:pPr>
            <a:r>
              <a:rPr lang="ru-RU" b="1" dirty="0" smtClean="0"/>
              <a:t>• оценка </a:t>
            </a:r>
            <a:r>
              <a:rPr lang="ru-RU" dirty="0" smtClean="0"/>
              <a:t>- выделение и осознание учащимся того, что уже усвоено и что еще подлежит усвоению, осознание качества и уровня усвоения;</a:t>
            </a:r>
          </a:p>
          <a:p>
            <a:pPr algn="just">
              <a:buNone/>
            </a:pPr>
            <a:r>
              <a:rPr lang="ru-RU" b="1" dirty="0" smtClean="0"/>
              <a:t>• </a:t>
            </a:r>
            <a:r>
              <a:rPr lang="ru-RU" b="1" dirty="0" err="1" smtClean="0"/>
              <a:t>саморегуляция</a:t>
            </a:r>
            <a:r>
              <a:rPr lang="ru-RU" b="1" dirty="0" smtClean="0"/>
              <a:t> </a:t>
            </a:r>
            <a:r>
              <a:rPr lang="ru-RU" dirty="0" smtClean="0"/>
              <a:t>как способность к мобилизации сил и энергии, к волевому усилию (к выбору в ситуации мотивационного конфликта) и преодолению препятствий.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Познавательные УУД (</a:t>
            </a:r>
            <a:r>
              <a:rPr lang="ru-RU" sz="2400" dirty="0" err="1" smtClean="0"/>
              <a:t>общеучебные</a:t>
            </a:r>
            <a:r>
              <a:rPr lang="ru-RU" sz="2400" dirty="0" smtClean="0"/>
              <a:t>, логические учебные действия, а также постановку и решение проблемы)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i="1" u="sng" dirty="0" smtClean="0"/>
              <a:t>К </a:t>
            </a:r>
            <a:r>
              <a:rPr lang="ru-RU" sz="1800" b="1" i="1" u="sng" dirty="0" err="1" smtClean="0"/>
              <a:t>общеучебным</a:t>
            </a:r>
            <a:r>
              <a:rPr lang="ru-RU" sz="1800" b="1" i="1" u="sng" dirty="0" smtClean="0"/>
              <a:t> универсальным действиям относятся</a:t>
            </a:r>
            <a:r>
              <a:rPr lang="ru-RU" sz="1800" b="1" i="1" dirty="0" smtClean="0"/>
              <a:t>: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самостоятельное выделение и формулирование познавательной цели;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поиск и выделение необходимой информации; применение методов информационного поиска, в том числе с помощью компьютерных средств;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структурирование знаний;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выбор наиболее эффективных способов решения задач в зависимости от конкретных условий;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рефлексия способов и условий действия, контроль и оценка процесса и результатов деятельности;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определение основной и второстепенной информации; свободная ориентация и восприятие текстов художественного, научного, публицистического и официально - делового стилей;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понимание и адекватная оценка языка средств массовой информации;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• постановка и формулирование проблемы, самостоятельное создание алгоритмов деятельности при решении проблем творческого и поискового характера.</a:t>
            </a:r>
            <a:endParaRPr lang="ru-RU" sz="1800" dirty="0" smtClean="0"/>
          </a:p>
          <a:p>
            <a:pPr algn="just">
              <a:buNone/>
            </a:pPr>
            <a:r>
              <a:rPr lang="x-none" sz="1800" smtClean="0"/>
              <a:t>        Рефлексия учащимися своих действий предполагает осознание ими всех компонентов учебной деятельности. 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Познавательные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x-none" b="1" i="1" u="sng" smtClean="0"/>
              <a:t>Логическими универсальными действиями являются</a:t>
            </a:r>
            <a:r>
              <a:rPr lang="x-none" b="1" i="1" smtClean="0"/>
              <a:t>: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анализ объектов с целью выделения признаков (существенных, несущественных);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синтез — составление целого из частей, в том числе самостоятельное достраивание с восполнением недостающих компонентов;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выбор оснований и критериев для сравнения, классификации объектов;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подведение под понятие, выведение следствий;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установление причинно-следственных связей, представление цепочек объектов и явлений;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построение логической цепочки рассуждений, анализ истинности утверждений;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доказательство;</a:t>
            </a:r>
            <a:endParaRPr lang="ru-RU" dirty="0" smtClean="0"/>
          </a:p>
          <a:p>
            <a:pPr>
              <a:buNone/>
            </a:pPr>
            <a:r>
              <a:rPr lang="x-none" smtClean="0"/>
              <a:t>• выдвижение гипотез и их обоснование.</a:t>
            </a:r>
            <a:endParaRPr lang="ru-RU" dirty="0" smtClean="0"/>
          </a:p>
          <a:p>
            <a:pPr>
              <a:buNone/>
            </a:pPr>
            <a:r>
              <a:rPr lang="x-none" b="1" i="1" u="sng" smtClean="0"/>
              <a:t>В</a:t>
            </a:r>
            <a:r>
              <a:rPr lang="x-none" u="sng" smtClean="0"/>
              <a:t> </a:t>
            </a:r>
            <a:r>
              <a:rPr lang="x-none" i="1" u="sng" smtClean="0"/>
              <a:t>УУД</a:t>
            </a:r>
            <a:r>
              <a:rPr lang="x-none" b="1" i="1" u="sng" smtClean="0"/>
              <a:t> постановки и решения проблем</a:t>
            </a:r>
            <a:r>
              <a:rPr lang="x-none" u="sng" smtClean="0"/>
              <a:t>  входят следующие</a:t>
            </a:r>
            <a:r>
              <a:rPr lang="x-none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формулирование проблемы;</a:t>
            </a:r>
          </a:p>
          <a:p>
            <a:pPr>
              <a:buNone/>
            </a:pPr>
            <a:r>
              <a:rPr lang="ru-RU" dirty="0" smtClean="0"/>
              <a:t>• самостоятельное создание способов решения проблем творческого и поискового характера.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Коммуникативные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u="sng" dirty="0" smtClean="0"/>
              <a:t>К коммуникативным действиям относятся</a:t>
            </a:r>
            <a:r>
              <a:rPr lang="ru-RU" b="1" i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планирование учебного сотрудничества с учителем и сверстниками — определение цели, функций участников, способов взаимодействия;</a:t>
            </a:r>
          </a:p>
          <a:p>
            <a:pPr>
              <a:buNone/>
            </a:pPr>
            <a:r>
              <a:rPr lang="ru-RU" dirty="0" smtClean="0"/>
              <a:t>• постановка вопросов — инициативное сотрудничество в поиске и сборе информации;</a:t>
            </a:r>
          </a:p>
          <a:p>
            <a:pPr>
              <a:buNone/>
            </a:pPr>
            <a:r>
              <a:rPr lang="ru-RU" dirty="0" smtClean="0"/>
              <a:t>• разрешение конфликтов — выявление, идентификация проблемы, поиск и оценка альтернативных способов разрешения конфликта, принятие решения и его реализация;</a:t>
            </a:r>
          </a:p>
          <a:p>
            <a:pPr>
              <a:buNone/>
            </a:pPr>
            <a:r>
              <a:rPr lang="ru-RU" dirty="0" smtClean="0"/>
              <a:t>• управление поведением партнёра — контроль, коррекция, оценка его действий;</a:t>
            </a:r>
          </a:p>
          <a:p>
            <a:pPr>
              <a:buNone/>
            </a:pPr>
            <a:r>
              <a:rPr lang="ru-RU" dirty="0" smtClean="0"/>
              <a:t>• умение с достаточной полнотой и точностью выражать свои мысли в соответствии с задачами и условиями коммуникации; владение монологической и диалогической формами речи в соответствии с грамматическими и синтаксическими нормами родного языка, современных средств коммуникации.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Конструктор приемов, формирующих универсальные учебные действия (УУД)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ru-RU" dirty="0" smtClean="0"/>
              <a:t> </a:t>
            </a:r>
          </a:p>
          <a:p>
            <a:pPr fontAlgn="base"/>
            <a:endParaRPr lang="ru-RU" dirty="0" smtClean="0"/>
          </a:p>
          <a:p>
            <a:pPr fontAlgn="base">
              <a:buNone/>
            </a:pPr>
            <a:r>
              <a:rPr lang="ru-RU" dirty="0" smtClean="0"/>
              <a:t> </a:t>
            </a:r>
          </a:p>
          <a:p>
            <a:pPr fontAlgn="base">
              <a:buNone/>
            </a:pPr>
            <a:r>
              <a:rPr lang="ru-RU" dirty="0" smtClean="0"/>
              <a:t> </a:t>
            </a:r>
          </a:p>
          <a:p>
            <a:pPr fontAlgn="base"/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24745"/>
          <a:ext cx="8712968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6840760"/>
              </a:tblGrid>
              <a:tr h="581635">
                <a:tc>
                  <a:txBody>
                    <a:bodyPr/>
                    <a:lstStyle/>
                    <a:p>
                      <a:pPr fontAlgn="base"/>
                      <a:r>
                        <a:rPr lang="ru-RU" b="1" dirty="0" smtClean="0"/>
                        <a:t>УУД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Приемы и методы формирования УУД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578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Регулятивные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метод проектов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 приемы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целеполагания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приемы работы с текстом: создание алгоритмов действий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Постановка вопросов по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теме и выход на задачи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5728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Познавательные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проблемная ситуация, дидактические игры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Приемы технологии РКМ (развития критического мышления)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Приемы «Верные и неверные утверждения» («верите ли вы»), ключевые слова, «Как вы думаете»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Кластеры,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денотатный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граф, логические цепочки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Инсерт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Дерево предсказаний, Толстые и тонкие вопросы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Таблицы,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в группах, Зигзаг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Приемы проведения рефлексии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Стратегии «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Fishbone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 «РАФТ»,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IDEAL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Ранжирование, Пирамида приоритетов и др.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1874</Words>
  <Application>Microsoft Office PowerPoint</Application>
  <PresentationFormat>Экран (4:3)</PresentationFormat>
  <Paragraphs>324</Paragraphs>
  <Slides>38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ФОРМИРОВАНИЕ УУД НА УРОКАХ ИСТОРИИ И ОБЩЕСТВОЗНАНИЯ В 5 КЛАССЕ</vt:lpstr>
      <vt:lpstr>Задачи УУД</vt:lpstr>
      <vt:lpstr>Универсальные учебные действия</vt:lpstr>
      <vt:lpstr>Актуальность темы</vt:lpstr>
      <vt:lpstr>Регулятивные УУД</vt:lpstr>
      <vt:lpstr>Познавательные УУД (общеучебные, логические учебные действия, а также постановку и решение проблемы)</vt:lpstr>
      <vt:lpstr>Познавательные УУД</vt:lpstr>
      <vt:lpstr>Коммуникативные УУД</vt:lpstr>
      <vt:lpstr>Конструктор приемов, формирующих универсальные учебные действия (УУД) </vt:lpstr>
      <vt:lpstr>Конструктор приемов, формирующих универсальные учебные действия (УУД)</vt:lpstr>
      <vt:lpstr>Способы получения знаний</vt:lpstr>
      <vt:lpstr>Учебная ситуация</vt:lpstr>
      <vt:lpstr>Метапредметные (регулятивные, познавательные, коммуникативные)   результаты освоения истории и обществознания </vt:lpstr>
      <vt:lpstr>КОЗ</vt:lpstr>
      <vt:lpstr>Формирование УУД на уроках обществознания</vt:lpstr>
      <vt:lpstr>Деловая игра </vt:lpstr>
      <vt:lpstr>Слайд 17</vt:lpstr>
      <vt:lpstr>Слайд 18</vt:lpstr>
      <vt:lpstr>Приемы  по формированию регулятивных учебных действий:</vt:lpstr>
      <vt:lpstr>Прием целеполагания «Тема-вопрос» </vt:lpstr>
      <vt:lpstr>Прием целеполагания «Работа над понятием» </vt:lpstr>
      <vt:lpstr>Прием целеполагания «Группировка»</vt:lpstr>
      <vt:lpstr>Что бы это значило?</vt:lpstr>
      <vt:lpstr>Прием целеполагания</vt:lpstr>
      <vt:lpstr>Слайд 25</vt:lpstr>
      <vt:lpstr>Познавательные универсальные учебные действия</vt:lpstr>
      <vt:lpstr>Работа с картой</vt:lpstr>
      <vt:lpstr>Что рассказала карта?</vt:lpstr>
      <vt:lpstr>Приемы по формированию логических УД</vt:lpstr>
      <vt:lpstr>«Понятийное колесо» по усвоению исторических понятий </vt:lpstr>
      <vt:lpstr>Самостоятельное достраивание с восполнением недостающих компонентов</vt:lpstr>
      <vt:lpstr>ГРАФ</vt:lpstr>
      <vt:lpstr>ПРИЕМ «РОКИРОВКА»</vt:lpstr>
      <vt:lpstr>Тема : « Победа греков над персами в Марафонской битве»</vt:lpstr>
      <vt:lpstr>ПОПС - формула</vt:lpstr>
      <vt:lpstr>Рефлексия</vt:lpstr>
      <vt:lpstr>Рефлексивный экран</vt:lpstr>
      <vt:lpstr>Упражнение «Плюс-минус-интересно»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ФОРМИРВАНИЕ УУД НА УРОКАХ ИСТОРИИ И ОБЩЕСТВОЗНАНИЯ В 5 КЛАССЕ</dc:title>
  <dc:creator>User8</dc:creator>
  <cp:lastModifiedBy>User8</cp:lastModifiedBy>
  <cp:revision>202</cp:revision>
  <dcterms:created xsi:type="dcterms:W3CDTF">2014-12-28T06:03:27Z</dcterms:created>
  <dcterms:modified xsi:type="dcterms:W3CDTF">2015-01-08T19:32:45Z</dcterms:modified>
</cp:coreProperties>
</file>