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60" r:id="rId3"/>
    <p:sldId id="257" r:id="rId4"/>
    <p:sldId id="263" r:id="rId5"/>
    <p:sldId id="264" r:id="rId6"/>
    <p:sldId id="265" r:id="rId7"/>
    <p:sldId id="266" r:id="rId8"/>
    <p:sldId id="273" r:id="rId9"/>
    <p:sldId id="261" r:id="rId10"/>
    <p:sldId id="262" r:id="rId11"/>
    <p:sldId id="268" r:id="rId12"/>
    <p:sldId id="272" r:id="rId13"/>
    <p:sldId id="267" r:id="rId14"/>
    <p:sldId id="270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17E12-91F7-4E3A-812F-E092E4E4703A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AF38B-6C9B-4FFB-AF25-9FB3E3E2D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F38B-6C9B-4FFB-AF25-9FB3E3E2DE8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479-7614-4AEE-BF7E-17CD63E31586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CD1A-F056-424E-A31D-8DA96AC4C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479-7614-4AEE-BF7E-17CD63E31586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CD1A-F056-424E-A31D-8DA96AC4C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479-7614-4AEE-BF7E-17CD63E31586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CD1A-F056-424E-A31D-8DA96AC4C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479-7614-4AEE-BF7E-17CD63E31586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CD1A-F056-424E-A31D-8DA96AC4C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479-7614-4AEE-BF7E-17CD63E31586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CD1A-F056-424E-A31D-8DA96AC4C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479-7614-4AEE-BF7E-17CD63E31586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CD1A-F056-424E-A31D-8DA96AC4C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479-7614-4AEE-BF7E-17CD63E31586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CD1A-F056-424E-A31D-8DA96AC4C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479-7614-4AEE-BF7E-17CD63E31586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FACD1A-F056-424E-A31D-8DA96AC4C1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479-7614-4AEE-BF7E-17CD63E31586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CD1A-F056-424E-A31D-8DA96AC4C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479-7614-4AEE-BF7E-17CD63E31586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AFACD1A-F056-424E-A31D-8DA96AC4C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0400479-7614-4AEE-BF7E-17CD63E31586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CD1A-F056-424E-A31D-8DA96AC4C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0400479-7614-4AEE-BF7E-17CD63E31586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AFACD1A-F056-424E-A31D-8DA96AC4C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Расследование по теме «…?….»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ислед работ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428736"/>
            <a:ext cx="3319373" cy="392909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800220"/>
            <a:ext cx="40004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6262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26262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него наш организм строит здоровые кости и зубы, добавляет красоты ногтям и волосам.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690336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Разгадайте загадку: у какого элемента, необходимого каждому из нас, ежедневная потребность измеряется не в микрограммах, как у других витаминов и минералов, а в граммах?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«Химические перевёртыши»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643570" cy="504351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1. Разговор - ртуть, крик - платина.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2. Гладь металл, пока холодно. 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3. Пролежал холод, сушь и оловянные трубы. 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4. Не та грязь, что тусклая.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5. Звери живут за неметалл.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9" name="Picture 4" descr="AN00790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449024" y="2145286"/>
            <a:ext cx="3293952" cy="343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кальция на здоровье нашего организма</a:t>
            </a:r>
            <a:endParaRPr lang="ru-RU" dirty="0"/>
          </a:p>
        </p:txBody>
      </p:sp>
      <p:pic>
        <p:nvPicPr>
          <p:cNvPr id="5" name="Содержимое 4" descr="CAGRIT2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407516">
            <a:off x="700164" y="2104045"/>
            <a:ext cx="3357586" cy="3643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 descr="C:\Documents and Settings\Админ\Рабочий стол\pg-osteoporosis-recipes-01-fu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00240"/>
            <a:ext cx="371477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928934"/>
            <a:ext cx="8858312" cy="378621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i="1" dirty="0" smtClean="0"/>
              <a:t>Кальций оказывает на сердечную мышцу огромное влияние. </a:t>
            </a:r>
            <a:r>
              <a:rPr lang="ru-RU" sz="2800" i="1" dirty="0"/>
              <a:t>И</a:t>
            </a:r>
            <a:r>
              <a:rPr lang="ru-RU" sz="2800" i="1" dirty="0" smtClean="0"/>
              <a:t>збыток ионов кальция приводит к учащённому ритму сердца, а недостаток к </a:t>
            </a:r>
            <a:r>
              <a:rPr lang="ru-RU" sz="2800" i="1" dirty="0" err="1" smtClean="0"/>
              <a:t>несвёртыванию</a:t>
            </a:r>
            <a:r>
              <a:rPr lang="ru-RU" sz="2800" i="1" dirty="0" smtClean="0"/>
              <a:t> крови на воздухе. Соединения кальция необходимы для образования зелёной массы растений. Кости человека состоят из 20%кальция, а в зубной эмали их 84%.</a:t>
            </a:r>
            <a:br>
              <a:rPr lang="ru-RU" sz="2800" i="1" dirty="0" smtClean="0"/>
            </a:br>
            <a:r>
              <a:rPr lang="ru-RU" sz="2800" i="1" dirty="0" smtClean="0"/>
              <a:t>Много кальция в молоке, сыре, яичном желтке, капусте, луке, бруснике.</a:t>
            </a:r>
            <a:endParaRPr lang="ru-RU" sz="2800" i="1" dirty="0"/>
          </a:p>
        </p:txBody>
      </p:sp>
      <p:pic>
        <p:nvPicPr>
          <p:cNvPr id="4" name="Picture 5" descr="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290"/>
            <a:ext cx="425056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Тестирование по теме        «Кальций»</a:t>
            </a:r>
            <a:endParaRPr lang="ru-RU" dirty="0"/>
          </a:p>
        </p:txBody>
      </p:sp>
      <p:pic>
        <p:nvPicPr>
          <p:cNvPr id="5" name="Picture 7" descr="BD00146_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2500306"/>
            <a:ext cx="2628471" cy="262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2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4357694"/>
            <a:ext cx="3657600" cy="2232660"/>
          </a:xfrm>
          <a:noFill/>
          <a:ln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357298"/>
            <a:ext cx="1969286" cy="262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5050"/>
                </a:solidFill>
              </a:rPr>
              <a:t>Подведение итогов урока, выставление оценок.</a:t>
            </a:r>
            <a:endParaRPr lang="ru-RU" dirty="0">
              <a:solidFill>
                <a:srgbClr val="FF5050"/>
              </a:solidFill>
            </a:endParaRPr>
          </a:p>
        </p:txBody>
      </p:sp>
      <p:pic>
        <p:nvPicPr>
          <p:cNvPr id="11" name="Picture 3" descr="C:\Documents and Settings\Admin\Рабочий стол\Новая папка (2)\_News_image_large_2636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85926"/>
            <a:ext cx="3786214" cy="3429048"/>
          </a:xfrm>
          <a:prstGeom prst="rect">
            <a:avLst/>
          </a:prstGeom>
          <a:noFill/>
        </p:spPr>
      </p:pic>
      <p:sp>
        <p:nvSpPr>
          <p:cNvPr id="614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>
              <a:buNone/>
            </a:pPr>
            <a:endParaRPr lang="ru-RU" sz="4000" i="1" dirty="0">
              <a:solidFill>
                <a:srgbClr val="00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4000" i="1" dirty="0">
                <a:solidFill>
                  <a:srgbClr val="00FF00"/>
                </a:solidFill>
              </a:rPr>
              <a:t>     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49925" y="1600200"/>
            <a:ext cx="3394075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4000" b="1" i="1" dirty="0">
              <a:solidFill>
                <a:srgbClr val="99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4000" b="1" i="1" dirty="0">
                <a:solidFill>
                  <a:srgbClr val="9900FF"/>
                </a:solidFill>
              </a:rPr>
              <a:t>   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Домашнее задание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i="1" dirty="0" smtClean="0"/>
              <a:t>Подготовить рассказ о кальции , пользуясь схемой- конспектом</a:t>
            </a:r>
            <a:endParaRPr lang="ru-RU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786058"/>
            <a:ext cx="2104440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929066"/>
            <a:ext cx="200026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static2.aif.ru/public/article/305/723fc3ad943e48dd6f4eef9d29905606_b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57166"/>
            <a:ext cx="2092858" cy="239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объединяет изображения на картинках?</a:t>
            </a:r>
            <a:endParaRPr lang="ru-RU" dirty="0"/>
          </a:p>
        </p:txBody>
      </p:sp>
      <p:pic>
        <p:nvPicPr>
          <p:cNvPr id="13" name="Содержимое 12" descr="http://static2.aif.ru/public/article/big/491/4f91efe6bc8cdfee8fd8a1a486a14f26.0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785926"/>
            <a:ext cx="2000264" cy="1857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 descr="C:\Documents and Settings\Админ\Рабочий стол\мрамо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500174"/>
            <a:ext cx="2971792" cy="260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071942"/>
            <a:ext cx="1785950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785926"/>
            <a:ext cx="2882925" cy="21621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8" name="Picture 4" descr="C:\Documents and Settings\Админ\Рабочий стол\Безымянный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4286256"/>
            <a:ext cx="1643074" cy="237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                           </a:t>
            </a:r>
            <a:r>
              <a:rPr lang="ru-RU" i="1" dirty="0" smtClean="0">
                <a:solidFill>
                  <a:srgbClr val="00B050"/>
                </a:solidFill>
              </a:rPr>
              <a:t>Цели урока: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2051" name="Picture 3" descr="C:\Documents and Settings\Админ\Рабочий стол\image_200942002894716730303013058528049133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810000" cy="3506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7199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Сформировать понятие о кальции как о химическом элементе и простом веществе.</a:t>
            </a:r>
          </a:p>
          <a:p>
            <a:r>
              <a:rPr lang="ru-RU" dirty="0" smtClean="0"/>
              <a:t>узнать о нахождении  кальция в природе, о физических и химических свойствах кальция, основных областях его применения.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7030A0"/>
                </a:solidFill>
                <a:latin typeface="Book Antiqua" pitchFamily="18" charset="0"/>
              </a:rPr>
              <a:t>Кальций как химический элемент</a:t>
            </a:r>
            <a:endParaRPr lang="ru-RU" i="1" u="sng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Положение кальция в ПСХЭ Д.И.Менделеева</a:t>
            </a:r>
          </a:p>
          <a:p>
            <a:r>
              <a:rPr lang="ru-RU" dirty="0" smtClean="0"/>
              <a:t>Строение атома.</a:t>
            </a:r>
          </a:p>
          <a:p>
            <a:r>
              <a:rPr lang="ru-RU" dirty="0" smtClean="0"/>
              <a:t>Сравнение восстановительных свойств кальция с соседями по группе и периоду.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267200" y="2040687"/>
            <a:ext cx="3657600" cy="36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solidFill>
                  <a:srgbClr val="7030A0"/>
                </a:solidFill>
                <a:latin typeface="Book Antiqua" pitchFamily="18" charset="0"/>
              </a:rPr>
              <a:t>Характеристика простого вещества-</a:t>
            </a:r>
            <a:br>
              <a:rPr lang="ru-RU" sz="3200" u="sng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3200" u="sng" dirty="0" smtClean="0">
                <a:solidFill>
                  <a:srgbClr val="7030A0"/>
                </a:solidFill>
                <a:latin typeface="Book Antiqua" pitchFamily="18" charset="0"/>
              </a:rPr>
              <a:t>кальция</a:t>
            </a:r>
            <a:endParaRPr lang="ru-RU" sz="3200" u="sng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114932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1. Металлическая   связь.</a:t>
            </a:r>
          </a:p>
          <a:p>
            <a:r>
              <a:rPr lang="ru-RU" dirty="0" smtClean="0"/>
              <a:t>2. Физические свойства.</a:t>
            </a:r>
            <a:endParaRPr lang="ru-RU" dirty="0"/>
          </a:p>
        </p:txBody>
      </p:sp>
      <p:pic>
        <p:nvPicPr>
          <p:cNvPr id="1026" name="Picture 2" descr="F:\металлы\Статья-конспект интегрированного урока Металлы и их свойства  Фестиваль «Открытый урок».files\img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000240"/>
            <a:ext cx="2714644" cy="2000240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\Рабочий стол\Calcium_unter_Argon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643314"/>
            <a:ext cx="3581408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Arial Narrow" pitchFamily="34" charset="0"/>
              </a:rPr>
              <a:t>Химические свойства кальция</a:t>
            </a:r>
            <a:endParaRPr lang="ru-RU" i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46219"/>
            <a:ext cx="8901114" cy="531178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                </a:t>
            </a:r>
            <a:r>
              <a:rPr lang="ru-RU" b="1" i="1" dirty="0" smtClean="0"/>
              <a:t>                                    Самостоятельная </a:t>
            </a:r>
            <a:r>
              <a:rPr lang="ru-RU" b="1" i="1" dirty="0" smtClean="0"/>
              <a:t>работа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	        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                     </a:t>
            </a:r>
            <a:r>
              <a:rPr lang="ru-RU" sz="3500" b="1" dirty="0" smtClean="0">
                <a:solidFill>
                  <a:srgbClr val="FF0000"/>
                </a:solidFill>
              </a:rPr>
              <a:t> </a:t>
            </a:r>
            <a:r>
              <a:rPr lang="ru-RU" sz="3500" b="1" dirty="0" smtClean="0">
                <a:solidFill>
                  <a:srgbClr val="FF0000"/>
                </a:solidFill>
              </a:rPr>
              <a:t>кислород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	                  </a:t>
            </a:r>
            <a:r>
              <a:rPr lang="ru-RU" sz="3500" b="1" dirty="0" smtClean="0">
                <a:solidFill>
                  <a:srgbClr val="FF0000"/>
                </a:solidFill>
              </a:rPr>
              <a:t>вода</a:t>
            </a:r>
            <a:endParaRPr lang="ru-RU" sz="35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500" b="1" dirty="0" err="1" smtClean="0">
                <a:solidFill>
                  <a:srgbClr val="FF0000"/>
                </a:solidFill>
              </a:rPr>
              <a:t>кальций+</a:t>
            </a:r>
            <a:r>
              <a:rPr lang="ru-RU" sz="3500" b="1" dirty="0" smtClean="0">
                <a:solidFill>
                  <a:srgbClr val="FF0000"/>
                </a:solidFill>
              </a:rPr>
              <a:t> </a:t>
            </a:r>
            <a:r>
              <a:rPr lang="ru-RU" sz="3500" b="1" dirty="0" smtClean="0">
                <a:solidFill>
                  <a:srgbClr val="FF0000"/>
                </a:solidFill>
              </a:rPr>
              <a:t>кислота</a:t>
            </a:r>
            <a:endParaRPr lang="ru-RU" sz="35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500" b="1" i="1" dirty="0" smtClean="0">
                <a:solidFill>
                  <a:srgbClr val="FF0000"/>
                </a:solidFill>
              </a:rPr>
              <a:t>	                   </a:t>
            </a:r>
            <a:r>
              <a:rPr lang="ru-RU" sz="3500" b="1" i="1" dirty="0" smtClean="0">
                <a:solidFill>
                  <a:srgbClr val="FF0000"/>
                </a:solidFill>
              </a:rPr>
              <a:t>сера</a:t>
            </a:r>
            <a:endParaRPr lang="ru-RU" sz="35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	                   </a:t>
            </a:r>
            <a:r>
              <a:rPr lang="ru-RU" sz="3500" b="1" dirty="0" smtClean="0">
                <a:solidFill>
                  <a:srgbClr val="FF0000"/>
                </a:solidFill>
              </a:rPr>
              <a:t>галогены</a:t>
            </a:r>
            <a:endParaRPr lang="ru-RU" sz="35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900" b="1" dirty="0" smtClean="0">
                <a:solidFill>
                  <a:srgbClr val="FF0000"/>
                </a:solidFill>
              </a:rPr>
              <a:t>	</a:t>
            </a:r>
            <a:endParaRPr lang="ru-RU" sz="39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2071678"/>
            <a:ext cx="4757742" cy="43577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*Запишите  химические уравнения реакций, назовите образующиеся вещества.</a:t>
            </a:r>
          </a:p>
          <a:p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**Разберите как о.в.р., указав чем является кальций в химических реакциях.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Сделайте вывод.</a:t>
            </a:r>
            <a:endParaRPr lang="ru-RU" b="1" i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7030A0"/>
                </a:solidFill>
              </a:rPr>
              <a:t>Кальций в окружающем мире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6602" t="12195" r="33014" b="37416"/>
          <a:stretch>
            <a:fillRect/>
          </a:stretch>
        </p:blipFill>
        <p:spPr bwMode="auto">
          <a:xfrm>
            <a:off x="285720" y="1285860"/>
            <a:ext cx="40386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Админ\Рабочий стол\mol-ca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600201"/>
            <a:ext cx="2129574" cy="300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Documents and Settings\Админ\Рабочий стол\img177982_5-2_Oksid_kaltsi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000504"/>
            <a:ext cx="257176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Металлы, участвующие в построении организма растений и животных, называются </a:t>
            </a:r>
            <a:r>
              <a:rPr lang="ru-RU" sz="3600" i="1" dirty="0" err="1" smtClean="0">
                <a:solidFill>
                  <a:srgbClr val="FF0000"/>
                </a:solidFill>
              </a:rPr>
              <a:t>биогенами</a:t>
            </a:r>
            <a:r>
              <a:rPr lang="ru-RU" sz="3600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3600" dirty="0"/>
          </a:p>
        </p:txBody>
      </p:sp>
      <p:pic>
        <p:nvPicPr>
          <p:cNvPr id="1026" name="Picture 2" descr="C:\Documents and Settings\Админ\Рабочий стол\ракуш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78579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14818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еталлы\Статья-конспект интегрированного урока Металлы и их свойства  Фестиваль «Открытый урок».files\img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4857784" cy="39378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5" y="0"/>
            <a:ext cx="807249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5400" b="1" i="0" u="sng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Схема</a:t>
            </a:r>
            <a:r>
              <a:rPr kumimoji="0" lang="ru-RU" sz="5400" b="1" i="0" u="sng" strike="noStrike" cap="all" spc="0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</a:t>
            </a:r>
            <a:r>
              <a:rPr kumimoji="0" lang="ru-RU" sz="5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Применение 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Кальция</a:t>
            </a: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9" name="Содержимое 4"/>
          <p:cNvSpPr>
            <a:spLocks noGrp="1"/>
          </p:cNvSpPr>
          <p:nvPr>
            <p:ph sz="half" idx="1"/>
          </p:nvPr>
        </p:nvSpPr>
        <p:spPr>
          <a:xfrm flipH="1" flipV="1">
            <a:off x="411481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5" name="Picture 4" descr="Применение соединений кальция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785926"/>
            <a:ext cx="3182792" cy="464347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256</TotalTime>
  <Words>310</Words>
  <Application>Microsoft Office PowerPoint</Application>
  <PresentationFormat>Экран (4:3)</PresentationFormat>
  <Paragraphs>59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Расследование по теме «…?….»</vt:lpstr>
      <vt:lpstr>Что объединяет изображения на картинках?</vt:lpstr>
      <vt:lpstr>                                Цели урока:</vt:lpstr>
      <vt:lpstr>Кальций как химический элемент</vt:lpstr>
      <vt:lpstr>Характеристика простого вещества- кальция</vt:lpstr>
      <vt:lpstr>Химические свойства кальция</vt:lpstr>
      <vt:lpstr>Кальций в окружающем мире.</vt:lpstr>
      <vt:lpstr>Слайд 8</vt:lpstr>
      <vt:lpstr>Слайд 9</vt:lpstr>
      <vt:lpstr>«Химические перевёртыши»</vt:lpstr>
      <vt:lpstr>Влияние кальция на здоровье нашего организма</vt:lpstr>
      <vt:lpstr>Кальций оказывает на сердечную мышцу огромное влияние. Избыток ионов кальция приводит к учащённому ритму сердца, а недостаток к несвёртыванию крови на воздухе. Соединения кальция необходимы для образования зелёной массы растений. Кости человека состоят из 20%кальция, а в зубной эмали их 84%. Много кальция в молоке, сыре, яичном желтке, капусте, луке, бруснике.</vt:lpstr>
      <vt:lpstr> Тестирование по теме        «Кальций»</vt:lpstr>
      <vt:lpstr>Подведение итогов урока, выставление оценок.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Независимое расследование по теме «Металлы».</dc:title>
  <dc:creator>Химия</dc:creator>
  <cp:lastModifiedBy>Химия</cp:lastModifiedBy>
  <cp:revision>33</cp:revision>
  <dcterms:created xsi:type="dcterms:W3CDTF">2010-11-04T07:54:02Z</dcterms:created>
  <dcterms:modified xsi:type="dcterms:W3CDTF">2011-12-22T07:32:25Z</dcterms:modified>
</cp:coreProperties>
</file>