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CC"/>
    <a:srgbClr val="E0FFCD"/>
    <a:srgbClr val="F5FFE7"/>
    <a:srgbClr val="D1FF93"/>
    <a:srgbClr val="66FF33"/>
    <a:srgbClr val="76E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CAD5-1D7E-4935-AAA3-46209AC7C38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99AA-DE2B-4D91-93B5-7071569925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ct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i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Сложные эфиры</a:t>
            </a:r>
            <a:endParaRPr lang="ru-RU" sz="6000" b="1" i="1" spc="50" dirty="0">
              <a:ln w="11430"/>
              <a:solidFill>
                <a:srgbClr val="FF000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3000372"/>
            <a:ext cx="457203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МБОУ КСОШ  №32</a:t>
            </a:r>
          </a:p>
          <a:p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       </a:t>
            </a:r>
          </a:p>
          <a:p>
            <a:r>
              <a:rPr lang="ru-RU" sz="4000" b="1" i="1" spc="50" dirty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     Сасина Т И </a:t>
            </a:r>
            <a:endParaRPr lang="ru-RU" sz="4000" b="1" i="1" spc="50" dirty="0">
              <a:ln w="11430"/>
              <a:solidFill>
                <a:srgbClr val="FF000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027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2012 г</a:t>
            </a:r>
            <a:endParaRPr lang="ru-RU" sz="4800" b="1" i="1" spc="50" dirty="0">
              <a:ln w="11430"/>
              <a:solidFill>
                <a:srgbClr val="FF000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7" name="Рисунок 6" descr="mal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357298"/>
            <a:ext cx="3643338" cy="4452938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ct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57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>
                  <a:solidFill>
                    <a:srgbClr val="002060"/>
                  </a:solidFill>
                </a:ln>
              </a:rPr>
              <a:t>Реакции  взаимодействия кислот и  спиртов, при  которых образуется сложный эфир и вода, называются </a:t>
            </a:r>
            <a:r>
              <a:rPr lang="ru-RU" sz="2400" i="1" u="sng" dirty="0" smtClean="0">
                <a:ln>
                  <a:solidFill>
                    <a:srgbClr val="002060"/>
                  </a:solidFill>
                </a:ln>
              </a:rPr>
              <a:t>реакцией  этерификации</a:t>
            </a:r>
            <a:r>
              <a:rPr lang="ru-RU" sz="2400" i="1" dirty="0" smtClean="0">
                <a:ln>
                  <a:solidFill>
                    <a:srgbClr val="002060"/>
                  </a:solidFill>
                </a:ln>
              </a:rPr>
              <a:t> ,от лат «</a:t>
            </a:r>
            <a:r>
              <a:rPr lang="ru-RU" sz="2400" i="1" dirty="0" err="1" smtClean="0">
                <a:ln>
                  <a:solidFill>
                    <a:srgbClr val="002060"/>
                  </a:solidFill>
                </a:ln>
              </a:rPr>
              <a:t>этер</a:t>
            </a:r>
            <a:r>
              <a:rPr lang="ru-RU" sz="2400" i="1" dirty="0" smtClean="0">
                <a:ln>
                  <a:solidFill>
                    <a:srgbClr val="002060"/>
                  </a:solidFill>
                </a:ln>
              </a:rPr>
              <a:t>»,что в переводе означает «эфир».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841608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rgbClr val="FF0000"/>
                </a:solidFill>
              </a:rPr>
              <a:t>CH</a:t>
            </a:r>
            <a:r>
              <a:rPr lang="en-US" sz="38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800" b="1" dirty="0" smtClean="0">
                <a:solidFill>
                  <a:srgbClr val="FF0000"/>
                </a:solidFill>
              </a:rPr>
              <a:t>-C       </a:t>
            </a:r>
            <a:r>
              <a:rPr lang="en-US" sz="3800" b="1" dirty="0" smtClean="0">
                <a:solidFill>
                  <a:srgbClr val="002060"/>
                </a:solidFill>
              </a:rPr>
              <a:t>+</a:t>
            </a:r>
            <a:r>
              <a:rPr lang="en-US" sz="3800" b="1" dirty="0" smtClean="0">
                <a:solidFill>
                  <a:srgbClr val="FF0000"/>
                </a:solidFill>
              </a:rPr>
              <a:t> HO-C</a:t>
            </a:r>
            <a:r>
              <a:rPr lang="en-US" sz="3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800" b="1" dirty="0" smtClean="0">
                <a:solidFill>
                  <a:srgbClr val="FF0000"/>
                </a:solidFill>
              </a:rPr>
              <a:t>H</a:t>
            </a:r>
            <a:r>
              <a:rPr lang="en-US" sz="3800" b="1" baseline="-25000" dirty="0" smtClean="0">
                <a:solidFill>
                  <a:srgbClr val="FF0000"/>
                </a:solidFill>
              </a:rPr>
              <a:t>5</a:t>
            </a:r>
            <a:r>
              <a:rPr lang="en-US" sz="3800" b="1" dirty="0" smtClean="0">
                <a:solidFill>
                  <a:srgbClr val="FF0000"/>
                </a:solidFill>
              </a:rPr>
              <a:t>  </a:t>
            </a:r>
            <a:r>
              <a:rPr lang="en-US" sz="3800" b="1" dirty="0" smtClean="0">
                <a:solidFill>
                  <a:srgbClr val="002060"/>
                </a:solidFill>
              </a:rPr>
              <a:t>→</a:t>
            </a:r>
            <a:r>
              <a:rPr lang="en-US" sz="3800" b="1" dirty="0" smtClean="0">
                <a:solidFill>
                  <a:srgbClr val="FF0000"/>
                </a:solidFill>
              </a:rPr>
              <a:t>  CH</a:t>
            </a:r>
            <a:r>
              <a:rPr lang="en-US" sz="38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800" b="1" dirty="0" smtClean="0">
                <a:solidFill>
                  <a:srgbClr val="FF0000"/>
                </a:solidFill>
              </a:rPr>
              <a:t>-C         </a:t>
            </a:r>
            <a:r>
              <a:rPr lang="en-US" sz="3800" b="1" dirty="0" smtClean="0">
                <a:solidFill>
                  <a:srgbClr val="002060"/>
                </a:solidFill>
              </a:rPr>
              <a:t>+</a:t>
            </a:r>
            <a:r>
              <a:rPr lang="en-US" sz="3800" b="1" dirty="0" smtClean="0">
                <a:solidFill>
                  <a:srgbClr val="FF0000"/>
                </a:solidFill>
              </a:rPr>
              <a:t>  H</a:t>
            </a:r>
            <a:r>
              <a:rPr lang="en-US" sz="3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800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           </a:t>
            </a:r>
            <a:endParaRPr lang="ru-RU" sz="3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500174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714620"/>
            <a:ext cx="78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OH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535885" y="2035959"/>
            <a:ext cx="142876" cy="714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607323" y="2107397"/>
            <a:ext cx="142876" cy="714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571604" y="2643182"/>
            <a:ext cx="142876" cy="14287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6512" y="1500174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7950" y="2643182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O-C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5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429388" y="2643182"/>
            <a:ext cx="71438" cy="714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6250793" y="210739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6322231" y="2107397"/>
            <a:ext cx="142876" cy="714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6250793" y="2035959"/>
            <a:ext cx="142876" cy="714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464447" y="3036091"/>
            <a:ext cx="357190" cy="0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643042" y="2857496"/>
            <a:ext cx="1000132" cy="0"/>
          </a:xfrm>
          <a:prstGeom prst="line">
            <a:avLst/>
          </a:prstGeom>
          <a:ln w="317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643042" y="3214686"/>
            <a:ext cx="1357322" cy="0"/>
          </a:xfrm>
          <a:prstGeom prst="line">
            <a:avLst/>
          </a:prstGeom>
          <a:ln w="317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321703" y="2536025"/>
            <a:ext cx="642942" cy="0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536017" y="2750339"/>
            <a:ext cx="928694" cy="0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643174" y="2214554"/>
            <a:ext cx="357190" cy="0"/>
          </a:xfrm>
          <a:prstGeom prst="line">
            <a:avLst/>
          </a:prstGeom>
          <a:ln w="317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0" y="3286124"/>
            <a:ext cx="2599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у</a:t>
            </a:r>
            <a:r>
              <a:rPr lang="ru-RU" sz="2400" b="1" i="1" dirty="0" smtClean="0">
                <a:solidFill>
                  <a:srgbClr val="002060"/>
                </a:solidFill>
              </a:rPr>
              <a:t>ксусная кислота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43240" y="3286124"/>
            <a:ext cx="1215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этанол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500694" y="3429000"/>
            <a:ext cx="2664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э</a:t>
            </a:r>
            <a:r>
              <a:rPr lang="ru-RU" sz="2400" b="1" i="1" dirty="0" smtClean="0">
                <a:solidFill>
                  <a:srgbClr val="002060"/>
                </a:solidFill>
              </a:rPr>
              <a:t>тиловый эфир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уксусной кислоты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   (этилацетат)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2000" y="1714488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Н</a:t>
            </a:r>
            <a:r>
              <a:rPr lang="ru-RU" sz="2800" b="1" i="1" baseline="30000" dirty="0" smtClean="0">
                <a:solidFill>
                  <a:srgbClr val="002060"/>
                </a:solidFill>
              </a:rPr>
              <a:t>+</a:t>
            </a:r>
            <a:endParaRPr lang="ru-RU" sz="2800" b="1" i="1" baseline="30000" dirty="0">
              <a:solidFill>
                <a:srgbClr val="00206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85852" y="55721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214282" y="4714884"/>
            <a:ext cx="6294159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Особенности реакции этерификации:</a:t>
            </a:r>
          </a:p>
          <a:p>
            <a:r>
              <a:rPr lang="ru-RU" sz="2200" b="1" i="1" dirty="0" smtClean="0">
                <a:solidFill>
                  <a:srgbClr val="FF0000"/>
                </a:solidFill>
              </a:rPr>
              <a:t>1.Обратима</a:t>
            </a:r>
          </a:p>
          <a:p>
            <a:r>
              <a:rPr lang="ru-RU" sz="2200" b="1" i="1" dirty="0" smtClean="0">
                <a:solidFill>
                  <a:srgbClr val="FF0000"/>
                </a:solidFill>
              </a:rPr>
              <a:t>2.Протекает в присутствии ионов Н</a:t>
            </a:r>
            <a:r>
              <a:rPr lang="ru-RU" sz="2200" b="1" i="1" baseline="300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ru-RU" sz="2200" b="1" i="1" dirty="0" smtClean="0">
                <a:solidFill>
                  <a:srgbClr val="FF0000"/>
                </a:solidFill>
              </a:rPr>
              <a:t>3.От кислоты отщепляется группа ОН</a:t>
            </a:r>
            <a:r>
              <a:rPr lang="ru-RU" sz="2200" b="1" i="1" baseline="30000" dirty="0" smtClean="0">
                <a:solidFill>
                  <a:srgbClr val="FF0000"/>
                </a:solidFill>
              </a:rPr>
              <a:t>-</a:t>
            </a:r>
            <a:endParaRPr lang="ru-RU" sz="2200" b="1" i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ct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В природе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857232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Сложные эфиры широко распространены в природе. Они содержатся во фруктах, ягодах, цветах, обуславливая их запахи.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023-038-Nomenklatura-slozhnykh-efiro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000504"/>
            <a:ext cx="2571736" cy="3071810"/>
          </a:xfrm>
          <a:prstGeom prst="rect">
            <a:avLst/>
          </a:prstGeom>
        </p:spPr>
      </p:pic>
      <p:pic>
        <p:nvPicPr>
          <p:cNvPr id="7" name="Рисунок 6" descr="0023-041-Nomenklatura-slozhnykh-efiro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08" y="785794"/>
            <a:ext cx="2428892" cy="2595560"/>
          </a:xfrm>
          <a:prstGeom prst="rect">
            <a:avLst/>
          </a:prstGeom>
        </p:spPr>
      </p:pic>
      <p:pic>
        <p:nvPicPr>
          <p:cNvPr id="8" name="Рисунок 7" descr="36-1.jpg"/>
          <p:cNvPicPr>
            <a:picLocks noChangeAspect="1"/>
          </p:cNvPicPr>
          <p:nvPr/>
        </p:nvPicPr>
        <p:blipFill>
          <a:blip r:embed="rId5" cstate="print"/>
          <a:srcRect t="6667" r="1587"/>
          <a:stretch>
            <a:fillRect/>
          </a:stretch>
        </p:blipFill>
        <p:spPr>
          <a:xfrm>
            <a:off x="0" y="1571612"/>
            <a:ext cx="9144000" cy="5286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bstract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0023-039-Nomenklatura-slozhnykh-efiro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28604"/>
            <a:ext cx="4000528" cy="5715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7818" y="571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21429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Номенклатура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357298"/>
            <a:ext cx="407196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Названия сложным эфирам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д</a:t>
            </a:r>
            <a:r>
              <a:rPr lang="ru-RU" sz="2400" b="1" i="1" dirty="0" smtClean="0">
                <a:solidFill>
                  <a:srgbClr val="002060"/>
                </a:solidFill>
              </a:rPr>
              <a:t>ают по названию кислот и спиртов, из  которых  они образованы.Часто названия соединений данного класса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с</a:t>
            </a:r>
            <a:r>
              <a:rPr lang="ru-RU" sz="2400" b="1" i="1" dirty="0" smtClean="0">
                <a:solidFill>
                  <a:srgbClr val="002060"/>
                </a:solidFill>
              </a:rPr>
              <a:t>оставляют из названий углеводородных радикалов, образующих спирт и названий кислотных  остатков.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ct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214"/>
            <a:ext cx="9144000" cy="7215214"/>
          </a:xfrm>
          <a:prstGeom prst="rect">
            <a:avLst/>
          </a:prstGeom>
        </p:spPr>
      </p:pic>
      <p:pic>
        <p:nvPicPr>
          <p:cNvPr id="3" name="Рисунок 2" descr="0023-038-Nomenklatura-slozhnykh-efiro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857496"/>
            <a:ext cx="2419350" cy="2895600"/>
          </a:xfrm>
          <a:prstGeom prst="rect">
            <a:avLst/>
          </a:prstGeom>
        </p:spPr>
      </p:pic>
      <p:pic>
        <p:nvPicPr>
          <p:cNvPr id="4" name="Рисунок 3" descr="0023-041-Nomenklatura-slozhnykh-efiro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-285776"/>
            <a:ext cx="2590800" cy="2952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5984" y="0"/>
            <a:ext cx="468346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Назовите сложные эфиры: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3246" y="2643182"/>
            <a:ext cx="4390754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зобутиловый эфир уксусной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к-ты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4185" y="5643578"/>
            <a:ext cx="4239815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зоамиловый эфир уксусной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к-ты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Рисунок 8" descr="0023-023-Nomenklatura-slozhnykh-efirov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5FCCC">
                <a:tint val="45000"/>
                <a:satMod val="400000"/>
              </a:srgbClr>
            </a:duotone>
          </a:blip>
          <a:srcRect l="37096" t="84835" r="43508" b="4044"/>
          <a:stretch>
            <a:fillRect/>
          </a:stretch>
        </p:blipFill>
        <p:spPr>
          <a:xfrm>
            <a:off x="357158" y="1643050"/>
            <a:ext cx="2000264" cy="785818"/>
          </a:xfrm>
          <a:prstGeom prst="rect">
            <a:avLst/>
          </a:prstGeom>
        </p:spPr>
      </p:pic>
      <p:pic>
        <p:nvPicPr>
          <p:cNvPr id="13" name="Рисунок 12" descr="f84acb7ba7b6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71604" y="285728"/>
            <a:ext cx="1143008" cy="18573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4282" y="2571744"/>
            <a:ext cx="3980577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э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тиловый эфир масляной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к-ты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15" name="Рисунок 14" descr="0023-023-Nomenklatura-slozhnykh-efirov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5FCCC">
                <a:tint val="45000"/>
                <a:satMod val="400000"/>
              </a:srgbClr>
            </a:duotone>
          </a:blip>
          <a:srcRect l="37500" t="84375" r="43750" b="1041"/>
          <a:stretch>
            <a:fillRect/>
          </a:stretch>
        </p:blipFill>
        <p:spPr>
          <a:xfrm>
            <a:off x="357158" y="4429132"/>
            <a:ext cx="1714512" cy="1000132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715140" y="5286388"/>
            <a:ext cx="0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00166" y="4929198"/>
            <a:ext cx="571504" cy="400110"/>
          </a:xfrm>
          <a:prstGeom prst="rect">
            <a:avLst/>
          </a:prstGeom>
          <a:solidFill>
            <a:srgbClr val="D1FF93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</a:t>
            </a:r>
            <a:r>
              <a:rPr lang="ru-RU" sz="2000" baseline="-25000" dirty="0" smtClean="0"/>
              <a:t>3</a:t>
            </a:r>
            <a:endParaRPr lang="ru-RU" sz="2000" baseline="-25000" dirty="0"/>
          </a:p>
        </p:txBody>
      </p:sp>
      <p:pic>
        <p:nvPicPr>
          <p:cNvPr id="28" name="Рисунок 27" descr="wappl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14414" y="3429000"/>
            <a:ext cx="1571636" cy="14954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0" y="5643578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м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етиловый эфир масляной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к-ты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159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2012-03-03T15:50:43Z</dcterms:created>
  <dcterms:modified xsi:type="dcterms:W3CDTF">2012-03-03T19:51:11Z</dcterms:modified>
</cp:coreProperties>
</file>