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4" r:id="rId16"/>
    <p:sldId id="279" r:id="rId17"/>
    <p:sldId id="276" r:id="rId18"/>
    <p:sldId id="277" r:id="rId19"/>
    <p:sldId id="278" r:id="rId20"/>
    <p:sldId id="280" r:id="rId21"/>
    <p:sldId id="275" r:id="rId22"/>
    <p:sldId id="281" r:id="rId23"/>
    <p:sldId id="28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7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D4EA-8AF7-4CDF-AE1F-DEBFC195E69E}" type="datetimeFigureOut">
              <a:rPr lang="ru-RU" smtClean="0"/>
              <a:t>11.01.2012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3F14-3A43-41CB-9992-E6B256086D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D4EA-8AF7-4CDF-AE1F-DEBFC195E69E}" type="datetimeFigureOut">
              <a:rPr lang="ru-RU" smtClean="0"/>
              <a:t>11.01.2012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3F14-3A43-41CB-9992-E6B256086D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D4EA-8AF7-4CDF-AE1F-DEBFC195E69E}" type="datetimeFigureOut">
              <a:rPr lang="ru-RU" smtClean="0"/>
              <a:t>11.01.2012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3F14-3A43-41CB-9992-E6B256086D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D4EA-8AF7-4CDF-AE1F-DEBFC195E69E}" type="datetimeFigureOut">
              <a:rPr lang="ru-RU" smtClean="0"/>
              <a:t>11.01.2012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3F14-3A43-41CB-9992-E6B256086D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D4EA-8AF7-4CDF-AE1F-DEBFC195E69E}" type="datetimeFigureOut">
              <a:rPr lang="ru-RU" smtClean="0"/>
              <a:t>11.01.2012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3F14-3A43-41CB-9992-E6B256086D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D4EA-8AF7-4CDF-AE1F-DEBFC195E69E}" type="datetimeFigureOut">
              <a:rPr lang="ru-RU" smtClean="0"/>
              <a:t>11.01.2012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3F14-3A43-41CB-9992-E6B256086D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D4EA-8AF7-4CDF-AE1F-DEBFC195E69E}" type="datetimeFigureOut">
              <a:rPr lang="ru-RU" smtClean="0"/>
              <a:t>11.01.2012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3F14-3A43-41CB-9992-E6B256086D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D4EA-8AF7-4CDF-AE1F-DEBFC195E69E}" type="datetimeFigureOut">
              <a:rPr lang="ru-RU" smtClean="0"/>
              <a:t>11.01.2012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3F14-3A43-41CB-9992-E6B256086D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D4EA-8AF7-4CDF-AE1F-DEBFC195E69E}" type="datetimeFigureOut">
              <a:rPr lang="ru-RU" smtClean="0"/>
              <a:t>11.01.2012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3F14-3A43-41CB-9992-E6B256086D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D4EA-8AF7-4CDF-AE1F-DEBFC195E69E}" type="datetimeFigureOut">
              <a:rPr lang="ru-RU" smtClean="0"/>
              <a:t>11.01.2012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3F14-3A43-41CB-9992-E6B256086D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D4EA-8AF7-4CDF-AE1F-DEBFC195E69E}" type="datetimeFigureOut">
              <a:rPr lang="ru-RU" smtClean="0"/>
              <a:t>11.01.2012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3F14-3A43-41CB-9992-E6B256086D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6D4EA-8AF7-4CDF-AE1F-DEBFC195E69E}" type="datetimeFigureOut">
              <a:rPr lang="ru-RU" smtClean="0"/>
              <a:t>11.01.2012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B3F14-3A43-41CB-9992-E6B256086D1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71613"/>
            <a:ext cx="7772400" cy="2028838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чему приводит избыток или недостаток гормонов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95128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10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класс</a:t>
            </a:r>
          </a:p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Харгелюнова И.Г., учитель химии</a:t>
            </a:r>
          </a:p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МКОУ «Виноградненская СОШ»</a:t>
            </a:r>
          </a:p>
          <a:p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Недостаток окситоцина приводит к раздражительности и депрессии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1230813125Y8CKf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3571876"/>
            <a:ext cx="4461531" cy="2978072"/>
          </a:xfrm>
          <a:prstGeom prst="rect">
            <a:avLst/>
          </a:prstGeom>
        </p:spPr>
      </p:pic>
      <p:pic>
        <p:nvPicPr>
          <p:cNvPr id="4" name="Рисунок 3" descr="sso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2143116"/>
            <a:ext cx="3563496" cy="3786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Тироксин – гормон фигуры и ума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08100110261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214554"/>
            <a:ext cx="2714644" cy="4071966"/>
          </a:xfrm>
          <a:prstGeom prst="rect">
            <a:avLst/>
          </a:prstGeom>
        </p:spPr>
      </p:pic>
      <p:pic>
        <p:nvPicPr>
          <p:cNvPr id="4" name="Рисунок 3" descr="13-58-thickbox.jpg"/>
          <p:cNvPicPr>
            <a:picLocks noChangeAspect="1"/>
          </p:cNvPicPr>
          <p:nvPr/>
        </p:nvPicPr>
        <p:blipFill>
          <a:blip r:embed="rId3"/>
          <a:srcRect l="23530" r="16176"/>
          <a:stretch>
            <a:fillRect/>
          </a:stretch>
        </p:blipFill>
        <p:spPr>
          <a:xfrm>
            <a:off x="3643306" y="1500174"/>
            <a:ext cx="2455166" cy="4071966"/>
          </a:xfrm>
          <a:prstGeom prst="rect">
            <a:avLst/>
          </a:prstGeom>
        </p:spPr>
      </p:pic>
      <p:pic>
        <p:nvPicPr>
          <p:cNvPr id="5" name="Рисунок 4" descr="yNtcwk3lYkwi0ym6oFTmx48bo1_4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8" y="3143248"/>
            <a:ext cx="2547942" cy="35671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Избыток тироксина приводит к снижению веса, учащению сердцебиения, беспокойству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349504"/>
            <a:ext cx="3437728" cy="4508496"/>
          </a:xfrm>
          <a:prstGeom prst="rect">
            <a:avLst/>
          </a:prstGeom>
        </p:spPr>
      </p:pic>
      <p:pic>
        <p:nvPicPr>
          <p:cNvPr id="5" name="Рисунок 4" descr="mn_stress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2643182"/>
            <a:ext cx="2928958" cy="4043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Недостаток тироксина приводит к ожирению, сонливости, ухудшению памяти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1278891420_snf21h01fx1_682_807966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2786058"/>
            <a:ext cx="4853000" cy="2857305"/>
          </a:xfrm>
          <a:prstGeom prst="rect">
            <a:avLst/>
          </a:prstGeom>
        </p:spPr>
      </p:pic>
      <p:pic>
        <p:nvPicPr>
          <p:cNvPr id="4" name="Рисунок 3" descr="tttt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857364"/>
            <a:ext cx="2960686" cy="2380392"/>
          </a:xfrm>
          <a:prstGeom prst="rect">
            <a:avLst/>
          </a:prstGeom>
        </p:spPr>
      </p:pic>
      <p:pic>
        <p:nvPicPr>
          <p:cNvPr id="5" name="Рисунок 4" descr="4c83028c77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4446967"/>
            <a:ext cx="3214710" cy="24110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Норадреналин – гормон отваги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df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1571612"/>
            <a:ext cx="3403362" cy="5072074"/>
          </a:xfrm>
          <a:prstGeom prst="rect">
            <a:avLst/>
          </a:prstGeom>
        </p:spPr>
      </p:pic>
      <p:pic>
        <p:nvPicPr>
          <p:cNvPr id="4" name="Рисунок 3" descr="12510136581z32R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285860"/>
            <a:ext cx="3717255" cy="2481268"/>
          </a:xfrm>
          <a:prstGeom prst="rect">
            <a:avLst/>
          </a:prstGeom>
        </p:spPr>
      </p:pic>
      <p:pic>
        <p:nvPicPr>
          <p:cNvPr id="5" name="Рисунок 4" descr="sword_film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4000504"/>
            <a:ext cx="3929074" cy="2632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Избыток гормона роста приводит к акромегалии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H:\he_pingping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0014" y="1571612"/>
            <a:ext cx="3268724" cy="5186375"/>
          </a:xfrm>
          <a:prstGeom prst="rect">
            <a:avLst/>
          </a:prstGeom>
          <a:noFill/>
        </p:spPr>
      </p:pic>
      <p:pic>
        <p:nvPicPr>
          <p:cNvPr id="1027" name="Picture 3" descr="H:\3766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857364"/>
            <a:ext cx="4316405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Роберт Першинг </a:t>
            </a:r>
            <a:r>
              <a:rPr lang="ru-RU" dirty="0" err="1" smtClean="0">
                <a:solidFill>
                  <a:schemeClr val="bg1"/>
                </a:solidFill>
              </a:rPr>
              <a:t>Уодлоу</a:t>
            </a:r>
            <a:r>
              <a:rPr lang="ru-RU" dirty="0" smtClean="0">
                <a:solidFill>
                  <a:schemeClr val="bg1"/>
                </a:solidFill>
              </a:rPr>
              <a:t> –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рост 2,72 м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142984"/>
            <a:ext cx="2852928" cy="5330952"/>
          </a:xfrm>
          <a:prstGeom prst="rect">
            <a:avLst/>
          </a:prstGeom>
        </p:spPr>
      </p:pic>
      <p:pic>
        <p:nvPicPr>
          <p:cNvPr id="4" name="Рисунок 3" descr="wadlow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1643050"/>
            <a:ext cx="2480486" cy="3571900"/>
          </a:xfrm>
          <a:prstGeom prst="rect">
            <a:avLst/>
          </a:prstGeom>
        </p:spPr>
      </p:pic>
      <p:pic>
        <p:nvPicPr>
          <p:cNvPr id="5" name="Рисунок 4" descr="tallest-man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50" y="3786190"/>
            <a:ext cx="2571768" cy="2913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4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Самый высокий из тех, кто живет сейчас на Земле - </a:t>
            </a:r>
            <a:r>
              <a:rPr lang="ru-RU" dirty="0" err="1">
                <a:solidFill>
                  <a:schemeClr val="bg1"/>
                </a:solidFill>
              </a:rPr>
              <a:t>Хайи</a:t>
            </a:r>
            <a:r>
              <a:rPr lang="ru-RU" dirty="0">
                <a:solidFill>
                  <a:schemeClr val="bg1"/>
                </a:solidFill>
              </a:rPr>
              <a:t> Мохаммед </a:t>
            </a:r>
            <a:r>
              <a:rPr lang="ru-RU" dirty="0" err="1">
                <a:solidFill>
                  <a:schemeClr val="bg1"/>
                </a:solidFill>
              </a:rPr>
              <a:t>Алам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Чанна</a:t>
            </a:r>
            <a:r>
              <a:rPr lang="ru-RU" dirty="0">
                <a:solidFill>
                  <a:schemeClr val="bg1"/>
                </a:solidFill>
              </a:rPr>
              <a:t> из </a:t>
            </a:r>
            <a:r>
              <a:rPr lang="ru-RU" dirty="0" smtClean="0">
                <a:solidFill>
                  <a:schemeClr val="bg1"/>
                </a:solidFill>
              </a:rPr>
              <a:t>Пакистана.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Его рост 2,32 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1166171013_bao_xishu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507426"/>
            <a:ext cx="3000396" cy="4350574"/>
          </a:xfrm>
          <a:prstGeom prst="rect">
            <a:avLst/>
          </a:prstGeom>
        </p:spPr>
      </p:pic>
      <p:pic>
        <p:nvPicPr>
          <p:cNvPr id="4" name="Рисунок 3" descr="record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3071810"/>
            <a:ext cx="48260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Самая высокая женщина на Земле – 38-летняя китаянка </a:t>
            </a:r>
            <a:r>
              <a:rPr lang="ru-RU" dirty="0" err="1" smtClean="0">
                <a:solidFill>
                  <a:schemeClr val="bg1"/>
                </a:solidFill>
              </a:rPr>
              <a:t>Яо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Дефен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рост – 2,38 м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sam_high_233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3500438"/>
            <a:ext cx="4191029" cy="3143272"/>
          </a:xfrm>
          <a:prstGeom prst="rect">
            <a:avLst/>
          </a:prstGeom>
        </p:spPr>
      </p:pic>
      <p:pic>
        <p:nvPicPr>
          <p:cNvPr id="5" name="Рисунок 4" descr="yao_defen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71744"/>
            <a:ext cx="4709789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Самым маленьким мужчиной считается </a:t>
            </a:r>
            <a:r>
              <a:rPr lang="ru-RU" dirty="0" err="1">
                <a:solidFill>
                  <a:schemeClr val="bg1"/>
                </a:solidFill>
              </a:rPr>
              <a:t>Гал</a:t>
            </a:r>
            <a:r>
              <a:rPr lang="ru-RU" dirty="0">
                <a:solidFill>
                  <a:schemeClr val="bg1"/>
                </a:solidFill>
              </a:rPr>
              <a:t> Мохаммед из </a:t>
            </a:r>
            <a:r>
              <a:rPr lang="ru-RU" dirty="0" err="1">
                <a:solidFill>
                  <a:schemeClr val="bg1"/>
                </a:solidFill>
              </a:rPr>
              <a:t>Нью-Дели</a:t>
            </a:r>
            <a:r>
              <a:rPr lang="ru-RU" dirty="0">
                <a:solidFill>
                  <a:schemeClr val="bg1"/>
                </a:solidFill>
              </a:rPr>
              <a:t> (Индия).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mal4el190506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526920"/>
            <a:ext cx="2480910" cy="4331080"/>
          </a:xfrm>
          <a:prstGeom prst="rect">
            <a:avLst/>
          </a:prstGeom>
        </p:spPr>
      </p:pic>
      <p:pic>
        <p:nvPicPr>
          <p:cNvPr id="4" name="Рисунок 3" descr="mal4el190506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2691896"/>
            <a:ext cx="2857520" cy="41661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868" y="3357562"/>
            <a:ext cx="17909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Рост 57 см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Эстроген – гормон женской красоты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gal00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500174"/>
            <a:ext cx="3371858" cy="5043377"/>
          </a:xfrm>
          <a:prstGeom prst="rect">
            <a:avLst/>
          </a:prstGeom>
        </p:spPr>
      </p:pic>
      <p:pic>
        <p:nvPicPr>
          <p:cNvPr id="6" name="Рисунок 5" descr="8802744-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2000240"/>
            <a:ext cx="3810000" cy="3400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Хе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Пинпин</a:t>
            </a:r>
            <a:r>
              <a:rPr lang="ru-RU" dirty="0" smtClean="0">
                <a:solidFill>
                  <a:schemeClr val="bg1"/>
                </a:solidFill>
              </a:rPr>
              <a:t> и Светлана Панкратова, его рост 73 см, длина её ног – 132 см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he_pingping_svetlana_pankratova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7364"/>
            <a:ext cx="2030421" cy="5000636"/>
          </a:xfrm>
          <a:prstGeom prst="rect">
            <a:avLst/>
          </a:prstGeom>
        </p:spPr>
      </p:pic>
      <p:pic>
        <p:nvPicPr>
          <p:cNvPr id="4" name="Рисунок 3" descr="he_pingping_svetlana_pankratova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8" y="2743011"/>
            <a:ext cx="2571181" cy="4114989"/>
          </a:xfrm>
          <a:prstGeom prst="rect">
            <a:avLst/>
          </a:prstGeom>
        </p:spPr>
      </p:pic>
      <p:pic>
        <p:nvPicPr>
          <p:cNvPr id="5" name="Рисунок 4" descr="he_pingping_svetlana_pankratova0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918" y="1785926"/>
            <a:ext cx="5042683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Хатиче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Коджаман</a:t>
            </a:r>
            <a:r>
              <a:rPr lang="ru-RU" dirty="0">
                <a:solidFill>
                  <a:schemeClr val="bg1"/>
                </a:solidFill>
              </a:rPr>
              <a:t>  из </a:t>
            </a:r>
            <a:r>
              <a:rPr lang="ru-RU" dirty="0" smtClean="0">
                <a:solidFill>
                  <a:schemeClr val="bg1"/>
                </a:solidFill>
              </a:rPr>
              <a:t>Турции, рост – 71 см, вес – 6,8 кг, возраст 20 лет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1290115880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000240"/>
            <a:ext cx="4481111" cy="4286280"/>
          </a:xfrm>
          <a:prstGeom prst="rect">
            <a:avLst/>
          </a:prstGeom>
        </p:spPr>
      </p:pic>
      <p:pic>
        <p:nvPicPr>
          <p:cNvPr id="4" name="Рисунок 3" descr="1290115952_7.jpg"/>
          <p:cNvPicPr>
            <a:picLocks noChangeAspect="1"/>
          </p:cNvPicPr>
          <p:nvPr/>
        </p:nvPicPr>
        <p:blipFill>
          <a:blip r:embed="rId3"/>
          <a:srcRect l="15069" r="13698"/>
          <a:stretch>
            <a:fillRect/>
          </a:stretch>
        </p:blipFill>
        <p:spPr>
          <a:xfrm>
            <a:off x="4857752" y="2357430"/>
            <a:ext cx="3959316" cy="3469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Джоти</a:t>
            </a:r>
            <a:r>
              <a:rPr lang="ru-RU" dirty="0" smtClean="0">
                <a:solidFill>
                  <a:schemeClr val="bg1"/>
                </a:solidFill>
              </a:rPr>
              <a:t> Амги из Индии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рост 58 см, вес – 8 кг,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возраст – 14 лет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med_maldevoch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143116"/>
            <a:ext cx="2952771" cy="4429156"/>
          </a:xfrm>
          <a:prstGeom prst="rect">
            <a:avLst/>
          </a:prstGeom>
        </p:spPr>
      </p:pic>
      <p:pic>
        <p:nvPicPr>
          <p:cNvPr id="5" name="Рисунок 4" descr="джоти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2714620"/>
            <a:ext cx="4752975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жоти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2971800"/>
            <a:ext cx="4762500" cy="3886200"/>
          </a:xfrm>
          <a:prstGeom prst="rect">
            <a:avLst/>
          </a:prstGeom>
        </p:spPr>
      </p:pic>
      <p:pic>
        <p:nvPicPr>
          <p:cNvPr id="5" name="Рисунок 4" descr="джоти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17971" cy="35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Недостаток эстрогена у женщин приводит к появлению морщин, развитию </a:t>
            </a:r>
            <a:r>
              <a:rPr lang="ru-RU" dirty="0" err="1" smtClean="0">
                <a:solidFill>
                  <a:schemeClr val="bg1"/>
                </a:solidFill>
              </a:rPr>
              <a:t>остеопороза</a:t>
            </a:r>
            <a:r>
              <a:rPr lang="ru-RU" dirty="0">
                <a:solidFill>
                  <a:schemeClr val="bg1"/>
                </a:solidFill>
              </a:rPr>
              <a:t>,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оволосению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img-women-old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214554"/>
            <a:ext cx="3429024" cy="2517815"/>
          </a:xfrm>
          <a:prstGeom prst="rect">
            <a:avLst/>
          </a:prstGeom>
        </p:spPr>
      </p:pic>
      <p:pic>
        <p:nvPicPr>
          <p:cNvPr id="5" name="Рисунок 4" descr="ostm.jpg"/>
          <p:cNvPicPr>
            <a:picLocks noChangeAspect="1"/>
          </p:cNvPicPr>
          <p:nvPr/>
        </p:nvPicPr>
        <p:blipFill>
          <a:blip r:embed="rId3"/>
          <a:srcRect l="40404"/>
          <a:stretch>
            <a:fillRect/>
          </a:stretch>
        </p:blipFill>
        <p:spPr>
          <a:xfrm>
            <a:off x="3857620" y="2786058"/>
            <a:ext cx="3000396" cy="2955481"/>
          </a:xfrm>
          <a:prstGeom prst="rect">
            <a:avLst/>
          </a:prstGeom>
        </p:spPr>
      </p:pic>
      <p:pic>
        <p:nvPicPr>
          <p:cNvPr id="6" name="Рисунок 5" descr="10075208fafa80f86d4f135f62a1288a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422" y="4549302"/>
            <a:ext cx="2214578" cy="23086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Недостаток эстрогена у мужчин приводит к инфаркту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oslojnen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285992"/>
            <a:ext cx="4758693" cy="3571900"/>
          </a:xfrm>
          <a:prstGeom prst="rect">
            <a:avLst/>
          </a:prstGeom>
        </p:spPr>
      </p:pic>
      <p:pic>
        <p:nvPicPr>
          <p:cNvPr id="4" name="Рисунок 3" descr="infarkt_miokard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2571744"/>
            <a:ext cx="3190884" cy="3190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Избыток эстрогена приводит к ожирению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jubki_dlja_polnih-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714488"/>
            <a:ext cx="3571900" cy="4762533"/>
          </a:xfrm>
          <a:prstGeom prst="rect">
            <a:avLst/>
          </a:prstGeom>
        </p:spPr>
      </p:pic>
      <p:pic>
        <p:nvPicPr>
          <p:cNvPr id="4" name="Рисунок 3" descr="�����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2143116"/>
            <a:ext cx="4119733" cy="38210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Тестостерон – гормон силы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f64bc58d72d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1928802"/>
            <a:ext cx="5024430" cy="3344386"/>
          </a:xfrm>
          <a:prstGeom prst="rect">
            <a:avLst/>
          </a:prstGeom>
        </p:spPr>
      </p:pic>
      <p:pic>
        <p:nvPicPr>
          <p:cNvPr id="7" name="Рисунок 6" descr="A06-19_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428736"/>
            <a:ext cx="3287087" cy="49021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Избыток тестостерона приводит к избыточному развитию мускулатуры, агрессии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1265761937_prichiny-i-posledstviya-zhenskoj-agressii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0952" y="4786322"/>
            <a:ext cx="3253048" cy="2071678"/>
          </a:xfrm>
          <a:prstGeom prst="rect">
            <a:avLst/>
          </a:prstGeom>
        </p:spPr>
      </p:pic>
      <p:pic>
        <p:nvPicPr>
          <p:cNvPr id="4" name="Рисунок 3" descr="women_bodybuilder.jpg"/>
          <p:cNvPicPr>
            <a:picLocks noChangeAspect="1"/>
          </p:cNvPicPr>
          <p:nvPr/>
        </p:nvPicPr>
        <p:blipFill>
          <a:blip r:embed="rId3"/>
          <a:srcRect b="4762"/>
          <a:stretch>
            <a:fillRect/>
          </a:stretch>
        </p:blipFill>
        <p:spPr>
          <a:xfrm>
            <a:off x="3643306" y="2265581"/>
            <a:ext cx="3429024" cy="2449303"/>
          </a:xfrm>
          <a:prstGeom prst="rect">
            <a:avLst/>
          </a:prstGeom>
        </p:spPr>
      </p:pic>
      <p:pic>
        <p:nvPicPr>
          <p:cNvPr id="5" name="Рисунок 4" descr="1221595390_5451211304779731.jpg"/>
          <p:cNvPicPr>
            <a:picLocks noChangeAspect="1"/>
          </p:cNvPicPr>
          <p:nvPr/>
        </p:nvPicPr>
        <p:blipFill>
          <a:blip r:embed="rId4"/>
          <a:srcRect b="5850"/>
          <a:stretch>
            <a:fillRect/>
          </a:stretch>
        </p:blipFill>
        <p:spPr>
          <a:xfrm>
            <a:off x="214282" y="2214554"/>
            <a:ext cx="3182319" cy="4000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Дефицит  тестостерона: депрессия, бессонница, ожирение, вялость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128323680435_main.jpg"/>
          <p:cNvPicPr>
            <a:picLocks noChangeAspect="1"/>
          </p:cNvPicPr>
          <p:nvPr/>
        </p:nvPicPr>
        <p:blipFill>
          <a:blip r:embed="rId2"/>
          <a:srcRect l="17857" t="9023"/>
          <a:stretch>
            <a:fillRect/>
          </a:stretch>
        </p:blipFill>
        <p:spPr>
          <a:xfrm>
            <a:off x="4929190" y="1554952"/>
            <a:ext cx="3571900" cy="2755107"/>
          </a:xfrm>
          <a:prstGeom prst="rect">
            <a:avLst/>
          </a:prstGeom>
        </p:spPr>
      </p:pic>
      <p:pic>
        <p:nvPicPr>
          <p:cNvPr id="5" name="Рисунок 4" descr="2625153_web_wmar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428736"/>
            <a:ext cx="3781340" cy="2514591"/>
          </a:xfrm>
          <a:prstGeom prst="rect">
            <a:avLst/>
          </a:prstGeom>
        </p:spPr>
      </p:pic>
      <p:pic>
        <p:nvPicPr>
          <p:cNvPr id="6" name="Рисунок 5" descr="ne_meshayte_spat_thumb_mai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84" y="4357694"/>
            <a:ext cx="4143404" cy="2330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Окситоцин – гормон заботы и радости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family_flex_swed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1857364"/>
            <a:ext cx="4000528" cy="4487549"/>
          </a:xfrm>
          <a:prstGeom prst="rect">
            <a:avLst/>
          </a:prstGeom>
        </p:spPr>
      </p:pic>
      <p:pic>
        <p:nvPicPr>
          <p:cNvPr id="4" name="Рисунок 3" descr="f1037405726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928802"/>
            <a:ext cx="4500594" cy="3600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207</Words>
  <Application>Microsoft Office PowerPoint</Application>
  <PresentationFormat>Экран (4:3)</PresentationFormat>
  <Paragraphs>26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К чему приводит избыток или недостаток гормонов</vt:lpstr>
      <vt:lpstr>Эстроген – гормон женской красоты</vt:lpstr>
      <vt:lpstr>Недостаток эстрогена у женщин приводит к появлению морщин, развитию остеопороза, оволосению </vt:lpstr>
      <vt:lpstr>Недостаток эстрогена у мужчин приводит к инфаркту</vt:lpstr>
      <vt:lpstr>Избыток эстрогена приводит к ожирению</vt:lpstr>
      <vt:lpstr>Тестостерон – гормон силы </vt:lpstr>
      <vt:lpstr>Избыток тестостерона приводит к избыточному развитию мускулатуры, агрессии </vt:lpstr>
      <vt:lpstr>Дефицит  тестостерона: депрессия, бессонница, ожирение, вялость</vt:lpstr>
      <vt:lpstr>Окситоцин – гормон заботы и радости</vt:lpstr>
      <vt:lpstr>Недостаток окситоцина приводит к раздражительности и депрессии</vt:lpstr>
      <vt:lpstr>Тироксин – гормон фигуры и ума</vt:lpstr>
      <vt:lpstr>Избыток тироксина приводит к снижению веса, учащению сердцебиения, беспокойству</vt:lpstr>
      <vt:lpstr>Недостаток тироксина приводит к ожирению, сонливости, ухудшению памяти</vt:lpstr>
      <vt:lpstr>Норадреналин – гормон отваги</vt:lpstr>
      <vt:lpstr>Избыток гормона роста приводит к акромегалии</vt:lpstr>
      <vt:lpstr>Роберт Першинг Уодлоу –  рост 2,72 м</vt:lpstr>
      <vt:lpstr>Самый высокий из тех, кто живет сейчас на Земле - Хайи Мохаммед Алам Чанна из Пакистана.  Его рост 2,32 м </vt:lpstr>
      <vt:lpstr>Самая высокая женщина на Земле – 38-летняя китаянка Яо Дефен рост – 2,38 м</vt:lpstr>
      <vt:lpstr>Самым маленьким мужчиной считается Гал Мохаммед из Нью-Дели (Индия). </vt:lpstr>
      <vt:lpstr>Хе Пинпин и Светлана Панкратова, его рост 73 см, длина её ног – 132 см</vt:lpstr>
      <vt:lpstr>Хатиче Коджаман  из Турции, рост – 71 см, вес – 6,8 кг, возраст 20 лет</vt:lpstr>
      <vt:lpstr>Джоти Амги из Индии рост 58 см, вес – 8 кг,  возраст – 14 лет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 чему приводит избыток или недостаток гормонов</dc:title>
  <dc:creator>lord roman</dc:creator>
  <cp:lastModifiedBy>Romeo</cp:lastModifiedBy>
  <cp:revision>29</cp:revision>
  <dcterms:created xsi:type="dcterms:W3CDTF">2011-04-18T13:30:29Z</dcterms:created>
  <dcterms:modified xsi:type="dcterms:W3CDTF">2012-01-11T17:06:04Z</dcterms:modified>
</cp:coreProperties>
</file>