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9" r:id="rId21"/>
    <p:sldId id="282" r:id="rId22"/>
    <p:sldId id="283" r:id="rId23"/>
    <p:sldId id="284" r:id="rId24"/>
    <p:sldId id="285" r:id="rId25"/>
    <p:sldId id="286" r:id="rId26"/>
    <p:sldId id="288" r:id="rId27"/>
    <p:sldId id="289" r:id="rId28"/>
    <p:sldId id="290" r:id="rId29"/>
    <p:sldId id="291" r:id="rId30"/>
    <p:sldId id="292" r:id="rId31"/>
    <p:sldId id="293" r:id="rId32"/>
    <p:sldId id="295" r:id="rId33"/>
    <p:sldId id="296" r:id="rId34"/>
    <p:sldId id="297" r:id="rId35"/>
    <p:sldId id="298" r:id="rId36"/>
    <p:sldId id="299" r:id="rId37"/>
    <p:sldId id="300" r:id="rId38"/>
    <p:sldId id="301" r:id="rId39"/>
    <p:sldId id="302" r:id="rId40"/>
    <p:sldId id="304" r:id="rId41"/>
    <p:sldId id="305" r:id="rId4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931" y="-8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03648" y="533400"/>
            <a:ext cx="7068620" cy="3471664"/>
          </a:xfrm>
        </p:spPr>
        <p:txBody>
          <a:bodyPr>
            <a:normAutofit/>
          </a:bodyPr>
          <a:lstStyle/>
          <a:p>
            <a:pPr algn="ctr" eaLnBrk="1" hangingPunct="1"/>
            <a:r>
              <a:rPr lang="ru-RU" sz="4800" dirty="0" smtClean="0"/>
              <a:t>Образ художественной культуры средневековой Западной Европы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350" y="5445125"/>
            <a:ext cx="6400800" cy="11049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400" smtClean="0"/>
              <a:t>Урок- путешествие</a:t>
            </a:r>
          </a:p>
          <a:p>
            <a:pPr eaLnBrk="1" hangingPunct="1">
              <a:lnSpc>
                <a:spcPct val="80000"/>
              </a:lnSpc>
            </a:pPr>
            <a:r>
              <a:rPr lang="ru-RU" sz="2400" smtClean="0"/>
              <a:t>4 класс</a:t>
            </a:r>
            <a:r>
              <a:rPr lang="ru-RU" sz="3600" smtClean="0"/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11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8767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Вид средневекового города</a:t>
            </a:r>
          </a:p>
        </p:txBody>
      </p:sp>
      <p:pic>
        <p:nvPicPr>
          <p:cNvPr id="27652" name="Picture 10" descr="сканирование0044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899592" y="1628800"/>
            <a:ext cx="4041260" cy="4968623"/>
          </a:xfrm>
          <a:noFill/>
        </p:spPr>
      </p:pic>
      <p:pic>
        <p:nvPicPr>
          <p:cNvPr id="27651" name="Picture 7" descr="сканирование0045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938712" y="1600994"/>
            <a:ext cx="3818269" cy="499635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 descr="сканирование0019"/>
          <p:cNvPicPr>
            <a:picLocks noChangeAspect="1" noChangeArrowheads="1"/>
          </p:cNvPicPr>
          <p:nvPr/>
        </p:nvPicPr>
        <p:blipFill>
          <a:blip r:embed="rId2" cstate="email"/>
          <a:srcRect r="-848"/>
          <a:stretch>
            <a:fillRect/>
          </a:stretch>
        </p:blipFill>
        <p:spPr bwMode="auto">
          <a:xfrm>
            <a:off x="468313" y="188913"/>
            <a:ext cx="8496300" cy="597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Text Box 5"/>
          <p:cNvSpPr txBox="1">
            <a:spLocks noChangeArrowheads="1"/>
          </p:cNvSpPr>
          <p:nvPr/>
        </p:nvSpPr>
        <p:spPr bwMode="auto">
          <a:xfrm>
            <a:off x="611188" y="6237288"/>
            <a:ext cx="46085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/>
              <a:t>Флоренция. Современный вид.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4" descr="сканирование001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50006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9" name="Text Box 5"/>
          <p:cNvSpPr txBox="1">
            <a:spLocks noChangeArrowheads="1"/>
          </p:cNvSpPr>
          <p:nvPr/>
        </p:nvSpPr>
        <p:spPr bwMode="auto">
          <a:xfrm>
            <a:off x="5508625" y="188913"/>
            <a:ext cx="3240088" cy="137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/>
              <a:t>Ротенбург. Средневековая часть города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Picture 8" descr="04_024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260648"/>
            <a:ext cx="5267385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pPr algn="ctr" eaLnBrk="1" hangingPunct="1"/>
            <a:r>
              <a:rPr lang="ru-RU" sz="1800" dirty="0" smtClean="0"/>
              <a:t>Собор </a:t>
            </a:r>
            <a:r>
              <a:rPr lang="ru-RU" sz="1800" dirty="0" err="1" smtClean="0"/>
              <a:t>Нотр</a:t>
            </a:r>
            <a:r>
              <a:rPr lang="ru-RU" sz="1800" dirty="0" smtClean="0"/>
              <a:t> - Дам де Пари. Франция.</a:t>
            </a:r>
          </a:p>
        </p:txBody>
      </p:sp>
      <p:pic>
        <p:nvPicPr>
          <p:cNvPr id="31747" name="Picture 7" descr="1a04_01_0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95536" y="908720"/>
            <a:ext cx="8135938" cy="56197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8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042792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400" dirty="0" err="1" smtClean="0"/>
              <a:t>Нотр-Дам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1145-1220</a:t>
            </a:r>
            <a:br>
              <a:rPr lang="ru-RU" sz="2400" dirty="0" smtClean="0"/>
            </a:br>
            <a:r>
              <a:rPr lang="ru-RU" sz="2400" dirty="0" smtClean="0"/>
              <a:t>Шартр</a:t>
            </a:r>
          </a:p>
        </p:txBody>
      </p:sp>
      <p:pic>
        <p:nvPicPr>
          <p:cNvPr id="32771" name="Picture 5" descr="1a04_01_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319588" y="333375"/>
            <a:ext cx="4824412" cy="619125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title"/>
          </p:nvPr>
        </p:nvSpPr>
        <p:spPr>
          <a:xfrm>
            <a:off x="5940425" y="381000"/>
            <a:ext cx="2441575" cy="8382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3200" smtClean="0"/>
              <a:t>Собор в Ульме</a:t>
            </a:r>
            <a:br>
              <a:rPr lang="ru-RU" sz="3200" smtClean="0"/>
            </a:br>
            <a:r>
              <a:rPr lang="ru-RU" sz="3200" smtClean="0"/>
              <a:t>1377-1529</a:t>
            </a:r>
          </a:p>
        </p:txBody>
      </p:sp>
      <p:pic>
        <p:nvPicPr>
          <p:cNvPr id="33795" name="Picture 4" descr="1a04_01_1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333375"/>
            <a:ext cx="5472113" cy="626427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10" descr="1a04_01_1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333375"/>
            <a:ext cx="4968180" cy="62286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9" name="Rectangle 12"/>
          <p:cNvSpPr>
            <a:spLocks noGrp="1" noChangeArrowheads="1"/>
          </p:cNvSpPr>
          <p:nvPr>
            <p:ph type="title"/>
          </p:nvPr>
        </p:nvSpPr>
        <p:spPr>
          <a:xfrm>
            <a:off x="-396552" y="332656"/>
            <a:ext cx="13541053" cy="91035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3200" dirty="0" smtClean="0"/>
              <a:t>Собор Св.Вита</a:t>
            </a:r>
            <a:br>
              <a:rPr lang="ru-RU" sz="3200" dirty="0" smtClean="0"/>
            </a:br>
            <a:r>
              <a:rPr lang="ru-RU" sz="3200" dirty="0" smtClean="0"/>
              <a:t>Прага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1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eaLnBrk="1" hangingPunct="1"/>
            <a:r>
              <a:rPr lang="ru-RU" smtClean="0"/>
              <a:t>Собор в Милане              Италия</a:t>
            </a:r>
          </a:p>
        </p:txBody>
      </p:sp>
      <p:pic>
        <p:nvPicPr>
          <p:cNvPr id="35843" name="Picture 9" descr="1a04_01_1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1125538"/>
            <a:ext cx="8353425" cy="57324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4" descr="04_308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-93663"/>
            <a:ext cx="9144000" cy="6951663"/>
          </a:xfrm>
          <a:noFill/>
        </p:spPr>
      </p:pic>
      <p:sp>
        <p:nvSpPr>
          <p:cNvPr id="36867" name="Text Box 7"/>
          <p:cNvSpPr txBox="1">
            <a:spLocks noChangeArrowheads="1"/>
          </p:cNvSpPr>
          <p:nvPr/>
        </p:nvSpPr>
        <p:spPr bwMode="auto">
          <a:xfrm>
            <a:off x="0" y="0"/>
            <a:ext cx="3455988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kumimoji="0" lang="ru-RU">
                <a:solidFill>
                  <a:srgbClr val="FFFFCC"/>
                </a:solidFill>
              </a:rPr>
              <a:t>Нотр-Дам</a:t>
            </a:r>
            <a:r>
              <a:rPr kumimoji="0" lang="ru-RU">
                <a:solidFill>
                  <a:schemeClr val="tx2"/>
                </a:solidFill>
              </a:rPr>
              <a:t/>
            </a:r>
            <a:br>
              <a:rPr kumimoji="0" lang="ru-RU">
                <a:solidFill>
                  <a:schemeClr val="tx2"/>
                </a:solidFill>
              </a:rPr>
            </a:br>
            <a:r>
              <a:rPr kumimoji="0" lang="ru-RU">
                <a:solidFill>
                  <a:schemeClr val="tx2"/>
                </a:solidFill>
              </a:rPr>
              <a:t> </a:t>
            </a:r>
            <a:r>
              <a:rPr kumimoji="0" lang="ru-RU">
                <a:solidFill>
                  <a:srgbClr val="FFFFCC"/>
                </a:solidFill>
              </a:rPr>
              <a:t>Франция </a:t>
            </a:r>
            <a:br>
              <a:rPr kumimoji="0" lang="ru-RU">
                <a:solidFill>
                  <a:srgbClr val="FFFFCC"/>
                </a:solidFill>
              </a:rPr>
            </a:br>
            <a:r>
              <a:rPr kumimoji="0" lang="ru-RU">
                <a:solidFill>
                  <a:srgbClr val="FFFFCC"/>
                </a:solidFill>
              </a:rPr>
              <a:t>1211-1311</a:t>
            </a:r>
            <a:br>
              <a:rPr kumimoji="0" lang="ru-RU">
                <a:solidFill>
                  <a:srgbClr val="FFFFCC"/>
                </a:solidFill>
              </a:rPr>
            </a:br>
            <a:r>
              <a:rPr kumimoji="0" lang="ru-RU">
                <a:solidFill>
                  <a:srgbClr val="FFFFCC"/>
                </a:solidFill>
              </a:rPr>
              <a:t> Реймс</a:t>
            </a:r>
            <a:br>
              <a:rPr kumimoji="0" lang="ru-RU">
                <a:solidFill>
                  <a:srgbClr val="FFFFCC"/>
                </a:solidFill>
              </a:rPr>
            </a:br>
            <a:endParaRPr kumimoji="0" lang="ru-RU">
              <a:solidFill>
                <a:srgbClr val="FFFFCC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4405104"/>
          </a:xfrm>
        </p:spPr>
        <p:txBody>
          <a:bodyPr>
            <a:normAutofit fontScale="90000"/>
          </a:bodyPr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4000" dirty="0" smtClean="0">
                <a:solidFill>
                  <a:srgbClr val="FF0000"/>
                </a:solidFill>
              </a:rPr>
              <a:t>Цель урока:</a:t>
            </a:r>
            <a:r>
              <a:rPr lang="ru-RU" sz="3200" dirty="0" smtClean="0"/>
              <a:t>                              </a:t>
            </a:r>
            <a:br>
              <a:rPr lang="ru-RU" sz="3200" dirty="0" smtClean="0"/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 smtClean="0"/>
              <a:t> </a:t>
            </a:r>
            <a:r>
              <a:rPr lang="ru-RU" sz="4400" dirty="0" smtClean="0"/>
              <a:t>знакомство с художественной культурой средневековой Западной Европы.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5" descr="01_00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00113" y="404813"/>
            <a:ext cx="4608512" cy="6119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9" name="Rectangle 9"/>
          <p:cNvSpPr>
            <a:spLocks noGrp="1" noChangeArrowheads="1"/>
          </p:cNvSpPr>
          <p:nvPr>
            <p:ph type="title"/>
          </p:nvPr>
        </p:nvSpPr>
        <p:spPr>
          <a:xfrm>
            <a:off x="1043608" y="404813"/>
            <a:ext cx="11889755" cy="1655762"/>
          </a:xfrm>
        </p:spPr>
        <p:txBody>
          <a:bodyPr/>
          <a:lstStyle/>
          <a:p>
            <a:pPr eaLnBrk="1" hangingPunct="1"/>
            <a:r>
              <a:rPr lang="ru-RU" sz="3200" dirty="0" smtClean="0"/>
              <a:t>Англия,</a:t>
            </a:r>
            <a:br>
              <a:rPr lang="ru-RU" sz="3200" dirty="0" smtClean="0"/>
            </a:br>
            <a:r>
              <a:rPr lang="ru-RU" sz="3200" dirty="0" smtClean="0"/>
              <a:t>Букингемский</a:t>
            </a:r>
            <a:br>
              <a:rPr lang="ru-RU" sz="3200" dirty="0" smtClean="0"/>
            </a:br>
            <a:r>
              <a:rPr lang="ru-RU" sz="3200" dirty="0" smtClean="0"/>
              <a:t> дворец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 descr="сканирование003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19650" y="0"/>
            <a:ext cx="43243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1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4330824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>Какие особенности </a:t>
            </a:r>
            <a:br>
              <a:rPr lang="ru-RU" sz="2800" dirty="0" smtClean="0"/>
            </a:br>
            <a:r>
              <a:rPr lang="ru-RU" sz="2800" dirty="0" smtClean="0"/>
              <a:t>имеет готическая </a:t>
            </a:r>
            <a:br>
              <a:rPr lang="ru-RU" sz="2800" dirty="0" smtClean="0"/>
            </a:br>
            <a:r>
              <a:rPr lang="ru-RU" sz="2800" dirty="0" smtClean="0"/>
              <a:t>архитектура?</a:t>
            </a:r>
          </a:p>
        </p:txBody>
      </p:sp>
      <p:pic>
        <p:nvPicPr>
          <p:cNvPr id="4" name="Picture 4" descr="1a04_01_06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827584" y="1556792"/>
            <a:ext cx="3311525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4" descr="сканирование003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 rot="183425">
            <a:off x="4448175" y="476250"/>
            <a:ext cx="41417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035" name="Picture 5" descr="сканирование003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200025" y="476250"/>
            <a:ext cx="4700588" cy="583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 descr="сканирование003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042988" y="908050"/>
            <a:ext cx="6769100" cy="594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59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88913"/>
            <a:ext cx="8001000" cy="792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smtClean="0"/>
              <a:t>1.В чем различие этих построек?</a:t>
            </a:r>
            <a:br>
              <a:rPr lang="ru-RU" sz="2800" smtClean="0"/>
            </a:br>
            <a:r>
              <a:rPr lang="ru-RU" sz="2800" smtClean="0"/>
              <a:t>2. Чем вызваны такие отличия?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5" descr="сканирование002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79838" y="404813"/>
            <a:ext cx="5013325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3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ru-RU" sz="3200" smtClean="0"/>
              <a:t>Какими домами</a:t>
            </a:r>
            <a:br>
              <a:rPr lang="ru-RU" sz="3200" smtClean="0"/>
            </a:br>
            <a:r>
              <a:rPr lang="ru-RU" sz="3200" smtClean="0"/>
              <a:t>застроены улицы</a:t>
            </a:r>
            <a:br>
              <a:rPr lang="ru-RU" sz="3200" smtClean="0"/>
            </a:br>
            <a:r>
              <a:rPr lang="ru-RU" sz="3200" smtClean="0"/>
              <a:t> города?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Видны ли соборы</a:t>
            </a:r>
            <a:br>
              <a:rPr lang="ru-RU" sz="3200" smtClean="0"/>
            </a:br>
            <a:r>
              <a:rPr lang="ru-RU" sz="3200" smtClean="0"/>
              <a:t> на этой улице?</a:t>
            </a:r>
            <a:br>
              <a:rPr lang="ru-RU" sz="3200" smtClean="0"/>
            </a:br>
            <a:r>
              <a:rPr lang="ru-RU" sz="3200" smtClean="0"/>
              <a:t/>
            </a:r>
            <a:br>
              <a:rPr lang="ru-RU" sz="3200" smtClean="0"/>
            </a:br>
            <a:r>
              <a:rPr lang="ru-RU" sz="3200" smtClean="0"/>
              <a:t>Почему?</a:t>
            </a:r>
            <a:br>
              <a:rPr lang="ru-RU" sz="3200" smtClean="0"/>
            </a:br>
            <a:endParaRPr lang="ru-RU" sz="32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4800" smtClean="0">
                <a:solidFill>
                  <a:srgbClr val="FF0000"/>
                </a:solidFill>
              </a:rPr>
              <a:t>Задание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1412875"/>
            <a:ext cx="7772400" cy="5224463"/>
          </a:xfrm>
        </p:spPr>
        <p:txBody>
          <a:bodyPr/>
          <a:lstStyle/>
          <a:p>
            <a:pPr marL="609600" indent="-609600" eaLnBrk="1" hangingPunct="1">
              <a:buFontTx/>
              <a:buAutoNum type="arabicPeriod"/>
            </a:pPr>
            <a:r>
              <a:rPr lang="ru-RU" sz="2800" smtClean="0"/>
              <a:t>Два ученика вырезают фасад храма из темной бумаги. Детали приклеиваются на лист ватмана форм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ru-RU" sz="2800" smtClean="0">
                <a:solidFill>
                  <a:srgbClr val="FF0000"/>
                </a:solidFill>
              </a:rPr>
              <a:t>Остальные</a:t>
            </a:r>
            <a:r>
              <a:rPr lang="ru-RU" sz="2800" smtClean="0"/>
              <a:t> ребята продумывают внешний вид жилых построек города. </a:t>
            </a:r>
            <a:r>
              <a:rPr lang="ru-RU" sz="2800" smtClean="0">
                <a:solidFill>
                  <a:srgbClr val="FF0000"/>
                </a:solidFill>
              </a:rPr>
              <a:t>Каждый</a:t>
            </a:r>
            <a:r>
              <a:rPr lang="ru-RU" sz="2800" smtClean="0"/>
              <a:t> «строит» </a:t>
            </a:r>
            <a:r>
              <a:rPr lang="ru-RU" sz="2800" smtClean="0">
                <a:solidFill>
                  <a:srgbClr val="FF0000"/>
                </a:solidFill>
              </a:rPr>
              <a:t>свой</a:t>
            </a:r>
            <a:r>
              <a:rPr lang="ru-RU" sz="2800" smtClean="0"/>
              <a:t> дом.</a:t>
            </a:r>
          </a:p>
          <a:p>
            <a:pPr marL="609600" indent="-609600" eaLnBrk="1" hangingPunct="1">
              <a:buFontTx/>
              <a:buNone/>
            </a:pPr>
            <a:r>
              <a:rPr lang="ru-RU" sz="2800" smtClean="0"/>
              <a:t>     </a:t>
            </a:r>
          </a:p>
          <a:p>
            <a:pPr marL="609600" indent="-609600" eaLnBrk="1" hangingPunct="1">
              <a:buFontTx/>
              <a:buNone/>
            </a:pPr>
            <a:r>
              <a:rPr lang="ru-RU" sz="2800" smtClean="0"/>
              <a:t>      Работаем в технике АППЛИКАЦИЯ.</a:t>
            </a:r>
            <a:r>
              <a:rPr lang="ru-RU" sz="2800" i="1" smtClean="0"/>
              <a:t> Время ограничено для всех- 15 минут</a:t>
            </a:r>
          </a:p>
          <a:p>
            <a:pPr marL="609600" indent="-609600" eaLnBrk="1" hangingPunct="1">
              <a:buFontTx/>
              <a:buNone/>
            </a:pPr>
            <a:endParaRPr lang="ru-RU" sz="2800" i="1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04_016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535488" y="0"/>
            <a:ext cx="4608512" cy="6858000"/>
          </a:xfr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0648"/>
            <a:ext cx="39604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solidFill>
                  <a:srgbClr val="FF0000"/>
                </a:solidFill>
              </a:rPr>
              <a:t>Мерцание витражей</a:t>
            </a:r>
            <a:endParaRPr lang="ru-RU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0" y="381000"/>
            <a:ext cx="3810000" cy="268796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dirty="0" smtClean="0"/>
              <a:t> Собор в г.Бургос</a:t>
            </a:r>
            <a:br>
              <a:rPr lang="ru-RU" sz="3200" dirty="0" smtClean="0"/>
            </a:br>
            <a:r>
              <a:rPr lang="ru-RU" sz="3200" dirty="0" smtClean="0"/>
              <a:t> Испания</a:t>
            </a:r>
            <a:br>
              <a:rPr lang="ru-RU" sz="3200" dirty="0" smtClean="0"/>
            </a:br>
            <a:r>
              <a:rPr lang="ru-RU" sz="3200" dirty="0" smtClean="0"/>
              <a:t> 13-16 в.в.</a:t>
            </a:r>
          </a:p>
        </p:txBody>
      </p:sp>
      <p:pic>
        <p:nvPicPr>
          <p:cNvPr id="50179" name="Picture 4" descr="1a04_01_18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404813"/>
            <a:ext cx="4032250" cy="5976937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1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1204" name="Picture 4" descr="04_060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86000" y="1404938"/>
            <a:ext cx="4572000" cy="404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5" name="Picture 5" descr="04_30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0" y="36513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1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2228" name="Picture 11" descr="сканирование000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4198541" y="1600200"/>
            <a:ext cx="746917" cy="4525963"/>
          </a:xfrm>
          <a:noFill/>
        </p:spPr>
      </p:pic>
      <p:pic>
        <p:nvPicPr>
          <p:cNvPr id="52227" name="Picture 4" descr="04_320"/>
          <p:cNvPicPr>
            <a:picLocks noGrp="1" noChangeAspect="1" noChangeArrowheads="1"/>
          </p:cNvPicPr>
          <p:nvPr>
            <p:ph idx="4294967295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4984750" cy="6858000"/>
          </a:xfrm>
          <a:noFill/>
        </p:spPr>
      </p:pic>
      <p:pic>
        <p:nvPicPr>
          <p:cNvPr id="52229" name="Picture 14" descr="сканирование0006"/>
          <p:cNvPicPr>
            <a:picLocks noChangeAspect="1" noChangeArrowheads="1"/>
          </p:cNvPicPr>
          <p:nvPr/>
        </p:nvPicPr>
        <p:blipFill>
          <a:blip r:embed="rId4" cstate="email"/>
          <a:srcRect l="-13293"/>
          <a:stretch>
            <a:fillRect/>
          </a:stretch>
        </p:blipFill>
        <p:spPr bwMode="auto">
          <a:xfrm>
            <a:off x="4932363" y="0"/>
            <a:ext cx="1752600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30" name="Picture 15" descr="сканирование000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29475" y="0"/>
            <a:ext cx="1516063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сканирование0046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17925" y="0"/>
            <a:ext cx="54260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251520" y="260648"/>
            <a:ext cx="481997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/>
              <a:t>Словарь</a:t>
            </a:r>
            <a:endParaRPr lang="ru-RU" sz="2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0" y="1124744"/>
            <a:ext cx="370790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solidFill>
                  <a:srgbClr val="FF0000"/>
                </a:solidFill>
              </a:rPr>
              <a:t>Средние века</a:t>
            </a:r>
            <a:r>
              <a:rPr lang="ru-RU" sz="2800" dirty="0" smtClean="0"/>
              <a:t> – </a:t>
            </a:r>
          </a:p>
          <a:p>
            <a:pPr algn="ctr"/>
            <a:r>
              <a:rPr lang="ru-RU" sz="2800" dirty="0" smtClean="0"/>
              <a:t> 12-17 века</a:t>
            </a:r>
          </a:p>
          <a:p>
            <a:pPr algn="ctr"/>
            <a:r>
              <a:rPr lang="ru-RU" sz="2800" dirty="0" smtClean="0"/>
              <a:t>-800-300 лет назад-</a:t>
            </a:r>
          </a:p>
          <a:p>
            <a:pPr algn="ctr"/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4" descr="1a04_01_1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-30163"/>
            <a:ext cx="9144000" cy="688816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4" descr="04_304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9525"/>
            <a:ext cx="9396413" cy="6892925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>
          <a:xfrm>
            <a:off x="4556125" y="381000"/>
            <a:ext cx="3825875" cy="438150"/>
          </a:xfrm>
        </p:spPr>
        <p:txBody>
          <a:bodyPr/>
          <a:lstStyle/>
          <a:p>
            <a:pPr eaLnBrk="1" hangingPunct="1"/>
            <a:r>
              <a:rPr lang="ru-RU" sz="2000" smtClean="0"/>
              <a:t>Витраж собора</a:t>
            </a:r>
          </a:p>
        </p:txBody>
      </p:sp>
      <p:sp>
        <p:nvSpPr>
          <p:cNvPr id="563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685800" y="1295400"/>
            <a:ext cx="3808413" cy="4648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56324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9788" y="1295400"/>
            <a:ext cx="3808412" cy="46482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56325" name="Picture 7" descr="1a04_01_08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643438" y="1125538"/>
            <a:ext cx="4198937" cy="5256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8" descr="1a04_01_07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5288" y="1125538"/>
            <a:ext cx="41529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>
            <a:spLocks noGrp="1" noChangeArrowheads="1"/>
          </p:cNvSpPr>
          <p:nvPr>
            <p:ph type="title"/>
          </p:nvPr>
        </p:nvSpPr>
        <p:spPr>
          <a:xfrm>
            <a:off x="6156325" y="260350"/>
            <a:ext cx="2987675" cy="6292850"/>
          </a:xfrm>
        </p:spPr>
        <p:txBody>
          <a:bodyPr/>
          <a:lstStyle/>
          <a:p>
            <a:pPr algn="ctr" eaLnBrk="1" hangingPunct="1"/>
            <a:r>
              <a:rPr lang="ru-RU" smtClean="0">
                <a:solidFill>
                  <a:srgbClr val="FF0000"/>
                </a:solidFill>
              </a:rPr>
              <a:t>Витражи.</a:t>
            </a:r>
            <a:br>
              <a:rPr lang="ru-RU" smtClean="0">
                <a:solidFill>
                  <a:srgbClr val="FF0000"/>
                </a:solidFill>
              </a:rPr>
            </a:br>
            <a:r>
              <a:rPr lang="ru-RU" smtClean="0"/>
              <a:t/>
            </a:r>
            <a:br>
              <a:rPr lang="ru-RU" smtClean="0"/>
            </a:br>
            <a:r>
              <a:rPr lang="ru-RU" sz="3200" smtClean="0"/>
              <a:t>Каково </a:t>
            </a:r>
            <a:br>
              <a:rPr lang="ru-RU" sz="3200" smtClean="0"/>
            </a:br>
            <a:r>
              <a:rPr lang="ru-RU" sz="3200" smtClean="0"/>
              <a:t>их назначение?</a:t>
            </a:r>
          </a:p>
        </p:txBody>
      </p:sp>
      <p:pic>
        <p:nvPicPr>
          <p:cNvPr id="57347" name="Picture 4" descr="1a04_01_05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0" y="0"/>
            <a:ext cx="6264275" cy="6858000"/>
          </a:xfrm>
          <a:noFill/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Задание: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Украсьте постройку изображением витражей. (2 учащихся , фломастеры)</a:t>
            </a:r>
          </a:p>
        </p:txBody>
      </p:sp>
      <p:sp>
        <p:nvSpPr>
          <p:cNvPr id="58372" name="Rectangle 4"/>
          <p:cNvSpPr>
            <a:spLocks noChangeArrowheads="1"/>
          </p:cNvSpPr>
          <p:nvPr/>
        </p:nvSpPr>
        <p:spPr bwMode="auto">
          <a:xfrm>
            <a:off x="188913" y="3200400"/>
            <a:ext cx="8783637" cy="204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kumimoji="0" lang="ru-RU" sz="3200"/>
              <a:t>Обратите внимание , </a:t>
            </a:r>
          </a:p>
          <a:p>
            <a:r>
              <a:rPr kumimoji="0" lang="ru-RU" sz="3200"/>
              <a:t>чем покрыта территория соборной площади. </a:t>
            </a:r>
          </a:p>
          <a:p>
            <a:r>
              <a:rPr kumimoji="0" lang="ru-RU" sz="3200"/>
              <a:t>В технике аппликация </a:t>
            </a:r>
          </a:p>
          <a:p>
            <a:r>
              <a:rPr kumimoji="0" lang="ru-RU" sz="3200"/>
              <a:t>выполните это покрытие на панно.</a:t>
            </a:r>
          </a:p>
        </p:txBody>
      </p:sp>
    </p:spTree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4" descr="ScannedImage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49350" y="3175"/>
            <a:ext cx="6845300" cy="685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1268413"/>
            <a:ext cx="8001000" cy="3673475"/>
          </a:xfrm>
        </p:spPr>
        <p:txBody>
          <a:bodyPr/>
          <a:lstStyle/>
          <a:p>
            <a:pPr algn="ctr" eaLnBrk="1" hangingPunct="1"/>
            <a:r>
              <a:rPr lang="ru-RU" sz="5400" smtClean="0">
                <a:solidFill>
                  <a:srgbClr val="FF0000"/>
                </a:solidFill>
              </a:rPr>
              <a:t>Скульптура и рельефы.</a:t>
            </a:r>
            <a:br>
              <a:rPr lang="ru-RU" sz="5400" smtClean="0">
                <a:solidFill>
                  <a:srgbClr val="FF0000"/>
                </a:solidFill>
              </a:rPr>
            </a:br>
            <a:r>
              <a:rPr lang="ru-RU" sz="5400" smtClean="0">
                <a:solidFill>
                  <a:srgbClr val="FF0000"/>
                </a:solidFill>
              </a:rPr>
              <a:t>Интерьер соборов.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0"/>
            <a:ext cx="8820150" cy="1196752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800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</p:txBody>
      </p:sp>
      <p:pic>
        <p:nvPicPr>
          <p:cNvPr id="61443" name="Picture 4" descr="04_30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0" y="692150"/>
            <a:ext cx="9144000" cy="6642100"/>
          </a:xfrm>
          <a:noFill/>
        </p:spPr>
      </p:pic>
      <p:sp>
        <p:nvSpPr>
          <p:cNvPr id="4" name="TextBox 3"/>
          <p:cNvSpPr txBox="1"/>
          <p:nvPr/>
        </p:nvSpPr>
        <p:spPr>
          <a:xfrm>
            <a:off x="395536" y="260648"/>
            <a:ext cx="75253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НАЗОВИТЕ МУЗЫКАЛЬНЫЙ ИНСТРУМЕНТ</a:t>
            </a:r>
            <a:endParaRPr lang="ru-RU" sz="2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7" descr="1a04_01_1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808538" y="1052513"/>
            <a:ext cx="3787775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67" name="Picture 8" descr="1a04_01_1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98488" y="1052513"/>
            <a:ext cx="3811587" cy="540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8" name="Rectangle 9"/>
          <p:cNvSpPr>
            <a:spLocks noGrp="1" noChangeArrowheads="1"/>
          </p:cNvSpPr>
          <p:nvPr>
            <p:ph type="title"/>
          </p:nvPr>
        </p:nvSpPr>
        <p:spPr>
          <a:xfrm>
            <a:off x="457200" y="320040"/>
            <a:ext cx="7242048" cy="58868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Скульптура               Рельефы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4" descr="1a04_01_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468974" y="404664"/>
            <a:ext cx="6416114" cy="6264696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4" descr="сканирование0049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70310" y="333375"/>
            <a:ext cx="8378403" cy="6119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8" descr="1a04_01_2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513" y="0"/>
            <a:ext cx="47529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04_319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987824" y="0"/>
            <a:ext cx="4032250" cy="6858000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ctrTitle"/>
          </p:nvPr>
        </p:nvSpPr>
        <p:spPr>
          <a:xfrm>
            <a:off x="468313" y="404813"/>
            <a:ext cx="3671887" cy="1655762"/>
          </a:xfrm>
        </p:spPr>
        <p:txBody>
          <a:bodyPr/>
          <a:lstStyle/>
          <a:p>
            <a:pPr eaLnBrk="1" hangingPunct="1"/>
            <a:r>
              <a:rPr lang="ru-RU" smtClean="0"/>
              <a:t>Словарь</a:t>
            </a:r>
          </a:p>
        </p:txBody>
      </p:sp>
      <p:sp>
        <p:nvSpPr>
          <p:cNvPr id="21507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23850" y="2276872"/>
            <a:ext cx="8496300" cy="4581128"/>
          </a:xfrm>
        </p:spPr>
        <p:txBody>
          <a:bodyPr/>
          <a:lstStyle/>
          <a:p>
            <a:pPr eaLnBrk="1" hangingPunct="1"/>
            <a:r>
              <a:rPr lang="ru-RU" sz="4400" i="1" dirty="0" smtClean="0">
                <a:solidFill>
                  <a:srgbClr val="FF0000"/>
                </a:solidFill>
              </a:rPr>
              <a:t>Западная Европа</a:t>
            </a:r>
            <a:r>
              <a:rPr lang="ru-RU" sz="3600" dirty="0" smtClean="0"/>
              <a:t> - единая территория некоторых стран, расположенных западнее Уральского хребта :</a:t>
            </a:r>
          </a:p>
          <a:p>
            <a:pPr eaLnBrk="1" hangingPunct="1"/>
            <a:r>
              <a:rPr lang="ru-RU" sz="3600" dirty="0" smtClean="0"/>
              <a:t>Испании, Чехии, Норвегии,</a:t>
            </a:r>
          </a:p>
          <a:p>
            <a:pPr eaLnBrk="1" hangingPunct="1"/>
            <a:r>
              <a:rPr lang="ru-RU" sz="3600" dirty="0" smtClean="0"/>
              <a:t>Словакии, Венгрии, Польши,</a:t>
            </a:r>
          </a:p>
          <a:p>
            <a:pPr eaLnBrk="1" hangingPunct="1"/>
            <a:r>
              <a:rPr lang="ru-RU" sz="3600" dirty="0" smtClean="0"/>
              <a:t>Эстонии, Латвии, Литвы, других стран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 descr="сканирование0047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188" y="404813"/>
            <a:ext cx="7921625" cy="604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Словарь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rgbClr val="FF0000"/>
                </a:solidFill>
              </a:rPr>
              <a:t>Готический стиль – готика</a:t>
            </a:r>
            <a:r>
              <a:rPr lang="ru-RU" sz="4400" smtClean="0">
                <a:solidFill>
                  <a:srgbClr val="FFCC66"/>
                </a:solidFill>
              </a:rPr>
              <a:t> </a:t>
            </a:r>
            <a:r>
              <a:rPr lang="ru-RU" sz="360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от германского «готы» -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название племени-</a:t>
            </a:r>
          </a:p>
          <a:p>
            <a:pPr algn="ctr" eaLnBrk="1" hangingPunct="1">
              <a:buFontTx/>
              <a:buNone/>
            </a:pPr>
            <a:r>
              <a:rPr lang="ru-RU" sz="3600" smtClean="0">
                <a:solidFill>
                  <a:srgbClr val="FF0000"/>
                </a:solidFill>
              </a:rPr>
              <a:t>в художественной культуре</a:t>
            </a:r>
            <a:r>
              <a:rPr lang="ru-RU" sz="3600" smtClean="0"/>
              <a:t> </a:t>
            </a:r>
          </a:p>
          <a:p>
            <a:pPr algn="ctr" eaLnBrk="1" hangingPunct="1">
              <a:buFontTx/>
              <a:buNone/>
            </a:pPr>
            <a:r>
              <a:rPr lang="ru-RU" smtClean="0"/>
              <a:t>стиль, имеющий яркие отличительные особенности</a:t>
            </a:r>
            <a:r>
              <a:rPr lang="ru-RU" sz="3600" smtClean="0"/>
              <a:t> </a:t>
            </a:r>
          </a:p>
          <a:p>
            <a:pPr algn="ctr" eaLnBrk="1" hangingPunct="1">
              <a:buFontTx/>
              <a:buNone/>
            </a:pPr>
            <a:endParaRPr lang="ru-RU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4" descr="сканирование002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39750" y="444500"/>
            <a:ext cx="8064500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14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3470920" cy="383704"/>
          </a:xfrm>
        </p:spPr>
        <p:txBody>
          <a:bodyPr>
            <a:normAutofit fontScale="90000"/>
          </a:bodyPr>
          <a:lstStyle/>
          <a:p>
            <a:r>
              <a:rPr lang="ru-RU" sz="3200" b="1" i="1" dirty="0" smtClean="0">
                <a:solidFill>
                  <a:srgbClr val="FF0000"/>
                </a:solidFill>
              </a:rPr>
              <a:t>Архитектура</a:t>
            </a:r>
            <a:endParaRPr lang="ru-RU" sz="3200" dirty="0" smtClean="0"/>
          </a:p>
        </p:txBody>
      </p:sp>
      <p:pic>
        <p:nvPicPr>
          <p:cNvPr id="26628" name="Picture 13" descr="сканирование002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4716463" y="692150"/>
            <a:ext cx="3675062" cy="5689600"/>
          </a:xfrm>
          <a:noFill/>
        </p:spPr>
      </p:pic>
      <p:pic>
        <p:nvPicPr>
          <p:cNvPr id="26627" name="Picture 10" descr="сканирование0029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827088" y="2060575"/>
            <a:ext cx="3889375" cy="4176713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</TotalTime>
  <Words>219</Words>
  <Application>Microsoft Office PowerPoint</Application>
  <PresentationFormat>Экран (4:3)</PresentationFormat>
  <Paragraphs>52</Paragraphs>
  <Slides>41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Образ художественной культуры средневековой Западной Европы</vt:lpstr>
      <vt:lpstr> Цель урока:                                 знакомство с художественной культурой средневековой Западной Европы.</vt:lpstr>
      <vt:lpstr>Слайд 3</vt:lpstr>
      <vt:lpstr>Слайд 4</vt:lpstr>
      <vt:lpstr>Словарь</vt:lpstr>
      <vt:lpstr>Слайд 6</vt:lpstr>
      <vt:lpstr>Словарь</vt:lpstr>
      <vt:lpstr>Слайд 8</vt:lpstr>
      <vt:lpstr>Архитектура</vt:lpstr>
      <vt:lpstr>Вид средневекового города</vt:lpstr>
      <vt:lpstr>Слайд 11</vt:lpstr>
      <vt:lpstr>Слайд 12</vt:lpstr>
      <vt:lpstr>Слайд 13</vt:lpstr>
      <vt:lpstr>Собор Нотр - Дам де Пари. Франция.</vt:lpstr>
      <vt:lpstr>Нотр-Дам 1145-1220 Шартр</vt:lpstr>
      <vt:lpstr>Собор в Ульме 1377-1529</vt:lpstr>
      <vt:lpstr>Собор Св.Вита Прага</vt:lpstr>
      <vt:lpstr>Собор в Милане              Италия</vt:lpstr>
      <vt:lpstr>Слайд 19</vt:lpstr>
      <vt:lpstr>Англия, Букингемский  дворец</vt:lpstr>
      <vt:lpstr>Какие особенности  имеет готическая  архитектура?</vt:lpstr>
      <vt:lpstr>Слайд 22</vt:lpstr>
      <vt:lpstr>1.В чем различие этих построек? 2. Чем вызваны такие отличия?</vt:lpstr>
      <vt:lpstr>Какими домами застроены улицы  города?  Видны ли соборы  на этой улице?  Почему? </vt:lpstr>
      <vt:lpstr>Задание</vt:lpstr>
      <vt:lpstr>Слайд 26</vt:lpstr>
      <vt:lpstr> Собор в г.Бургос  Испания  13-16 в.в.</vt:lpstr>
      <vt:lpstr>Слайд 28</vt:lpstr>
      <vt:lpstr>Слайд 29</vt:lpstr>
      <vt:lpstr>Слайд 30</vt:lpstr>
      <vt:lpstr>Слайд 31</vt:lpstr>
      <vt:lpstr>Витраж собора</vt:lpstr>
      <vt:lpstr>Витражи.  Каково  их назначение?</vt:lpstr>
      <vt:lpstr>Задание:</vt:lpstr>
      <vt:lpstr>Слайд 35</vt:lpstr>
      <vt:lpstr>Скульптура и рельефы. Интерьер соборов.</vt:lpstr>
      <vt:lpstr>.</vt:lpstr>
      <vt:lpstr>Скульптура               Рельефы</vt:lpstr>
      <vt:lpstr>Слайд 39</vt:lpstr>
      <vt:lpstr>Слайд 40</vt:lpstr>
      <vt:lpstr>Слайд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Образ художественной культуры средневековой Западной Европы</dc:title>
  <dc:creator>ЕЛЕНА</dc:creator>
  <cp:lastModifiedBy>Пилипенко</cp:lastModifiedBy>
  <cp:revision>10</cp:revision>
  <dcterms:created xsi:type="dcterms:W3CDTF">2012-04-14T11:15:51Z</dcterms:created>
  <dcterms:modified xsi:type="dcterms:W3CDTF">2012-04-14T11:54:17Z</dcterms:modified>
</cp:coreProperties>
</file>