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86562" autoAdjust="0"/>
  </p:normalViewPr>
  <p:slideViewPr>
    <p:cSldViewPr>
      <p:cViewPr varScale="1">
        <p:scale>
          <a:sx n="65" d="100"/>
          <a:sy n="65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7DED4-F4AD-489B-BCF9-EF84DA348CDB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FE7CD-ECB3-4A74-AAB3-0B818B84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7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E7CD-ECB3-4A74-AAB3-0B818B843E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3240360"/>
          </a:xfrm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Acquest Script" pitchFamily="2" charset="0"/>
              </a:rPr>
              <a:t>Декоративная  РОСПИСЬ</a:t>
            </a:r>
            <a:endParaRPr lang="ru-RU" sz="8800" dirty="0">
              <a:solidFill>
                <a:srgbClr val="FF0000"/>
              </a:solidFill>
              <a:latin typeface="Acquest 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4086" y="5013176"/>
            <a:ext cx="44358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Adine Kirnberg" pitchFamily="2" charset="0"/>
              </a:rPr>
              <a:t>Подготовила: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Adine Kirnberg" pitchFamily="2" charset="0"/>
              </a:rPr>
              <a:t>Афонина Лада Валерьевна</a:t>
            </a:r>
            <a:endParaRPr lang="ru-RU" sz="4400" b="1" cap="none" spc="0" dirty="0">
              <a:ln/>
              <a:solidFill>
                <a:schemeClr val="accent3"/>
              </a:solidFill>
              <a:effectLst/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2565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6092190" cy="40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323364"/>
            <a:ext cx="7820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ktau" pitchFamily="82" charset="0"/>
              </a:rPr>
              <a:t>Не забудьте про </a:t>
            </a:r>
            <a:r>
              <a:rPr lang="ru-RU" sz="2000" b="1" dirty="0" err="1">
                <a:solidFill>
                  <a:srgbClr val="00B0F0"/>
                </a:solidFill>
                <a:latin typeface="Aktau" pitchFamily="82" charset="0"/>
              </a:rPr>
              <a:t>сердцевинки</a:t>
            </a:r>
            <a:r>
              <a:rPr lang="ru-RU" sz="2000" b="1" dirty="0">
                <a:solidFill>
                  <a:srgbClr val="00B0F0"/>
                </a:solidFill>
                <a:latin typeface="Aktau" pitchFamily="82" charset="0"/>
              </a:rPr>
              <a:t> своих цветочков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01317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Теперь возьмите простой карандаш и чёрной акриловой краской поставьте чёрные точки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81066" y="5517232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Желаю удачи!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4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48972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>Хотите научиться </a:t>
            </a:r>
            <a:r>
              <a:rPr lang="ru-RU" dirty="0">
                <a:solidFill>
                  <a:srgbClr val="FFFF00"/>
                </a:solidFill>
                <a:effectLst/>
              </a:rPr>
              <a:t>рисовать подносы, похожие на </a:t>
            </a:r>
            <a:r>
              <a:rPr lang="ru-RU" dirty="0" err="1" smtClean="0">
                <a:solidFill>
                  <a:srgbClr val="FFFF00"/>
                </a:solidFill>
                <a:effectLst/>
              </a:rPr>
              <a:t>жостовские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dirty="0">
                <a:solidFill>
                  <a:srgbClr val="FFFF00"/>
                </a:solidFill>
                <a:effectLst/>
              </a:rPr>
              <a:t>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505153"/>
            <a:ext cx="3384376" cy="21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669411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6600"/>
                </a:solidFill>
              </a:rPr>
              <a:t>Кисти, которые нам будут нужны для работы и тренировочный эскиз карандашом, на котором мы будем опробовать консистенцию краски (негустая, но и не жидкая), губка обыкновенная </a:t>
            </a:r>
          </a:p>
          <a:p>
            <a:r>
              <a:rPr lang="ru-RU" sz="2400" b="1" i="1" dirty="0" smtClean="0">
                <a:solidFill>
                  <a:srgbClr val="FF6600"/>
                </a:solidFill>
              </a:rPr>
              <a:t>чтобы закончить любой элемент одним мазком</a:t>
            </a:r>
            <a:r>
              <a:rPr lang="ru-RU" sz="2000" b="1" i="1" dirty="0" smtClean="0">
                <a:solidFill>
                  <a:srgbClr val="FF6600"/>
                </a:solidFill>
              </a:rPr>
              <a:t>:</a:t>
            </a:r>
            <a:endParaRPr lang="ru-RU" sz="2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45" y="3356992"/>
            <a:ext cx="8183880" cy="23042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Делаем небольшую дугу: прямая чёрная линия показывает </a:t>
            </a:r>
            <a:r>
              <a:rPr lang="en-US" dirty="0" err="1">
                <a:solidFill>
                  <a:srgbClr val="FF0000"/>
                </a:solidFill>
              </a:rPr>
              <a:t>начало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мазка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стрелка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 err="1">
                <a:solidFill>
                  <a:srgbClr val="FF0000"/>
                </a:solidFill>
              </a:rPr>
              <a:t>направление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91683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следующим </a:t>
            </a:r>
            <a:r>
              <a:rPr lang="ru-RU" sz="2400" b="1" dirty="0">
                <a:solidFill>
                  <a:srgbClr val="FF0000"/>
                </a:solidFill>
              </a:rPr>
              <a:t>образом</a:t>
            </a:r>
            <a:r>
              <a:rPr lang="ru-RU" dirty="0"/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486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Набираем на кисточку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196752"/>
            <a:ext cx="337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два цвета краски </a:t>
            </a:r>
            <a:endParaRPr lang="ru-RU" sz="24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456384" cy="225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10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910191" cy="290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4873" y="477800"/>
            <a:ext cx="4671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Точно такая же дуга, только выгнутая в обратную сторону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4207" y="14496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вместе, мы получаем простейший элемент - розу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5699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. </a:t>
            </a:r>
            <a:r>
              <a:rPr lang="ru-RU" sz="2800" dirty="0">
                <a:solidFill>
                  <a:srgbClr val="002060"/>
                </a:solidFill>
              </a:rPr>
              <a:t>На более широкую кисть набираем два других цвета и выполняем первое упражнение -</a:t>
            </a:r>
          </a:p>
          <a:p>
            <a:r>
              <a:rPr lang="en-US" sz="2800" dirty="0" err="1">
                <a:solidFill>
                  <a:srgbClr val="002060"/>
                </a:solidFill>
              </a:rPr>
              <a:t>проводим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прямую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линию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57" y="448584"/>
            <a:ext cx="3806858" cy="27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8535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Берём свой лист ватмана с подготовленным графическим дизайном и проводим </a:t>
            </a:r>
          </a:p>
          <a:p>
            <a:r>
              <a:rPr lang="ru-RU" sz="2400" i="1" dirty="0">
                <a:solidFill>
                  <a:srgbClr val="0070C0"/>
                </a:solidFill>
              </a:rPr>
              <a:t>волнообразные мазки (от двух до четырёх волн) - они образуют большие отдельные </a:t>
            </a:r>
            <a:r>
              <a:rPr lang="ru-RU" sz="2400" i="1" dirty="0" smtClean="0">
                <a:solidFill>
                  <a:srgbClr val="0070C0"/>
                </a:solidFill>
              </a:rPr>
              <a:t>лепестки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472106"/>
            <a:ext cx="435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Arno Pro" pitchFamily="18" charset="0"/>
              </a:rPr>
              <a:t>Поворачивая лист, продолжаем наносить мазок за мазком</a:t>
            </a:r>
            <a:r>
              <a:rPr lang="ru-RU" sz="3200" b="1" i="1" dirty="0" smtClean="0">
                <a:solidFill>
                  <a:srgbClr val="C00000"/>
                </a:solidFill>
                <a:latin typeface="Arno Pro" pitchFamily="18" charset="0"/>
              </a:rPr>
              <a:t>. </a:t>
            </a:r>
            <a:r>
              <a:rPr lang="en-US" sz="3200" b="1" i="1" dirty="0" err="1">
                <a:solidFill>
                  <a:srgbClr val="0070C0"/>
                </a:solidFill>
                <a:latin typeface="Arno Pro" pitchFamily="18" charset="0"/>
              </a:rPr>
              <a:t>Не</a:t>
            </a:r>
            <a:r>
              <a:rPr lang="en-US" sz="3200" b="1" i="1" dirty="0">
                <a:solidFill>
                  <a:srgbClr val="0070C0"/>
                </a:solidFill>
                <a:latin typeface="Arno Pro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no Pro" pitchFamily="18" charset="0"/>
              </a:rPr>
              <a:t>отрывайте</a:t>
            </a:r>
            <a:r>
              <a:rPr lang="en-US" sz="3200" b="1" i="1" dirty="0">
                <a:solidFill>
                  <a:srgbClr val="0070C0"/>
                </a:solidFill>
                <a:latin typeface="Arno Pro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no Pro" pitchFamily="18" charset="0"/>
              </a:rPr>
              <a:t>руку</a:t>
            </a:r>
            <a:r>
              <a:rPr lang="en-US" sz="3200" b="1" i="1" dirty="0">
                <a:solidFill>
                  <a:srgbClr val="0070C0"/>
                </a:solidFill>
                <a:latin typeface="Arno Pro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Arno Pro" pitchFamily="18" charset="0"/>
              </a:rPr>
              <a:t>выполняя</a:t>
            </a:r>
            <a:r>
              <a:rPr lang="ru-RU" sz="3200" b="1" i="1" dirty="0" smtClean="0">
                <a:solidFill>
                  <a:srgbClr val="0070C0"/>
                </a:solidFill>
                <a:latin typeface="Arno Pro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Arno Pro" pitchFamily="18" charset="0"/>
              </a:rPr>
              <a:t>один</a:t>
            </a:r>
            <a:r>
              <a:rPr lang="en-US" sz="3200" b="1" i="1" dirty="0" smtClean="0">
                <a:solidFill>
                  <a:srgbClr val="0070C0"/>
                </a:solidFill>
                <a:latin typeface="Arno Pro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Arno Pro" pitchFamily="18" charset="0"/>
              </a:rPr>
              <a:t>мазок</a:t>
            </a:r>
            <a:endParaRPr lang="ru-RU" sz="3200" b="1" i="1" dirty="0">
              <a:solidFill>
                <a:srgbClr val="C00000"/>
              </a:solidFill>
              <a:latin typeface="Arno Pro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67966"/>
            <a:ext cx="3967110" cy="276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9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6221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003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3433" y="3357491"/>
            <a:ext cx="8748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волнообразными мазками создаёте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</a:rPr>
              <a:t>нутренние лепестки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93096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Постарайтесь закончить свой последний внутренний мазок таким образом, </a:t>
            </a:r>
            <a:r>
              <a:rPr lang="ru-RU" sz="2400" i="1" dirty="0" smtClean="0">
                <a:solidFill>
                  <a:srgbClr val="C00000"/>
                </a:solidFill>
              </a:rPr>
              <a:t>чтобы </a:t>
            </a:r>
            <a:r>
              <a:rPr lang="ru-RU" sz="2400" i="1" dirty="0">
                <a:solidFill>
                  <a:srgbClr val="C00000"/>
                </a:solidFill>
              </a:rPr>
              <a:t>не осталось чистой бумаги в центре, а мазок был ровный у </a:t>
            </a:r>
            <a:r>
              <a:rPr lang="ru-RU" sz="2400" i="1" dirty="0" smtClean="0">
                <a:solidFill>
                  <a:srgbClr val="C00000"/>
                </a:solidFill>
              </a:rPr>
              <a:t>края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85511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</a:rPr>
              <a:t>Используя </a:t>
            </a:r>
            <a:r>
              <a:rPr lang="ru-RU" sz="2400" b="1" i="1" dirty="0">
                <a:solidFill>
                  <a:srgbClr val="009900"/>
                </a:solidFill>
              </a:rPr>
              <a:t>натуральную мочалку, обрезанную в форме шара, нанесите фон </a:t>
            </a:r>
            <a:r>
              <a:rPr lang="ru-RU" sz="2400" b="1" i="1" dirty="0" smtClean="0">
                <a:solidFill>
                  <a:srgbClr val="009900"/>
                </a:solidFill>
              </a:rPr>
              <a:t>различными оттенками </a:t>
            </a:r>
            <a:r>
              <a:rPr lang="ru-RU" sz="2400" b="1" i="1" dirty="0">
                <a:solidFill>
                  <a:srgbClr val="009900"/>
                </a:solidFill>
              </a:rPr>
              <a:t>зелёного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17807"/>
            <a:ext cx="13179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962839"/>
            <a:ext cx="7510591" cy="40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1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6537"/>
            <a:ext cx="3672408" cy="29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60213"/>
            <a:ext cx="4350108" cy="29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45363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Наберите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на кисточку белый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и зелёный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177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волнообразные движения кисточки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более </a:t>
            </a:r>
            <a:r>
              <a:rPr lang="ru-RU" sz="2400" b="1" dirty="0">
                <a:solidFill>
                  <a:srgbClr val="7030A0"/>
                </a:solidFill>
              </a:rPr>
              <a:t>частые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738" y="4872771"/>
            <a:ext cx="8382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. </a:t>
            </a:r>
            <a:r>
              <a:rPr lang="ru-RU" sz="2400" dirty="0">
                <a:solidFill>
                  <a:srgbClr val="009900"/>
                </a:solidFill>
              </a:rPr>
              <a:t>Когда вы заканчиваете верхушку листа, кисточка должна повернуться следующим образом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78299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</a:rPr>
              <a:t>чтобы образовать </a:t>
            </a:r>
            <a:r>
              <a:rPr lang="ru-RU" sz="2400" b="1" i="1" dirty="0" smtClean="0">
                <a:solidFill>
                  <a:srgbClr val="00B050"/>
                </a:solidFill>
              </a:rPr>
              <a:t>остриё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6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262119" cy="239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360" y="3356991"/>
            <a:ext cx="3838183" cy="275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Заполняем листочками свою работу. Для того, чтобы работа была повеселее, используем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различные </a:t>
            </a:r>
            <a:r>
              <a:rPr lang="ru-RU" sz="2000" b="1" dirty="0" smtClean="0">
                <a:solidFill>
                  <a:srgbClr val="FF0000"/>
                </a:solidFill>
              </a:rPr>
              <a:t>оттенки зелёного</a:t>
            </a:r>
            <a:r>
              <a:rPr lang="ru-RU" sz="2000" b="1" dirty="0">
                <a:solidFill>
                  <a:srgbClr val="FF0000"/>
                </a:solidFill>
              </a:rPr>
              <a:t>, различные формы листа и различный дизайн положения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листиков на плоскости - немного потренировавшись, вы научитесь!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Самый </a:t>
            </a:r>
            <a:r>
              <a:rPr lang="ru-RU" sz="2000" b="1" dirty="0">
                <a:solidFill>
                  <a:srgbClr val="FF0000"/>
                </a:solidFill>
              </a:rPr>
              <a:t>лучший учебник - </a:t>
            </a:r>
            <a:r>
              <a:rPr lang="ru-RU" sz="2000" b="1" dirty="0" smtClean="0">
                <a:solidFill>
                  <a:srgbClr val="FF0000"/>
                </a:solidFill>
              </a:rPr>
              <a:t>фотографии </a:t>
            </a:r>
            <a:r>
              <a:rPr lang="ru-RU" sz="2000" b="1" dirty="0">
                <a:solidFill>
                  <a:srgbClr val="FF0000"/>
                </a:solidFill>
              </a:rPr>
              <a:t>уже сделанных кем-то дизайнов. Как только вы освоите общие принципы,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вы сможете создавать свои собственные дизайны с лёгкостью</a:t>
            </a:r>
          </a:p>
        </p:txBody>
      </p:sp>
    </p:spTree>
    <p:extLst>
      <p:ext uri="{BB962C8B-B14F-4D97-AF65-F5344CB8AC3E}">
        <p14:creationId xmlns:p14="http://schemas.microsoft.com/office/powerpoint/2010/main" val="5263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163</TotalTime>
  <Words>296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Декоративная  РОСПИСЬ</vt:lpstr>
      <vt:lpstr>   Хотите научиться рисовать подносы, похожие на жостовские ? </vt:lpstr>
      <vt:lpstr>Делаем небольшую дугу: прямая чёрная линия показывает начало мазка, стрелка - направление: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Роспись</dc:title>
  <dc:creator>лада</dc:creator>
  <cp:lastModifiedBy>лада</cp:lastModifiedBy>
  <cp:revision>24</cp:revision>
  <dcterms:created xsi:type="dcterms:W3CDTF">2012-04-14T17:01:15Z</dcterms:created>
  <dcterms:modified xsi:type="dcterms:W3CDTF">2012-04-15T15:35:34Z</dcterms:modified>
</cp:coreProperties>
</file>