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6" r:id="rId3"/>
    <p:sldId id="275" r:id="rId4"/>
    <p:sldId id="263" r:id="rId5"/>
    <p:sldId id="270" r:id="rId6"/>
    <p:sldId id="258" r:id="rId7"/>
    <p:sldId id="264" r:id="rId8"/>
    <p:sldId id="267" r:id="rId9"/>
    <p:sldId id="268" r:id="rId10"/>
    <p:sldId id="281" r:id="rId11"/>
    <p:sldId id="278" r:id="rId12"/>
    <p:sldId id="273" r:id="rId13"/>
    <p:sldId id="269" r:id="rId14"/>
    <p:sldId id="261" r:id="rId15"/>
    <p:sldId id="265" r:id="rId16"/>
    <p:sldId id="266" r:id="rId17"/>
    <p:sldId id="271" r:id="rId18"/>
    <p:sldId id="272" r:id="rId19"/>
    <p:sldId id="282" r:id="rId20"/>
    <p:sldId id="279" r:id="rId21"/>
    <p:sldId id="283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CC33"/>
    <a:srgbClr val="0066FF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728" autoAdjust="0"/>
  </p:normalViewPr>
  <p:slideViewPr>
    <p:cSldViewPr>
      <p:cViewPr varScale="1">
        <p:scale>
          <a:sx n="68" d="100"/>
          <a:sy n="68" d="100"/>
        </p:scale>
        <p:origin x="-8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E9C67-F573-4ED2-9B3E-476E0EFC5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C6285-8806-44BB-AEAB-BCF0723DC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88A9B-3B8F-4C31-9798-F7E48D45B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EEAF2-036F-49BA-B043-3833A1825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C2DD7-7063-4035-8324-1C1CA24C7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54FAC-E267-4E24-A356-8382BDA91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11565-AD0D-4977-A84E-722CD3DFD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8463A-B74F-4A9B-B380-230601181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671A0-255E-4522-8710-BF4AA267B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14955-6667-4C63-89E6-E8118DFFF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67A06-453A-4EE6-AA35-D8363B862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51C99F8-4F9A-48F1-A342-E6B35AB4A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02550" cy="1800225"/>
          </a:xfrm>
        </p:spPr>
        <p:txBody>
          <a:bodyPr/>
          <a:lstStyle/>
          <a:p>
            <a:pPr eaLnBrk="1" hangingPunct="1"/>
            <a:r>
              <a:rPr lang="ru-RU" sz="4800" b="1" smtClean="0">
                <a:solidFill>
                  <a:srgbClr val="66FF33"/>
                </a:solidFill>
              </a:rPr>
              <a:t>РЕЛИГИЯ  ДРЕВНИХ ГРЕКОВ</a:t>
            </a:r>
          </a:p>
        </p:txBody>
      </p:sp>
      <p:sp>
        <p:nvSpPr>
          <p:cNvPr id="13314" name="Rectangle 2051"/>
          <p:cNvSpPr>
            <a:spLocks noGrp="1" noChangeArrowheads="1"/>
          </p:cNvSpPr>
          <p:nvPr>
            <p:ph type="subTitle" idx="1"/>
          </p:nvPr>
        </p:nvSpPr>
        <p:spPr>
          <a:xfrm flipH="1">
            <a:off x="-612775" y="6453188"/>
            <a:ext cx="71437" cy="714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smtClean="0"/>
          </a:p>
        </p:txBody>
      </p:sp>
      <p:pic>
        <p:nvPicPr>
          <p:cNvPr id="13315" name="Picture 2052" descr="BluePatternIntricate~line3007"/>
          <p:cNvPicPr>
            <a:picLocks noChangeAspect="1" noChangeArrowheads="1"/>
          </p:cNvPicPr>
          <p:nvPr/>
        </p:nvPicPr>
        <p:blipFill>
          <a:blip r:embed="rId2">
            <a:lum bright="-12000" contrast="90000"/>
          </a:blip>
          <a:srcRect/>
          <a:stretch>
            <a:fillRect/>
          </a:stretch>
        </p:blipFill>
        <p:spPr bwMode="auto">
          <a:xfrm>
            <a:off x="755650" y="404813"/>
            <a:ext cx="777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2053" descr="BluePatternIntricate~line3007"/>
          <p:cNvPicPr>
            <a:picLocks noChangeAspect="1" noChangeArrowheads="1"/>
          </p:cNvPicPr>
          <p:nvPr/>
        </p:nvPicPr>
        <p:blipFill>
          <a:blip r:embed="rId2">
            <a:lum bright="-12000" contrast="84000"/>
          </a:blip>
          <a:srcRect/>
          <a:stretch>
            <a:fillRect/>
          </a:stretch>
        </p:blipFill>
        <p:spPr bwMode="auto">
          <a:xfrm>
            <a:off x="827088" y="5949950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5175"/>
            <a:ext cx="7772400" cy="57626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66FF33"/>
                </a:solidFill>
              </a:rPr>
              <a:t>Миф о Деметре и Персефоне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57325"/>
            <a:ext cx="5256212" cy="3987800"/>
          </a:xfrm>
          <a:solidFill>
            <a:srgbClr val="00CCFF"/>
          </a:solidFill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000" smtClean="0"/>
              <a:t>Бог Аид – мрачный владыка подземного царства украл дочь богини Деметры Персефону.Он посадил её в золотую карету и увёз в царство мёртвых. Путь на землю ей преградил свирепый пёс Цербер. От горя и тоски Деметры пожелтели листья, завяли цветы, посохли колосья. Природа грустила и лила слёзные дожди вместе с матерью. Но Аид согласился отпускать Деметру к матери на одну треть года, и тогда от радости  Деметры зеленели пашни и виноградники, распускались цветы  на  земле.</a:t>
            </a:r>
          </a:p>
          <a:p>
            <a:pPr marL="0" indent="0" eaLnBrk="1" hangingPunct="1">
              <a:buFontTx/>
              <a:buNone/>
            </a:pPr>
            <a:endParaRPr lang="ru-RU" sz="2000" smtClean="0"/>
          </a:p>
          <a:p>
            <a:pPr marL="0" indent="0" eaLnBrk="1" hangingPunct="1">
              <a:buFontTx/>
              <a:buNone/>
            </a:pPr>
            <a:endParaRPr lang="ru-RU" sz="2000" smtClean="0"/>
          </a:p>
        </p:txBody>
      </p:sp>
      <p:pic>
        <p:nvPicPr>
          <p:cNvPr id="26627" name="Picture 4" descr="BluePatternIntricate~line3007"/>
          <p:cNvPicPr>
            <a:picLocks noChangeAspect="1" noChangeArrowheads="1"/>
          </p:cNvPicPr>
          <p:nvPr/>
        </p:nvPicPr>
        <p:blipFill>
          <a:blip r:embed="rId2">
            <a:lum bright="-18000" contrast="96000"/>
          </a:blip>
          <a:srcRect/>
          <a:stretch>
            <a:fillRect/>
          </a:stretch>
        </p:blipFill>
        <p:spPr bwMode="auto">
          <a:xfrm>
            <a:off x="395288" y="228600"/>
            <a:ext cx="8424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persephone[1]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5529263" y="1341438"/>
            <a:ext cx="3614737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-315913"/>
            <a:ext cx="7772400" cy="144463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20482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563938" y="4221163"/>
            <a:ext cx="4824412" cy="72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                               </a:t>
            </a:r>
            <a:r>
              <a:rPr lang="ru-RU" sz="2000" b="1" smtClean="0">
                <a:solidFill>
                  <a:srgbClr val="66FF33"/>
                </a:solidFill>
              </a:rPr>
              <a:t>Храм Гефеста в Афинах.</a:t>
            </a:r>
          </a:p>
        </p:txBody>
      </p:sp>
      <p:sp>
        <p:nvSpPr>
          <p:cNvPr id="20483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179388" y="5013325"/>
            <a:ext cx="8785225" cy="18446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smtClean="0">
                <a:solidFill>
                  <a:srgbClr val="66FF33"/>
                </a:solidFill>
              </a:rPr>
              <a:t>    </a:t>
            </a:r>
            <a:r>
              <a:rPr lang="ru-RU" sz="2400" b="1" u="sng" smtClean="0">
                <a:solidFill>
                  <a:srgbClr val="66FF33"/>
                </a:solidFill>
              </a:rPr>
              <a:t>ГЕФЕСТ –  сын Зевса и Геры, бог огня и кузнечного дела.</a:t>
            </a:r>
          </a:p>
          <a:p>
            <a:pPr eaLnBrk="1" hangingPunct="1">
              <a:buFontTx/>
              <a:buNone/>
            </a:pPr>
            <a:r>
              <a:rPr lang="ru-RU" sz="2000" b="1" smtClean="0">
                <a:solidFill>
                  <a:srgbClr val="66FF33"/>
                </a:solidFill>
              </a:rPr>
              <a:t>Покровитель металлургии, ремесленников и ювелиров. Единственный</a:t>
            </a:r>
          </a:p>
          <a:p>
            <a:pPr eaLnBrk="1" hangingPunct="1">
              <a:buFontTx/>
              <a:buNone/>
            </a:pPr>
            <a:r>
              <a:rPr lang="ru-RU" sz="2000" b="1" smtClean="0">
                <a:solidFill>
                  <a:srgbClr val="66FF33"/>
                </a:solidFill>
              </a:rPr>
              <a:t>из олимпийских богов, занимавшийся физическим трудом.</a:t>
            </a:r>
          </a:p>
          <a:p>
            <a:pPr eaLnBrk="1" hangingPunct="1">
              <a:buFontTx/>
              <a:buNone/>
            </a:pPr>
            <a:r>
              <a:rPr lang="ru-RU" sz="2000" b="1" smtClean="0">
                <a:solidFill>
                  <a:srgbClr val="66FF33"/>
                </a:solidFill>
              </a:rPr>
              <a:t>                                                                           Символы – молот и  клещи.</a:t>
            </a:r>
          </a:p>
        </p:txBody>
      </p:sp>
      <p:pic>
        <p:nvPicPr>
          <p:cNvPr id="20484" name="Picture 4" descr="BluePatternIntricate~line3007"/>
          <p:cNvPicPr>
            <a:picLocks noChangeAspect="1" noChangeArrowheads="1"/>
          </p:cNvPicPr>
          <p:nvPr/>
        </p:nvPicPr>
        <p:blipFill>
          <a:blip r:embed="rId2">
            <a:lum bright="-12000" contrast="100000"/>
          </a:blip>
          <a:srcRect/>
          <a:stretch>
            <a:fillRect/>
          </a:stretch>
        </p:blipFill>
        <p:spPr bwMode="auto">
          <a:xfrm>
            <a:off x="179388" y="228600"/>
            <a:ext cx="8640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63[1]"/>
          <p:cNvPicPr>
            <a:picLocks noChangeAspect="1" noChangeArrowheads="1"/>
          </p:cNvPicPr>
          <p:nvPr/>
        </p:nvPicPr>
        <p:blipFill>
          <a:blip r:embed="rId3">
            <a:lum bright="-12000" contrast="36000"/>
          </a:blip>
          <a:srcRect/>
          <a:stretch>
            <a:fillRect/>
          </a:stretch>
        </p:blipFill>
        <p:spPr bwMode="auto">
          <a:xfrm>
            <a:off x="323850" y="836613"/>
            <a:ext cx="33686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храм Гефеста Афин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125538"/>
            <a:ext cx="42481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026" descr="BluePatternIntricate~line3007"/>
          <p:cNvPicPr>
            <a:picLocks noChangeAspect="1" noChangeArrowheads="1"/>
          </p:cNvPicPr>
          <p:nvPr/>
        </p:nvPicPr>
        <p:blipFill>
          <a:blip r:embed="rId2">
            <a:lum bright="-12000" contrast="90000"/>
          </a:blip>
          <a:srcRect/>
          <a:stretch>
            <a:fillRect/>
          </a:stretch>
        </p:blipFill>
        <p:spPr bwMode="auto">
          <a:xfrm>
            <a:off x="539750" y="228600"/>
            <a:ext cx="8208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027" descr="Aphrodite (After Boticcelli)Nobackground1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539750" y="1125538"/>
            <a:ext cx="300672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028" descr="Knidian Temple Aphrodite"/>
          <p:cNvPicPr>
            <a:picLocks noChangeAspect="1" noChangeArrowheads="1"/>
          </p:cNvPicPr>
          <p:nvPr/>
        </p:nvPicPr>
        <p:blipFill>
          <a:blip r:embed="rId4">
            <a:lum contrast="24000"/>
          </a:blip>
          <a:srcRect/>
          <a:stretch>
            <a:fillRect/>
          </a:stretch>
        </p:blipFill>
        <p:spPr bwMode="auto">
          <a:xfrm>
            <a:off x="4067175" y="981075"/>
            <a:ext cx="4752975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1029"/>
          <p:cNvSpPr txBox="1">
            <a:spLocks noChangeArrowheads="1"/>
          </p:cNvSpPr>
          <p:nvPr/>
        </p:nvSpPr>
        <p:spPr bwMode="auto">
          <a:xfrm>
            <a:off x="4067175" y="3933825"/>
            <a:ext cx="252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66FF33"/>
                </a:solidFill>
              </a:rPr>
              <a:t>Храм Афродиты </a:t>
            </a:r>
          </a:p>
        </p:txBody>
      </p:sp>
      <p:sp>
        <p:nvSpPr>
          <p:cNvPr id="21509" name="Text Box 1030"/>
          <p:cNvSpPr txBox="1">
            <a:spLocks noChangeArrowheads="1"/>
          </p:cNvSpPr>
          <p:nvPr/>
        </p:nvSpPr>
        <p:spPr bwMode="auto">
          <a:xfrm>
            <a:off x="250825" y="4797425"/>
            <a:ext cx="6122988" cy="1249363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u="sng"/>
              <a:t>Афродита</a:t>
            </a:r>
            <a:r>
              <a:rPr lang="ru-RU" b="1" u="sng"/>
              <a:t> – богиня любви и красоты.</a:t>
            </a:r>
            <a:r>
              <a:rPr lang="ru-RU" b="1"/>
              <a:t> Родилась в морской пене и приплыла на берег в створке раковины.</a:t>
            </a:r>
          </a:p>
        </p:txBody>
      </p:sp>
      <p:pic>
        <p:nvPicPr>
          <p:cNvPr id="19463" name="Picture 1031" descr="slide0013_image023[1]"/>
          <p:cNvPicPr>
            <a:picLocks noChangeAspect="1" noChangeArrowheads="1"/>
          </p:cNvPicPr>
          <p:nvPr/>
        </p:nvPicPr>
        <p:blipFill>
          <a:blip r:embed="rId5"/>
          <a:srcRect l="5702" t="15428" r="8569"/>
          <a:stretch>
            <a:fillRect/>
          </a:stretch>
        </p:blipFill>
        <p:spPr bwMode="auto">
          <a:xfrm>
            <a:off x="6516688" y="4797425"/>
            <a:ext cx="23034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BluePatternIntricate~line3007"/>
          <p:cNvPicPr>
            <a:picLocks noChangeAspect="1" noChangeArrowheads="1"/>
          </p:cNvPicPr>
          <p:nvPr/>
        </p:nvPicPr>
        <p:blipFill>
          <a:blip r:embed="rId2">
            <a:lum bright="-12000" contrast="90000"/>
          </a:blip>
          <a:srcRect/>
          <a:stretch>
            <a:fillRect/>
          </a:stretch>
        </p:blipFill>
        <p:spPr bwMode="auto">
          <a:xfrm>
            <a:off x="468313" y="228600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artemis"/>
          <p:cNvPicPr>
            <a:picLocks noChangeAspect="1" noChangeArrowheads="1"/>
          </p:cNvPicPr>
          <p:nvPr/>
        </p:nvPicPr>
        <p:blipFill>
          <a:blip r:embed="rId3"/>
          <a:srcRect l="8655" b="2748"/>
          <a:stretch>
            <a:fillRect/>
          </a:stretch>
        </p:blipFill>
        <p:spPr bwMode="auto">
          <a:xfrm>
            <a:off x="250825" y="1125538"/>
            <a:ext cx="3049588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3635375" y="1125538"/>
            <a:ext cx="5113338" cy="3987800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u="sng"/>
              <a:t>Артемида</a:t>
            </a:r>
            <a:r>
              <a:rPr lang="ru-RU" b="1" u="sng"/>
              <a:t> – дочь Зевса, богиня луны и охоты.</a:t>
            </a:r>
            <a:r>
              <a:rPr lang="ru-RU" b="1"/>
              <a:t> Ее серебряные стрелы метко поражали цель. Она умела лечить, защищала супружество и деторождение. Артемида была покровительницей всех диких животных и с удовольствием охотилась в своей колеснице, запряженной ланями.</a:t>
            </a:r>
          </a:p>
          <a:p>
            <a:pPr>
              <a:spcBef>
                <a:spcPct val="50000"/>
              </a:spcBef>
            </a:pP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BluePatternIntricate~line3007"/>
          <p:cNvPicPr>
            <a:picLocks noChangeAspect="1" noChangeArrowheads="1"/>
          </p:cNvPicPr>
          <p:nvPr/>
        </p:nvPicPr>
        <p:blipFill>
          <a:blip r:embed="rId2">
            <a:lum bright="-18000" contrast="96000"/>
          </a:blip>
          <a:srcRect/>
          <a:stretch>
            <a:fillRect/>
          </a:stretch>
        </p:blipFill>
        <p:spPr bwMode="auto">
          <a:xfrm>
            <a:off x="395288" y="228600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 descr="Apollo Temple panorama_b"/>
          <p:cNvPicPr>
            <a:picLocks noChangeAspect="1"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2987675" y="908050"/>
            <a:ext cx="5472113" cy="393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4787900" y="1052513"/>
            <a:ext cx="345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Храм Аполлона</a:t>
            </a:r>
          </a:p>
        </p:txBody>
      </p:sp>
      <p:pic>
        <p:nvPicPr>
          <p:cNvPr id="7173" name="Picture 5" descr="Apollo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395288" y="836613"/>
            <a:ext cx="234156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179388" y="5013325"/>
            <a:ext cx="8736012" cy="18288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/>
              <a:t>Аполлон</a:t>
            </a:r>
            <a:r>
              <a:rPr lang="ru-RU" sz="2000" b="1" u="sng"/>
              <a:t> – сын Зевса, брат-близнец Артемиды, бог солнца, света и правды.</a:t>
            </a:r>
            <a:r>
              <a:rPr lang="ru-RU" sz="2000" b="1"/>
              <a:t>     Ему также  подвластны  музыка,  поэзия, врачевание. Он обладал даром предвидения и сделал  Дельфы святилищем, в котором  находился главный  оракул  Греции.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                                                                   Символ Аполлона – дерево лавр.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BluePatternIntricate~line3007"/>
          <p:cNvPicPr>
            <a:picLocks noChangeAspect="1" noChangeArrowheads="1"/>
          </p:cNvPicPr>
          <p:nvPr/>
        </p:nvPicPr>
        <p:blipFill>
          <a:blip r:embed="rId2">
            <a:lum bright="-12000" contrast="90000"/>
          </a:blip>
          <a:srcRect/>
          <a:stretch>
            <a:fillRect/>
          </a:stretch>
        </p:blipFill>
        <p:spPr bwMode="auto">
          <a:xfrm>
            <a:off x="395288" y="228600"/>
            <a:ext cx="828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 descr="Temple-Ath"/>
          <p:cNvPicPr>
            <a:picLocks noChangeAspect="1" noChangeArrowheads="1"/>
          </p:cNvPicPr>
          <p:nvPr/>
        </p:nvPicPr>
        <p:blipFill>
          <a:blip r:embed="rId3"/>
          <a:srcRect t="11916"/>
          <a:stretch>
            <a:fillRect/>
          </a:stretch>
        </p:blipFill>
        <p:spPr bwMode="auto">
          <a:xfrm>
            <a:off x="179388" y="836613"/>
            <a:ext cx="54737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athena"/>
          <p:cNvPicPr>
            <a:picLocks noChangeAspect="1" noChangeArrowheads="1"/>
          </p:cNvPicPr>
          <p:nvPr/>
        </p:nvPicPr>
        <p:blipFill>
          <a:blip r:embed="rId4">
            <a:lum bright="6000" contrast="12000"/>
          </a:blip>
          <a:srcRect l="8786" r="3294"/>
          <a:stretch>
            <a:fillRect/>
          </a:stretch>
        </p:blipFill>
        <p:spPr bwMode="auto">
          <a:xfrm>
            <a:off x="6156325" y="836613"/>
            <a:ext cx="251936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395288" y="3716338"/>
            <a:ext cx="216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66FF33"/>
                </a:solidFill>
              </a:rPr>
              <a:t>Храм Афины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479425" y="4292600"/>
            <a:ext cx="8664575" cy="1979613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/>
              <a:t>Афина</a:t>
            </a:r>
            <a:r>
              <a:rPr lang="ru-RU" sz="2000" b="1" u="sng"/>
              <a:t> – дочь Зевса.</a:t>
            </a:r>
            <a:r>
              <a:rPr lang="ru-RU" sz="2000" b="1"/>
              <a:t> Однажды у Зевса разболелась голова, и он приказал Гефесту расколоть ему голову топором. Оттуда появилась Афина в полном боевом вооружении. Она стала богиней мудрости и войны, а также покровительницей</a:t>
            </a:r>
            <a:r>
              <a:rPr lang="ru-RU" b="1"/>
              <a:t> </a:t>
            </a:r>
            <a:r>
              <a:rPr lang="ru-RU" sz="2000" b="1"/>
              <a:t>Афин</a:t>
            </a:r>
            <a:r>
              <a:rPr lang="ru-RU" b="1"/>
              <a:t>.    </a:t>
            </a:r>
          </a:p>
          <a:p>
            <a:pPr>
              <a:spcBef>
                <a:spcPct val="50000"/>
              </a:spcBef>
            </a:pPr>
            <a:r>
              <a:rPr lang="ru-RU" b="1" u="sng"/>
              <a:t>Ее символы – сова и оливковое дерево</a:t>
            </a:r>
            <a:r>
              <a:rPr lang="ru-RU" b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BluePatternIntricate~line3007"/>
          <p:cNvPicPr>
            <a:picLocks noChangeAspect="1" noChangeArrowheads="1"/>
          </p:cNvPicPr>
          <p:nvPr/>
        </p:nvPicPr>
        <p:blipFill>
          <a:blip r:embed="rId2">
            <a:lum bright="-6000" contrast="60000"/>
          </a:blip>
          <a:srcRect/>
          <a:stretch>
            <a:fillRect/>
          </a:stretch>
        </p:blipFill>
        <p:spPr bwMode="auto">
          <a:xfrm>
            <a:off x="323850" y="228600"/>
            <a:ext cx="849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 descr="Acropolis-Areopagos-th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250825" y="1125538"/>
            <a:ext cx="4752975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ar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1052513"/>
            <a:ext cx="25114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6"/>
          <p:cNvSpPr txBox="1">
            <a:spLocks noChangeArrowheads="1"/>
          </p:cNvSpPr>
          <p:nvPr/>
        </p:nvSpPr>
        <p:spPr bwMode="auto">
          <a:xfrm>
            <a:off x="179388" y="4941888"/>
            <a:ext cx="8964612" cy="18288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/>
              <a:t>Арес</a:t>
            </a:r>
            <a:r>
              <a:rPr lang="ru-RU" sz="2000" b="1" u="sng"/>
              <a:t> – бог войны, сын Зевса и Геры,</a:t>
            </a:r>
            <a:r>
              <a:rPr lang="ru-RU" sz="2000" b="1"/>
              <a:t> возлюбленный Афродиты. Отличался вспыльчивым и жестоким характером. Однажды ему пришлось предстать перед судом  за убийство в Афинах на горе Ареопаг, которая получила это название от его имени.  Не был особо почитаем в Греции.</a:t>
            </a:r>
            <a:r>
              <a:rPr lang="ru-RU" sz="2000" b="1">
                <a:solidFill>
                  <a:srgbClr val="66FF33"/>
                </a:solidFill>
              </a:rPr>
              <a:t>                                                                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66FF33"/>
                </a:solidFill>
              </a:rPr>
              <a:t>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BluePatternIntricate~line3007"/>
          <p:cNvPicPr>
            <a:picLocks noChangeAspect="1" noChangeArrowheads="1"/>
          </p:cNvPicPr>
          <p:nvPr/>
        </p:nvPicPr>
        <p:blipFill>
          <a:blip r:embed="rId2">
            <a:lum bright="-12000" contrast="72000"/>
          </a:blip>
          <a:srcRect/>
          <a:stretch>
            <a:fillRect/>
          </a:stretch>
        </p:blipFill>
        <p:spPr bwMode="auto">
          <a:xfrm>
            <a:off x="468313" y="228600"/>
            <a:ext cx="813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Dinoysus_p115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 l="4390" t="2710" r="5466" b="4048"/>
          <a:stretch>
            <a:fillRect/>
          </a:stretch>
        </p:blipFill>
        <p:spPr bwMode="auto">
          <a:xfrm>
            <a:off x="395288" y="1196975"/>
            <a:ext cx="3665537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4211638" y="1268413"/>
            <a:ext cx="4681537" cy="3259137"/>
          </a:xfrm>
          <a:prstGeom prst="rect">
            <a:avLst/>
          </a:prstGeom>
          <a:solidFill>
            <a:srgbClr val="00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/>
              <a:t>Дионис</a:t>
            </a:r>
            <a:r>
              <a:rPr lang="ru-RU" sz="2000" b="1" u="sng"/>
              <a:t> </a:t>
            </a:r>
            <a:r>
              <a:rPr lang="ru-RU" sz="2000" u="sng"/>
              <a:t>–  </a:t>
            </a:r>
            <a:r>
              <a:rPr lang="ru-RU" sz="2000" b="1" u="sng"/>
              <a:t>бог виноградарства  и виноделия.</a:t>
            </a:r>
            <a:r>
              <a:rPr lang="ru-RU" sz="2000" b="1"/>
              <a:t> Он ходил по свету, обучая людей, как делать вино. Его сопровождали сатиры, селены, нимфы –  мифические  и  фантастические существа. </a:t>
            </a:r>
          </a:p>
          <a:p>
            <a:pPr>
              <a:spcBef>
                <a:spcPct val="50000"/>
              </a:spcBef>
            </a:pPr>
            <a:r>
              <a:rPr lang="ru-RU" b="1"/>
              <a:t>Символы – жезл, увитый плющом, виноградными листьями с сосновой шишкой.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/>
          <p:cNvSpPr txBox="1">
            <a:spLocks noChangeArrowheads="1"/>
          </p:cNvSpPr>
          <p:nvPr/>
        </p:nvSpPr>
        <p:spPr bwMode="auto">
          <a:xfrm>
            <a:off x="5699125" y="906463"/>
            <a:ext cx="253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30722" name="Picture 3" descr="BluePatternIntricate~line3007"/>
          <p:cNvPicPr>
            <a:picLocks noChangeAspect="1" noChangeArrowheads="1"/>
          </p:cNvPicPr>
          <p:nvPr/>
        </p:nvPicPr>
        <p:blipFill>
          <a:blip r:embed="rId2">
            <a:lum bright="-12000" contrast="90000"/>
          </a:blip>
          <a:srcRect/>
          <a:stretch>
            <a:fillRect/>
          </a:stretch>
        </p:blipFill>
        <p:spPr bwMode="auto">
          <a:xfrm>
            <a:off x="468313" y="228600"/>
            <a:ext cx="8135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ermes_p124"/>
          <p:cNvPicPr>
            <a:picLocks noChangeAspect="1" noChangeArrowheads="1"/>
          </p:cNvPicPr>
          <p:nvPr/>
        </p:nvPicPr>
        <p:blipFill>
          <a:blip r:embed="rId3"/>
          <a:srcRect l="2643" b="992"/>
          <a:stretch>
            <a:fillRect/>
          </a:stretch>
        </p:blipFill>
        <p:spPr bwMode="auto">
          <a:xfrm>
            <a:off x="395288" y="836613"/>
            <a:ext cx="3382962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4140200" y="1412875"/>
            <a:ext cx="4608513" cy="410845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/>
              <a:t>Гермес, сын Зевса, вестник богов, бог торговли, прибыли, обмана, воровства и красноречия</a:t>
            </a:r>
            <a:r>
              <a:rPr lang="ru-RU" u="sng"/>
              <a:t> </a:t>
            </a:r>
            <a:r>
              <a:rPr lang="ru-RU" b="1" u="sng"/>
              <a:t>.</a:t>
            </a:r>
            <a:r>
              <a:rPr lang="ru-RU" b="1"/>
              <a:t> По легенде он изобрел  азбуку, математику, астрономию.</a:t>
            </a:r>
          </a:p>
          <a:p>
            <a:pPr>
              <a:spcBef>
                <a:spcPct val="50000"/>
              </a:spcBef>
            </a:pPr>
            <a:r>
              <a:rPr lang="ru-RU" b="1"/>
              <a:t>У Гермеса был крылатый шлем и крылатые сандалии. В руке – жезл.</a:t>
            </a:r>
          </a:p>
          <a:p>
            <a:pPr>
              <a:spcBef>
                <a:spcPct val="50000"/>
              </a:spcBef>
            </a:pPr>
            <a:endParaRPr lang="ru-RU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-603250"/>
            <a:ext cx="7772400" cy="71437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844675"/>
            <a:ext cx="4572000" cy="4251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u="sng" smtClean="0">
                <a:solidFill>
                  <a:srgbClr val="66FF33"/>
                </a:solidFill>
              </a:rPr>
              <a:t>ПАН – сын Гермеса и Дриопы,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u="sng" smtClean="0">
                <a:solidFill>
                  <a:srgbClr val="66FF33"/>
                </a:solidFill>
              </a:rPr>
              <a:t>лесной бог – покровитель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u="sng" smtClean="0">
                <a:solidFill>
                  <a:srgbClr val="66FF33"/>
                </a:solidFill>
              </a:rPr>
              <a:t>пастухов и мелкого рогатого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u="sng" smtClean="0">
                <a:solidFill>
                  <a:srgbClr val="66FF33"/>
                </a:solidFill>
              </a:rPr>
              <a:t>скота.</a:t>
            </a:r>
            <a:r>
              <a:rPr lang="ru-RU" sz="2400" b="1" smtClean="0">
                <a:solidFill>
                  <a:srgbClr val="66FF33"/>
                </a:solidFill>
              </a:rPr>
              <a:t> Козлоногий мужчина,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66FF33"/>
                </a:solidFill>
              </a:rPr>
              <a:t>наводил страх и ужас на людей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66FF33"/>
                </a:solidFill>
              </a:rPr>
              <a:t>в своём лесном ведомстве, в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66FF33"/>
                </a:solidFill>
              </a:rPr>
              <a:t>результате чего, в народе роди-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smtClean="0">
                <a:solidFill>
                  <a:srgbClr val="66FF33"/>
                </a:solidFill>
              </a:rPr>
              <a:t>лось выражение « </a:t>
            </a:r>
            <a:r>
              <a:rPr lang="ru-RU" sz="2400" b="1" u="sng" smtClean="0">
                <a:solidFill>
                  <a:srgbClr val="66FF33"/>
                </a:solidFill>
              </a:rPr>
              <a:t>панический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b="1" u="sng" smtClean="0">
                <a:solidFill>
                  <a:srgbClr val="66FF33"/>
                </a:solidFill>
              </a:rPr>
              <a:t>страх» - внезапный, сильный страх.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b="1" u="sng" smtClean="0">
              <a:solidFill>
                <a:srgbClr val="66FF3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b="1" smtClean="0">
              <a:solidFill>
                <a:srgbClr val="66FF33"/>
              </a:solidFill>
            </a:endParaRPr>
          </a:p>
        </p:txBody>
      </p:sp>
      <p:pic>
        <p:nvPicPr>
          <p:cNvPr id="31747" name="Picture 5" descr="BluePatternIntricate~line3007"/>
          <p:cNvPicPr>
            <a:picLocks noChangeAspect="1" noChangeArrowheads="1"/>
          </p:cNvPicPr>
          <p:nvPr/>
        </p:nvPicPr>
        <p:blipFill>
          <a:blip r:embed="rId2">
            <a:lum bright="-12000" contrast="90000"/>
          </a:blip>
          <a:srcRect/>
          <a:stretch>
            <a:fillRect/>
          </a:stretch>
        </p:blipFill>
        <p:spPr bwMode="auto">
          <a:xfrm>
            <a:off x="179388" y="228600"/>
            <a:ext cx="878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 descr="91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765175"/>
            <a:ext cx="26066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-458788"/>
            <a:ext cx="7772400" cy="71438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8913"/>
            <a:ext cx="9144000" cy="66690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66FF33"/>
                </a:solidFill>
              </a:rPr>
              <a:t>     Древние греки верили, что их жизнь подчинена высшим силам,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66FF33"/>
                </a:solidFill>
              </a:rPr>
              <a:t>что на вершине самой высокой горы Олимп живут Боги, могущест-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66FF33"/>
                </a:solidFill>
              </a:rPr>
              <a:t>венные и всесильные, красивые и своенравные, добрые и коварные.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>
              <a:solidFill>
                <a:srgbClr val="66FF3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>
              <a:solidFill>
                <a:srgbClr val="66FF3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>
              <a:solidFill>
                <a:srgbClr val="66FF3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>
              <a:solidFill>
                <a:srgbClr val="66FF3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>
              <a:solidFill>
                <a:srgbClr val="66FF3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>
              <a:solidFill>
                <a:srgbClr val="66FF3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>
              <a:solidFill>
                <a:srgbClr val="66FF3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>
              <a:solidFill>
                <a:srgbClr val="66FF3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>
              <a:solidFill>
                <a:srgbClr val="66FF3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>
              <a:solidFill>
                <a:srgbClr val="66FF3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>
              <a:solidFill>
                <a:srgbClr val="66FF33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66FF33"/>
                </a:solidFill>
              </a:rPr>
              <a:t>                 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66FF33"/>
                </a:solidFill>
              </a:rPr>
              <a:t>                                                Гора Олимп.</a:t>
            </a:r>
          </a:p>
        </p:txBody>
      </p:sp>
      <p:pic>
        <p:nvPicPr>
          <p:cNvPr id="22532" name="Picture 4" descr="837039[1]"/>
          <p:cNvPicPr>
            <a:picLocks noChangeAspect="1" noChangeArrowheads="1"/>
          </p:cNvPicPr>
          <p:nvPr/>
        </p:nvPicPr>
        <p:blipFill>
          <a:blip r:embed="rId2"/>
          <a:srcRect t="10320"/>
          <a:stretch>
            <a:fillRect/>
          </a:stretch>
        </p:blipFill>
        <p:spPr bwMode="auto">
          <a:xfrm>
            <a:off x="323850" y="1557338"/>
            <a:ext cx="8497888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458788"/>
            <a:ext cx="7772400" cy="142875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9838" y="981075"/>
            <a:ext cx="5364162" cy="172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smtClean="0">
                <a:solidFill>
                  <a:srgbClr val="66FF33"/>
                </a:solidFill>
              </a:rPr>
              <a:t>Сатиры и Нимфы</a:t>
            </a:r>
            <a:r>
              <a:rPr lang="ru-RU" sz="2000" b="1" smtClean="0">
                <a:solidFill>
                  <a:srgbClr val="66FF33"/>
                </a:solidFill>
              </a:rPr>
              <a:t> – низшие существа</a:t>
            </a:r>
          </a:p>
          <a:p>
            <a:pPr eaLnBrk="1" hangingPunct="1">
              <a:buFontTx/>
              <a:buNone/>
            </a:pPr>
            <a:r>
              <a:rPr lang="ru-RU" sz="2000" b="1" smtClean="0">
                <a:solidFill>
                  <a:srgbClr val="66FF33"/>
                </a:solidFill>
              </a:rPr>
              <a:t>(божки ) они населяли реки, леса и горы,</a:t>
            </a:r>
          </a:p>
          <a:p>
            <a:pPr eaLnBrk="1" hangingPunct="1">
              <a:buFontTx/>
              <a:buNone/>
            </a:pPr>
            <a:r>
              <a:rPr lang="ru-RU" sz="2000" b="1" smtClean="0">
                <a:solidFill>
                  <a:srgbClr val="66FF33"/>
                </a:solidFill>
              </a:rPr>
              <a:t>были очень озорные, любили пошутить,</a:t>
            </a:r>
          </a:p>
          <a:p>
            <a:pPr eaLnBrk="1" hangingPunct="1">
              <a:buFontTx/>
              <a:buNone/>
            </a:pPr>
            <a:r>
              <a:rPr lang="ru-RU" sz="2000" b="1" smtClean="0">
                <a:solidFill>
                  <a:srgbClr val="66FF33"/>
                </a:solidFill>
              </a:rPr>
              <a:t>попугать людей.</a:t>
            </a:r>
          </a:p>
        </p:txBody>
      </p:sp>
      <p:pic>
        <p:nvPicPr>
          <p:cNvPr id="28676" name="Picture 4" descr="1223925155_antiq3051[1]"/>
          <p:cNvPicPr>
            <a:picLocks noChangeAspect="1" noChangeArrowheads="1"/>
          </p:cNvPicPr>
          <p:nvPr/>
        </p:nvPicPr>
        <p:blipFill>
          <a:blip r:embed="rId2"/>
          <a:srcRect l="9059" t="28192" r="9209" b="5927"/>
          <a:stretch>
            <a:fillRect/>
          </a:stretch>
        </p:blipFill>
        <p:spPr bwMode="auto">
          <a:xfrm>
            <a:off x="5651500" y="2492375"/>
            <a:ext cx="3251200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BluePatternIntricate~line3007"/>
          <p:cNvPicPr>
            <a:picLocks noChangeAspect="1" noChangeArrowheads="1"/>
          </p:cNvPicPr>
          <p:nvPr/>
        </p:nvPicPr>
        <p:blipFill>
          <a:blip r:embed="rId3">
            <a:lum bright="-18000" contrast="96000"/>
          </a:blip>
          <a:srcRect/>
          <a:stretch>
            <a:fillRect/>
          </a:stretch>
        </p:blipFill>
        <p:spPr bwMode="auto">
          <a:xfrm>
            <a:off x="323850" y="228600"/>
            <a:ext cx="835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Satir_and_nimfa[1]"/>
          <p:cNvPicPr>
            <a:picLocks noChangeAspect="1" noChangeArrowheads="1"/>
          </p:cNvPicPr>
          <p:nvPr/>
        </p:nvPicPr>
        <p:blipFill>
          <a:blip r:embed="rId4">
            <a:lum bright="6000" contrast="48000"/>
          </a:blip>
          <a:srcRect/>
          <a:stretch>
            <a:fillRect/>
          </a:stretch>
        </p:blipFill>
        <p:spPr bwMode="auto">
          <a:xfrm>
            <a:off x="179388" y="836613"/>
            <a:ext cx="36004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bg1"/>
                </a:solidFill>
              </a:rPr>
              <a:t>Домашнее задание: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81200"/>
            <a:ext cx="8278812" cy="4114800"/>
          </a:xfrm>
        </p:spPr>
        <p:txBody>
          <a:bodyPr/>
          <a:lstStyle/>
          <a:p>
            <a:r>
              <a:rPr lang="en-US" sz="4800" b="1" smtClean="0">
                <a:solidFill>
                  <a:schemeClr val="bg1"/>
                </a:solidFill>
                <a:cs typeface="Times New Roman" pitchFamily="18" charset="0"/>
              </a:rPr>
              <a:t>§</a:t>
            </a:r>
            <a:r>
              <a:rPr lang="ru-RU" sz="4800" b="1" smtClean="0">
                <a:solidFill>
                  <a:schemeClr val="bg1"/>
                </a:solidFill>
                <a:cs typeface="Times New Roman" pitchFamily="18" charset="0"/>
              </a:rPr>
              <a:t> 28</a:t>
            </a:r>
          </a:p>
          <a:p>
            <a:r>
              <a:rPr lang="ru-RU" sz="4800" b="1" smtClean="0">
                <a:solidFill>
                  <a:schemeClr val="bg1"/>
                </a:solidFill>
                <a:cs typeface="Times New Roman" pitchFamily="18" charset="0"/>
              </a:rPr>
              <a:t>Рабочая тетрадь, № 9,11,13.</a:t>
            </a:r>
          </a:p>
          <a:p>
            <a:r>
              <a:rPr lang="ru-RU" sz="4800" b="1" smtClean="0">
                <a:solidFill>
                  <a:schemeClr val="bg1"/>
                </a:solidFill>
                <a:cs typeface="Times New Roman" pitchFamily="18" charset="0"/>
              </a:rPr>
              <a:t>рисунок</a:t>
            </a:r>
            <a:endParaRPr lang="en-US" sz="4800" b="1" smtClean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050" descr="BluePatternIntricate~line3007"/>
          <p:cNvPicPr>
            <a:picLocks noChangeAspect="1" noChangeArrowheads="1"/>
          </p:cNvPicPr>
          <p:nvPr/>
        </p:nvPicPr>
        <p:blipFill>
          <a:blip r:embed="rId2">
            <a:lum bright="-12000" contrast="84000"/>
          </a:blip>
          <a:srcRect/>
          <a:stretch>
            <a:fillRect/>
          </a:stretch>
        </p:blipFill>
        <p:spPr bwMode="auto">
          <a:xfrm>
            <a:off x="250825" y="228600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052" descr="OlymNav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/>
          <a:stretch>
            <a:fillRect/>
          </a:stretch>
        </p:blipFill>
        <p:spPr bwMode="auto">
          <a:xfrm>
            <a:off x="611188" y="836613"/>
            <a:ext cx="8064500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056"/>
          <p:cNvSpPr>
            <a:spLocks noGrp="1" noChangeArrowheads="1"/>
          </p:cNvSpPr>
          <p:nvPr>
            <p:ph type="title"/>
          </p:nvPr>
        </p:nvSpPr>
        <p:spPr>
          <a:xfrm>
            <a:off x="685800" y="-531813"/>
            <a:ext cx="7772400" cy="144463"/>
          </a:xfrm>
        </p:spPr>
        <p:txBody>
          <a:bodyPr/>
          <a:lstStyle/>
          <a:p>
            <a:pPr eaLnBrk="1" hangingPunct="1"/>
            <a:endParaRPr lang="ru-RU" sz="4000" smtClean="0"/>
          </a:p>
        </p:txBody>
      </p:sp>
      <p:sp>
        <p:nvSpPr>
          <p:cNvPr id="15364" name="Rectangle 2057"/>
          <p:cNvSpPr>
            <a:spLocks noGrp="1" noChangeArrowheads="1"/>
          </p:cNvSpPr>
          <p:nvPr>
            <p:ph type="body" idx="1"/>
          </p:nvPr>
        </p:nvSpPr>
        <p:spPr>
          <a:xfrm>
            <a:off x="0" y="5661025"/>
            <a:ext cx="9144000" cy="1196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66FF33"/>
                </a:solidFill>
              </a:rPr>
              <a:t>     Подобно греческой знати они проводят время в пирах и развле-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66FF33"/>
                </a:solidFill>
              </a:rPr>
              <a:t>чениях, живут в раскошных дворцах и управляют судьбами людей.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BluePatternIntricate~line3007"/>
          <p:cNvPicPr>
            <a:picLocks noChangeAspect="1" noChangeArrowheads="1"/>
          </p:cNvPicPr>
          <p:nvPr/>
        </p:nvPicPr>
        <p:blipFill>
          <a:blip r:embed="rId2">
            <a:lum bright="-12000" contrast="90000"/>
          </a:blip>
          <a:srcRect/>
          <a:stretch>
            <a:fillRect/>
          </a:stretch>
        </p:blipFill>
        <p:spPr bwMode="auto">
          <a:xfrm>
            <a:off x="323850" y="228600"/>
            <a:ext cx="842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6" descr="Temple of Zeus Athe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908050"/>
            <a:ext cx="4033837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5148263" y="3141663"/>
            <a:ext cx="3386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66FF33"/>
                </a:solidFill>
              </a:rPr>
              <a:t>Храм Зевса в Афинах</a:t>
            </a:r>
          </a:p>
        </p:txBody>
      </p:sp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3995738" y="3573463"/>
            <a:ext cx="5148262" cy="3017837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u="sng"/>
              <a:t>Зевс </a:t>
            </a:r>
            <a:r>
              <a:rPr lang="ru-RU" sz="2000" b="1" u="sng"/>
              <a:t>– верховный бог – отец  богов  и  людей</a:t>
            </a:r>
            <a:r>
              <a:rPr lang="ru-RU" sz="2000" b="1" u="sng">
                <a:latin typeface="Arial" charset="0"/>
              </a:rPr>
              <a:t>, </a:t>
            </a:r>
            <a:r>
              <a:rPr lang="ru-RU" sz="2000" b="1" u="sng"/>
              <a:t>громовержец.</a:t>
            </a:r>
            <a:r>
              <a:rPr lang="ru-RU" sz="2000" b="1"/>
              <a:t> Зевс и его братья разделили свои владения. Зевс оставил себе небо, Посейдону досталось море, а Аиду — подземное царство душ умерших. И стал Зевс царить на Олимпе в окружении сонма богов. Рядом с Зевсом на троне сидит его жена, величественная богиня Гера.</a:t>
            </a:r>
            <a:r>
              <a:rPr lang="ru-RU"/>
              <a:t> </a:t>
            </a:r>
            <a:r>
              <a:rPr lang="ru-RU" b="1" i="1"/>
              <a:t>Символы – молния, орел.</a:t>
            </a:r>
          </a:p>
        </p:txBody>
      </p:sp>
      <p:pic>
        <p:nvPicPr>
          <p:cNvPr id="9225" name="Picture 9" descr="зевс"/>
          <p:cNvPicPr>
            <a:picLocks noChangeAspect="1" noChangeArrowheads="1"/>
          </p:cNvPicPr>
          <p:nvPr/>
        </p:nvPicPr>
        <p:blipFill>
          <a:blip r:embed="rId4"/>
          <a:srcRect l="18852" r="19958"/>
          <a:stretch>
            <a:fillRect/>
          </a:stretch>
        </p:blipFill>
        <p:spPr bwMode="auto">
          <a:xfrm>
            <a:off x="0" y="692150"/>
            <a:ext cx="3960813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028" descr="BluePatternIntricate~line3007"/>
          <p:cNvPicPr>
            <a:picLocks noChangeAspect="1" noChangeArrowheads="1"/>
          </p:cNvPicPr>
          <p:nvPr/>
        </p:nvPicPr>
        <p:blipFill>
          <a:blip r:embed="rId2">
            <a:lum bright="-12000" contrast="84000"/>
          </a:blip>
          <a:srcRect/>
          <a:stretch>
            <a:fillRect/>
          </a:stretch>
        </p:blipFill>
        <p:spPr bwMode="auto">
          <a:xfrm>
            <a:off x="468313" y="228600"/>
            <a:ext cx="8351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1030"/>
          <p:cNvSpPr txBox="1">
            <a:spLocks noChangeArrowheads="1"/>
          </p:cNvSpPr>
          <p:nvPr/>
        </p:nvSpPr>
        <p:spPr bwMode="auto">
          <a:xfrm>
            <a:off x="3924300" y="836613"/>
            <a:ext cx="5219700" cy="33782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u="sng"/>
              <a:t>Аид  </a:t>
            </a:r>
            <a:r>
              <a:rPr lang="ru-RU" b="1" u="sng"/>
              <a:t>–  владыка загробного мира,  царства мертвых.</a:t>
            </a:r>
            <a:r>
              <a:rPr lang="ru-RU" b="1"/>
              <a:t> Преданный Аиду трёхголовый пёс Цербер ревностно охранял  мертвых. Аид  владел всеми драгоценными камнями и металлами земли.                                                                 Аид  передвигался  на  золотой  колеснице, запряженной черными лошадьми.</a:t>
            </a:r>
          </a:p>
        </p:txBody>
      </p:sp>
      <p:pic>
        <p:nvPicPr>
          <p:cNvPr id="17411" name="Picture 9" descr="Hades-et-Cerberus-I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5175"/>
            <a:ext cx="38258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BluePatternIntricate~line3007"/>
          <p:cNvPicPr>
            <a:picLocks noChangeAspect="1" noChangeArrowheads="1"/>
          </p:cNvPicPr>
          <p:nvPr/>
        </p:nvPicPr>
        <p:blipFill>
          <a:blip r:embed="rId2">
            <a:lum bright="-12000" contrast="90000"/>
          </a:blip>
          <a:srcRect/>
          <a:stretch>
            <a:fillRect/>
          </a:stretch>
        </p:blipFill>
        <p:spPr bwMode="auto">
          <a:xfrm>
            <a:off x="323850" y="152400"/>
            <a:ext cx="8496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4" descr="poseidon tem"/>
          <p:cNvPicPr>
            <a:picLocks noChangeAspect="1" noChangeArrowheads="1"/>
          </p:cNvPicPr>
          <p:nvPr/>
        </p:nvPicPr>
        <p:blipFill>
          <a:blip r:embed="rId3"/>
          <a:srcRect t="12466"/>
          <a:stretch>
            <a:fillRect/>
          </a:stretch>
        </p:blipFill>
        <p:spPr bwMode="auto">
          <a:xfrm>
            <a:off x="179388" y="692150"/>
            <a:ext cx="41052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539750" y="3141663"/>
            <a:ext cx="3422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66FF33"/>
                </a:solidFill>
              </a:rPr>
              <a:t>Храм Посейдона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0" y="3573463"/>
            <a:ext cx="4608513" cy="31083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/>
              <a:t>Посейдон</a:t>
            </a:r>
            <a:r>
              <a:rPr lang="ru-RU" sz="2000" b="1" u="sng"/>
              <a:t> – брат Зевса, повелитель морской стихии.</a:t>
            </a:r>
            <a:r>
              <a:rPr lang="ru-RU" sz="2000" b="1"/>
              <a:t> Его дом – подводный дворец, где он держал золотую колесницу  и белых лошадей. Когда он взмахивает своим трезубцем, на море поднимается буря, а когда простирает его над бушующими волнами, они успокаиваются.</a:t>
            </a:r>
            <a:r>
              <a:rPr lang="ru-RU"/>
              <a:t> </a:t>
            </a:r>
          </a:p>
          <a:p>
            <a:pPr>
              <a:spcBef>
                <a:spcPct val="50000"/>
              </a:spcBef>
            </a:pPr>
            <a:r>
              <a:rPr lang="ru-RU" sz="2000" b="1"/>
              <a:t>Символы – трезубец, дельфины, кони.</a:t>
            </a:r>
          </a:p>
        </p:txBody>
      </p:sp>
      <p:pic>
        <p:nvPicPr>
          <p:cNvPr id="18437" name="Picture 10" descr="0_60f29_36ddd090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1363" y="549275"/>
            <a:ext cx="4592637" cy="63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3" descr="BluePatternIntricate~line3007"/>
          <p:cNvPicPr>
            <a:picLocks noChangeAspect="1" noChangeArrowheads="1"/>
          </p:cNvPicPr>
          <p:nvPr/>
        </p:nvPicPr>
        <p:blipFill>
          <a:blip r:embed="rId2">
            <a:lum bright="-18000" contrast="100000"/>
          </a:blip>
          <a:srcRect/>
          <a:stretch>
            <a:fillRect/>
          </a:stretch>
        </p:blipFill>
        <p:spPr bwMode="auto">
          <a:xfrm>
            <a:off x="395288" y="228600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4" descr="hera_temple"/>
          <p:cNvPicPr>
            <a:picLocks noChangeAspect="1" noChangeArrowheads="1"/>
          </p:cNvPicPr>
          <p:nvPr/>
        </p:nvPicPr>
        <p:blipFill>
          <a:blip r:embed="rId3"/>
          <a:srcRect t="2916"/>
          <a:stretch>
            <a:fillRect/>
          </a:stretch>
        </p:blipFill>
        <p:spPr bwMode="auto">
          <a:xfrm>
            <a:off x="5508625" y="1268413"/>
            <a:ext cx="3319463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hera"/>
          <p:cNvPicPr>
            <a:picLocks noChangeAspect="1" noChangeArrowheads="1"/>
          </p:cNvPicPr>
          <p:nvPr/>
        </p:nvPicPr>
        <p:blipFill>
          <a:blip r:embed="rId4"/>
          <a:srcRect t="6946" b="4298"/>
          <a:stretch>
            <a:fillRect/>
          </a:stretch>
        </p:blipFill>
        <p:spPr bwMode="auto">
          <a:xfrm>
            <a:off x="3059113" y="1341438"/>
            <a:ext cx="19367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4953000" y="6237288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66FF33"/>
                </a:solidFill>
              </a:rPr>
              <a:t>Храм Геры в Афинах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250825" y="4941888"/>
            <a:ext cx="5276850" cy="1676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/>
              <a:t>Гера  </a:t>
            </a:r>
            <a:r>
              <a:rPr lang="ru-RU" sz="2000" b="1" u="sng"/>
              <a:t>–  сестра  и жена  Зевса, покровительница  женщин  и  брака.</a:t>
            </a:r>
            <a:r>
              <a:rPr lang="ru-RU" sz="2000" b="1"/>
              <a:t> Красивая  и  гордая,  она  часто сожалела о связях своего мужа с другими  женщинами, преследовала их  и  их  детей.</a:t>
            </a:r>
          </a:p>
        </p:txBody>
      </p:sp>
      <p:pic>
        <p:nvPicPr>
          <p:cNvPr id="19462" name="Picture 8" descr="heba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836613"/>
            <a:ext cx="2066925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BluePatternIntricate~line3007"/>
          <p:cNvPicPr>
            <a:picLocks noChangeAspect="1" noChangeArrowheads="1"/>
          </p:cNvPicPr>
          <p:nvPr/>
        </p:nvPicPr>
        <p:blipFill>
          <a:blip r:embed="rId2">
            <a:lum bright="-12000" contrast="88000"/>
          </a:blip>
          <a:srcRect/>
          <a:stretch>
            <a:fillRect/>
          </a:stretch>
        </p:blipFill>
        <p:spPr bwMode="auto">
          <a:xfrm>
            <a:off x="395288" y="228600"/>
            <a:ext cx="8353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Hestia_p125"/>
          <p:cNvPicPr>
            <a:picLocks noChangeAspect="1" noChangeArrowheads="1"/>
          </p:cNvPicPr>
          <p:nvPr/>
        </p:nvPicPr>
        <p:blipFill>
          <a:blip r:embed="rId3">
            <a:lum contrast="18000"/>
          </a:blip>
          <a:srcRect l="12813" t="4228" r="10185" b="9732"/>
          <a:stretch>
            <a:fillRect/>
          </a:stretch>
        </p:blipFill>
        <p:spPr bwMode="auto">
          <a:xfrm>
            <a:off x="250825" y="836613"/>
            <a:ext cx="37179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5715000" y="838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4284663" y="981075"/>
            <a:ext cx="4319587" cy="453548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u="sng"/>
              <a:t>Гестия </a:t>
            </a:r>
            <a:r>
              <a:rPr lang="ru-RU" b="1" u="sng"/>
              <a:t>– богиня домашнего очага.</a:t>
            </a:r>
            <a:r>
              <a:rPr lang="ru-RU" b="1"/>
              <a:t> В каждом греческом городе и в каждой семье находился алтарь, посвященный ей. Нежная и чистая, она стояла в стороне от ссор  других богов. В конце концов Гестия покинула свой трон на Олимпе, зная, что где бы она не появлялась ее ожидает радушный прием.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BluePatternIntricate~line3007"/>
          <p:cNvPicPr>
            <a:picLocks noChangeAspect="1" noChangeArrowheads="1"/>
          </p:cNvPicPr>
          <p:nvPr/>
        </p:nvPicPr>
        <p:blipFill>
          <a:blip r:embed="rId2">
            <a:lum bright="-12000" contrast="84000"/>
          </a:blip>
          <a:srcRect/>
          <a:stretch>
            <a:fillRect/>
          </a:stretch>
        </p:blipFill>
        <p:spPr bwMode="auto">
          <a:xfrm>
            <a:off x="323850" y="228600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6"/>
          <p:cNvSpPr txBox="1">
            <a:spLocks noChangeArrowheads="1"/>
          </p:cNvSpPr>
          <p:nvPr/>
        </p:nvSpPr>
        <p:spPr bwMode="auto">
          <a:xfrm>
            <a:off x="3132138" y="1052513"/>
            <a:ext cx="5724525" cy="283051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u="sng"/>
              <a:t>Деметра  –  богиня земледелия  и  плодородия.</a:t>
            </a:r>
            <a:r>
              <a:rPr lang="ru-RU" b="1"/>
              <a:t> Её действиями греки объясняли смену сезонов, наступление осени , увядание природы  и воскрешение всего живого весной.</a:t>
            </a:r>
          </a:p>
          <a:p>
            <a:pPr>
              <a:spcBef>
                <a:spcPct val="50000"/>
              </a:spcBef>
            </a:pPr>
            <a:r>
              <a:rPr lang="ru-RU" b="1"/>
              <a:t>Символы : ячменный  или  пшеничный  колос.</a:t>
            </a:r>
          </a:p>
        </p:txBody>
      </p:sp>
      <p:pic>
        <p:nvPicPr>
          <p:cNvPr id="25603" name="Picture 7" descr="2_5_20528_13055517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765175"/>
            <a:ext cx="2751138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ЛИГИЯ  ДРЕВНИХ ГРЕКОВ">
  <a:themeElements>
    <a:clrScheme name="РЕЛИГИЯ  ДРЕВНИХ ГРЕКОВ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РЕЛИГИЯ  ДРЕВНИХ ГРЕКОВ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ЕЛИГИЯ  ДРЕВНИХ ГРЕКОВ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ЕЛИГИЯ  ДРЕВНИХ ГРЕКОВ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ЕЛИГИЯ  ДРЕВНИХ ГРЕКОВ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ЕЛИГИЯ  ДРЕВНИХ ГРЕКОВ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ЕЛИГИЯ  ДРЕВНИХ ГРЕКОВ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ЕЛИГИЯ  ДРЕВНИХ ГРЕКОВ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ЕЛИГИЯ  ДРЕВНИХ ГРЕКОВ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РЕЛИГИЯ  ДРЕВНИХ ГРЕКОВ</Template>
  <TotalTime>158</TotalTime>
  <Words>687</Words>
  <Application>Microsoft Office PowerPoint</Application>
  <PresentationFormat>Экран (4:3)</PresentationFormat>
  <Paragraphs>70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Times New Roman</vt:lpstr>
      <vt:lpstr>Arial</vt:lpstr>
      <vt:lpstr>Calibri</vt:lpstr>
      <vt:lpstr>РЕЛИГИЯ  ДРЕВНИХ ГРЕКОВ</vt:lpstr>
      <vt:lpstr>РЕЛИГИЯ  ДРЕВНИХ ГРЕКОВ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Миф о Деметре и Персефоне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Домашнее задание: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РЕЛИГИЯ  ДРЕВНИХ ГРЕКОВ</dc:title>
  <dc:creator>User</dc:creator>
  <cp:lastModifiedBy>Alexey</cp:lastModifiedBy>
  <cp:revision>6</cp:revision>
  <dcterms:created xsi:type="dcterms:W3CDTF">2009-01-25T12:31:27Z</dcterms:created>
  <dcterms:modified xsi:type="dcterms:W3CDTF">2014-01-21T14:47:59Z</dcterms:modified>
</cp:coreProperties>
</file>