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316" r:id="rId6"/>
    <p:sldId id="285" r:id="rId7"/>
    <p:sldId id="317" r:id="rId8"/>
    <p:sldId id="274" r:id="rId9"/>
    <p:sldId id="318" r:id="rId10"/>
    <p:sldId id="275" r:id="rId11"/>
    <p:sldId id="286" r:id="rId12"/>
    <p:sldId id="319" r:id="rId13"/>
    <p:sldId id="276" r:id="rId14"/>
    <p:sldId id="287" r:id="rId15"/>
    <p:sldId id="277" r:id="rId16"/>
    <p:sldId id="321" r:id="rId17"/>
    <p:sldId id="278" r:id="rId18"/>
    <p:sldId id="322" r:id="rId19"/>
    <p:sldId id="280" r:id="rId20"/>
    <p:sldId id="320" r:id="rId21"/>
    <p:sldId id="282" r:id="rId22"/>
    <p:sldId id="323" r:id="rId23"/>
    <p:sldId id="284" r:id="rId24"/>
    <p:sldId id="324" r:id="rId25"/>
    <p:sldId id="288" r:id="rId26"/>
    <p:sldId id="290" r:id="rId27"/>
    <p:sldId id="325" r:id="rId28"/>
    <p:sldId id="291" r:id="rId29"/>
    <p:sldId id="326" r:id="rId30"/>
    <p:sldId id="293" r:id="rId31"/>
    <p:sldId id="327" r:id="rId32"/>
    <p:sldId id="295" r:id="rId33"/>
    <p:sldId id="328" r:id="rId34"/>
    <p:sldId id="297" r:id="rId35"/>
    <p:sldId id="298" r:id="rId36"/>
    <p:sldId id="300" r:id="rId37"/>
    <p:sldId id="329" r:id="rId38"/>
    <p:sldId id="302" r:id="rId39"/>
    <p:sldId id="303" r:id="rId40"/>
    <p:sldId id="330" r:id="rId41"/>
    <p:sldId id="305" r:id="rId42"/>
    <p:sldId id="306" r:id="rId43"/>
    <p:sldId id="331" r:id="rId44"/>
    <p:sldId id="308" r:id="rId45"/>
    <p:sldId id="337" r:id="rId46"/>
    <p:sldId id="332" r:id="rId47"/>
    <p:sldId id="310" r:id="rId48"/>
    <p:sldId id="333" r:id="rId49"/>
    <p:sldId id="312" r:id="rId50"/>
    <p:sldId id="334" r:id="rId51"/>
    <p:sldId id="314" r:id="rId52"/>
    <p:sldId id="335" r:id="rId5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3" autoAdjust="0"/>
    <p:restoredTop sz="94660"/>
  </p:normalViewPr>
  <p:slideViewPr>
    <p:cSldViewPr>
      <p:cViewPr varScale="1">
        <p:scale>
          <a:sx n="66" d="100"/>
          <a:sy n="66" d="100"/>
        </p:scale>
        <p:origin x="-16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77F79-FF78-41B5-8C58-D139EC6E41CC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62EC1-9AD5-48A0-A947-B9DFD70E4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D9273-83C0-4BB0-AEED-0E6F6EF85947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5A342-EFA0-4B3F-A5B6-509785A63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97316-1031-4799-A74E-727DD01DE0BE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29E0B-2BA8-47AF-842C-20434E065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C08F9-B2A1-44D5-B6CE-512EF21BCF19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66EF1-3C6F-447F-8BF0-DE619A412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CB4E5-B022-46AC-B2F4-22B0EFDEEAB5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AE001-1767-4DD6-A3E6-D62E515C65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80D57-D50B-49F7-975E-61E2DD6B1495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0946B-1748-4D43-81AF-14544B498B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3C282-0AD1-49B6-B465-9843E0351B2E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63DE8-4166-4F9C-89BA-52EDE3E3B6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3BBC7-D1A9-4060-A9C0-E6A9C0BD6421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C347A-1C35-4C8D-AC51-8A2E3D906E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F0289-3D98-4366-B2E1-A22CB5C6E3D1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AB617-CA71-407A-8187-26DBC74DD1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FD22F-414E-4C83-A62E-5DCE823F6D89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9C3DE-884E-40F6-8ABC-0666FB4A2D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69931-DDA2-4FC3-87D2-35EC5E3F9C59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5C4C4-9F87-40B0-9994-801BB8BD4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A1822D-20A0-457F-83A7-DE64BFE56AFB}" type="datetimeFigureOut">
              <a:rPr lang="ru-RU"/>
              <a:pPr>
                <a:defRPr/>
              </a:pPr>
              <a:t>26.03.2012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C73C56-A39D-4345-92E1-43C1AB78E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357688" y="4929188"/>
            <a:ext cx="4786312" cy="1928812"/>
          </a:xfrm>
        </p:spPr>
        <p:txBody>
          <a:bodyPr/>
          <a:lstStyle/>
          <a:p>
            <a:pPr algn="l" eaLnBrk="1" hangingPunct="1"/>
            <a:r>
              <a:rPr lang="ru-RU" sz="11500" i="1" smtClean="0">
                <a:latin typeface="Times New Roman" pitchFamily="18" charset="0"/>
                <a:cs typeface="Times New Roman" pitchFamily="18" charset="0"/>
              </a:rPr>
              <a:t>Когда?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0"/>
            <a:ext cx="3617913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1500" i="1"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ru-RU" sz="9600" i="1">
                <a:latin typeface="Times New Roman" pitchFamily="18" charset="0"/>
                <a:cs typeface="Times New Roman" pitchFamily="18" charset="0"/>
              </a:rPr>
              <a:t>?</a:t>
            </a: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71813" y="2500313"/>
            <a:ext cx="302895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500" i="1">
                <a:latin typeface="Times New Roman" pitchFamily="18" charset="0"/>
                <a:cs typeface="Times New Roman" pitchFamily="18" charset="0"/>
              </a:rPr>
              <a:t>Где</a:t>
            </a:r>
            <a:r>
              <a:rPr lang="ru-RU" sz="9600" i="1">
                <a:latin typeface="Times New Roman" pitchFamily="18" charset="0"/>
                <a:cs typeface="Times New Roman" pitchFamily="18" charset="0"/>
              </a:rPr>
              <a:t>?</a:t>
            </a:r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/>
            <a: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Чёрный </a:t>
            </a:r>
            <a:b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ящик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Если бы этот металл удалось выделить из морской воды, то на каждого землянина его пришлось бы не менее тонны. </a:t>
            </a:r>
            <a:br>
              <a:rPr lang="ru-RU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Что находится в чёрном ящике?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Заголовок 1"/>
          <p:cNvSpPr>
            <a:spLocks noGrp="1"/>
          </p:cNvSpPr>
          <p:nvPr>
            <p:ph type="title"/>
          </p:nvPr>
        </p:nvSpPr>
        <p:spPr>
          <a:xfrm>
            <a:off x="2571750" y="2286000"/>
            <a:ext cx="3929063" cy="2071688"/>
          </a:xfrm>
        </p:spPr>
        <p:txBody>
          <a:bodyPr/>
          <a:lstStyle/>
          <a:p>
            <a:pPr eaLnBrk="1" hangingPunct="1"/>
            <a:r>
              <a:rPr lang="ru-RU" sz="13800" smtClean="0">
                <a:latin typeface="Times New Roman" pitchFamily="18" charset="0"/>
                <a:cs typeface="Times New Roman" pitchFamily="18" charset="0"/>
              </a:rPr>
              <a:t>Блиц</a:t>
            </a:r>
            <a:endParaRPr lang="ru-RU" sz="66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Ксения\Рабочий стол\Что. Где. Когда\Архимед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 rot="60000">
            <a:off x="1082156" y="5321945"/>
            <a:ext cx="4084420" cy="1107037"/>
          </a:xfrm>
          <a:prstGeom prst="rect">
            <a:avLst/>
          </a:prstGeom>
          <a:ln>
            <a:solidFill>
              <a:srgbClr val="F0F5FA"/>
            </a:solidFill>
          </a:ln>
          <a:scene3d>
            <a:camera prst="orthographicFront">
              <a:rot lat="0" lon="0" rev="10440000"/>
            </a:camera>
            <a:lightRig rig="threePt" dir="t"/>
          </a:scene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Ксения\Рабочий стол\Ксюнчик\Что. Где. Когда\картинки\Рыб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5500702"/>
            <a:ext cx="7072330" cy="1357298"/>
          </a:xfrm>
        </p:spPr>
        <p:txBody>
          <a:bodyPr/>
          <a:lstStyle/>
          <a:p>
            <a:pPr algn="l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Где больше весят караси – в озере или на сковородке?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На сковородке вес карася больше, т.к. в воде на карася действует сила Архимеда.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14554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Почему в чистой воде </a:t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ощипанная курица тонет, а в пересоленной – всплывает?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Плотность солёной воды больше, и поэтому в солёной воде ощипанная курица всплывает.</a:t>
            </a: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Текст 4"/>
          <p:cNvSpPr>
            <a:spLocks noGrp="1"/>
          </p:cNvSpPr>
          <p:nvPr>
            <p:ph type="body" sz="half" idx="2"/>
          </p:nvPr>
        </p:nvSpPr>
        <p:spPr>
          <a:xfrm>
            <a:off x="0" y="0"/>
            <a:ext cx="4572000" cy="6858000"/>
          </a:xfrm>
        </p:spPr>
        <p:txBody>
          <a:bodyPr/>
          <a:lstStyle/>
          <a:p>
            <a:pPr algn="ctr" eaLnBrk="1" hangingPunct="1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«У тебя нет ни вкуса,  ни запаха, тебя невозможно описать, тобой наслаждаются , не ведая что ты такое! Нельзя сказать, что ты необходима для жизни: ты есть сама жизнь»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16387" name="Рисунок 5" descr="Экзюпери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89463" y="0"/>
            <a:ext cx="4554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idx="1"/>
          </p:nvPr>
        </p:nvSpPr>
        <p:spPr>
          <a:xfrm>
            <a:off x="928688" y="428625"/>
            <a:ext cx="7715250" cy="5697538"/>
          </a:xfrm>
        </p:spPr>
        <p:txBody>
          <a:bodyPr/>
          <a:lstStyle/>
          <a:p>
            <a:pPr marL="0" indent="633413" eaLnBrk="1" hangingPunct="1">
              <a:buFont typeface="Arial" charset="0"/>
              <a:buNone/>
            </a:pPr>
            <a:endParaRPr lang="ru-RU" sz="2800" smtClean="0">
              <a:latin typeface="Times New Roman" pitchFamily="18" charset="0"/>
              <a:cs typeface="Times New Roman" pitchFamily="18" charset="0"/>
            </a:endParaRPr>
          </a:p>
          <a:p>
            <a:pPr marL="0" indent="633413" eaLnBrk="1" hangingPunct="1">
              <a:buFont typeface="Arial" charset="0"/>
              <a:buNone/>
            </a:pP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Если итальянца разделить на немца, то получится француз. </a:t>
            </a:r>
          </a:p>
          <a:p>
            <a:pPr marL="0" indent="633413" eaLnBrk="1" hangingPunct="1">
              <a:buFont typeface="Arial" charset="0"/>
              <a:buNone/>
            </a:pPr>
            <a:r>
              <a:rPr lang="ru-RU" sz="5400" smtClean="0">
                <a:latin typeface="Times New Roman" pitchFamily="18" charset="0"/>
                <a:cs typeface="Times New Roman" pitchFamily="18" charset="0"/>
              </a:rPr>
              <a:t>О каком законе физики идёт речь?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Почему ученики с точки зрения науки не рассыпаются от стыда, если их увидели курящими?</a:t>
            </a:r>
          </a:p>
        </p:txBody>
      </p:sp>
      <p:pic>
        <p:nvPicPr>
          <p:cNvPr id="18435" name="Рисунок 2" descr="курение 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825625"/>
            <a:ext cx="71437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7200" i="1" smtClean="0">
                <a:latin typeface="Times New Roman" pitchFamily="18" charset="0"/>
                <a:cs typeface="Times New Roman" pitchFamily="18" charset="0"/>
              </a:rPr>
              <a:t>Ученики состоят из молекул, между которыми действуют силы взаимного притяжения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ru-RU" sz="8000" smtClean="0">
                <a:latin typeface="Times New Roman" pitchFamily="18" charset="0"/>
                <a:cs typeface="Times New Roman" pitchFamily="18" charset="0"/>
              </a:rPr>
              <a:t>Почему в северных морях рыбы больше, чем в южных?</a:t>
            </a:r>
          </a:p>
        </p:txBody>
      </p:sp>
      <p:pic>
        <p:nvPicPr>
          <p:cNvPr id="3" name="Рисунок 2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8000" i="1" smtClean="0">
                <a:latin typeface="Times New Roman" pitchFamily="18" charset="0"/>
                <a:cs typeface="Times New Roman" pitchFamily="18" charset="0"/>
              </a:rPr>
              <a:t>Растворимость кислорода в холодной воде выше, чем в тёплой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/>
            <a: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Чёрный </a:t>
            </a:r>
            <a:b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ящик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16600" i="1" smtClean="0">
                <a:latin typeface="Times New Roman" pitchFamily="18" charset="0"/>
                <a:cs typeface="Times New Roman" pitchFamily="18" charset="0"/>
              </a:rPr>
              <a:t>Колба с водой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Почему кит, попавший на мель, обычно погибает? В чём причина его гибели?</a:t>
            </a:r>
          </a:p>
        </p:txBody>
      </p:sp>
      <p:pic>
        <p:nvPicPr>
          <p:cNvPr id="22531" name="Рисунок 2" descr="Киты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3988"/>
            <a:ext cx="9144000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5400" i="1" smtClean="0">
                <a:latin typeface="Times New Roman" pitchFamily="18" charset="0"/>
                <a:cs typeface="Times New Roman" pitchFamily="18" charset="0"/>
              </a:rPr>
              <a:t>На мели на кита действует малая Архимедова сила, поэтому ему нужны огромные усилия , чтобы сдвинуть с места свою тушу; кроме того его вжимает в землю и раздавливает собственная сила тяжести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933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50" y="214313"/>
            <a:ext cx="6215063" cy="619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4133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6154" name="TextBox 7"/>
          <p:cNvSpPr txBox="1">
            <a:spLocks noChangeArrowheads="1"/>
          </p:cNvSpPr>
          <p:nvPr/>
        </p:nvSpPr>
        <p:spPr bwMode="auto">
          <a:xfrm>
            <a:off x="1285875" y="5857875"/>
            <a:ext cx="2500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i="1">
                <a:latin typeface="Times New Roman" pitchFamily="18" charset="0"/>
                <a:cs typeface="Times New Roman" pitchFamily="18" charset="0"/>
              </a:rPr>
              <a:t>Закон Ома</a:t>
            </a:r>
          </a:p>
        </p:txBody>
      </p:sp>
      <p:pic>
        <p:nvPicPr>
          <p:cNvPr id="6155" name="Рисунок 5" descr="Ампер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714500"/>
            <a:ext cx="27146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Рисунок 6" descr="Вольт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214313"/>
            <a:ext cx="2051050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Рисунок 7" descr="Ом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3786188"/>
            <a:ext cx="21145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Управляющая кнопка: возврат 13">
            <a:hlinkClick r:id="rId6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Зачем птицы, готовясь к осеннему перелёту, накапливают жировой запас?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4800" i="1" smtClean="0">
                <a:latin typeface="Times New Roman" pitchFamily="18" charset="0"/>
                <a:cs typeface="Times New Roman" pitchFamily="18" charset="0"/>
              </a:rPr>
              <a:t>Во-первых, жир – это источник «биологического» топлива, нужного птице для перелёта: его сгорание даёт энергию, приводящую в движение крылья. Во-вторых, жировая прослойка замедляет теплообмен с окружающей средой и сохраняет тепло тела птицы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Правильным ли с  точки зрения химика является выражение: «Горькие слёзы»?</a:t>
            </a:r>
          </a:p>
        </p:txBody>
      </p:sp>
      <p:pic>
        <p:nvPicPr>
          <p:cNvPr id="25603" name="Содержимое 5" descr="Слеза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85938" y="1439863"/>
            <a:ext cx="5857875" cy="5418137"/>
          </a:xfr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8000" i="1" smtClean="0">
                <a:latin typeface="Times New Roman" pitchFamily="18" charset="0"/>
                <a:cs typeface="Times New Roman" pitchFamily="18" charset="0"/>
              </a:rPr>
              <a:t>Нет, неправильно. Водородный показатель слёз равен 7. </a:t>
            </a:r>
            <a:br>
              <a:rPr lang="ru-RU" sz="8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8000" i="1" smtClean="0">
                <a:latin typeface="Times New Roman" pitchFamily="18" charset="0"/>
                <a:cs typeface="Times New Roman" pitchFamily="18" charset="0"/>
              </a:rPr>
              <a:t>Среда нейтральная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ru-RU" sz="7200" smtClean="0">
                <a:latin typeface="Times New Roman" pitchFamily="18" charset="0"/>
                <a:cs typeface="Times New Roman" pitchFamily="18" charset="0"/>
              </a:rPr>
              <a:t>У какого дерева листья всегда повернуты ребром к солнцу?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" descr="Эвкалипт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Содержимое 3" descr="котяра (3)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714875" cy="6858000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72063" y="0"/>
            <a:ext cx="4071937" cy="68580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Когда кошка не любит чтобы её гладили?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5800" i="1" smtClean="0">
                <a:latin typeface="Times New Roman" pitchFamily="18" charset="0"/>
                <a:cs typeface="Times New Roman" pitchFamily="18" charset="0"/>
              </a:rPr>
              <a:t>Кошка не любит чтобы её гладили в сухую погоду. Если кошку энергично гладят, шерсть электризуется. Проскакивающие искры вызывают у кошки неприятные ощущения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5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ru-RU" sz="6600" smtClean="0">
                <a:latin typeface="Times New Roman" pitchFamily="18" charset="0"/>
                <a:cs typeface="Times New Roman" pitchFamily="18" charset="0"/>
              </a:rPr>
              <a:t>Вдоль автотрасс встречаются дома , окруженные высокими стенами из бетона, стекла или пластмассы. </a:t>
            </a:r>
            <a:endParaRPr lang="ru-RU" sz="660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813"/>
          </a:xfrm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  <a:cs typeface="Times New Roman" pitchFamily="18" charset="0"/>
              </a:rPr>
              <a:t>Какое назначение этих стен?</a:t>
            </a:r>
          </a:p>
        </p:txBody>
      </p:sp>
      <p:pic>
        <p:nvPicPr>
          <p:cNvPr id="31747" name="Рисунок 2" descr="Шумозащитная стена 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рыцарь (1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0" y="0"/>
            <a:ext cx="3429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929313" cy="6858000"/>
          </a:xfrm>
        </p:spPr>
        <p:txBody>
          <a:bodyPr rtlCol="0">
            <a:noAutofit/>
          </a:bodyPr>
          <a:lstStyle/>
          <a:p>
            <a:pPr marL="0" indent="360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0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6900" dirty="0" smtClean="0">
                <a:latin typeface="Times New Roman" pitchFamily="18" charset="0"/>
                <a:cs typeface="Times New Roman" pitchFamily="18" charset="0"/>
              </a:rPr>
              <a:t>Что обозначает выражение «Чёрный рыцарь»?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7200" i="1" smtClean="0">
                <a:latin typeface="Times New Roman" pitchFamily="18" charset="0"/>
                <a:cs typeface="Times New Roman" pitchFamily="18" charset="0"/>
              </a:rPr>
              <a:t>Это шумозащитная стена. Длительное воздействие шума на человека и животных неблагоприятно для психики</a:t>
            </a:r>
            <a:endParaRPr lang="ru-RU" sz="72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 eaLnBrk="1" hangingPunct="1"/>
            <a: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Чёрный </a:t>
            </a:r>
            <a:b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8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ящик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6000" i="1" smtClean="0">
                <a:latin typeface="Times New Roman" pitchFamily="18" charset="0"/>
                <a:cs typeface="Times New Roman" pitchFamily="18" charset="0"/>
              </a:rPr>
              <a:t>Перед дождём и в сырую погоду шерсть животного набухает и удлиняется. Это свойство было использовано в устройстве волосяных гигрометров. </a:t>
            </a:r>
            <a:br>
              <a:rPr lang="ru-RU" sz="6000" i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i="1" smtClean="0">
                <a:latin typeface="Times New Roman" pitchFamily="18" charset="0"/>
                <a:cs typeface="Times New Roman" pitchFamily="18" charset="0"/>
              </a:rPr>
              <a:t>В ящике гигрометр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оробьи китайские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итайцы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097"/>
            <a:ext cx="4500594" cy="6840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00562" y="357166"/>
            <a:ext cx="464343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Почему китайцы сначала уничтожили, а потом закупали воробьёв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5000" i="1" smtClean="0">
                <a:latin typeface="Times New Roman" pitchFamily="18" charset="0"/>
                <a:cs typeface="Times New Roman" pitchFamily="18" charset="0"/>
              </a:rPr>
              <a:t>Воробьи поедали на полях рис. Но кроме риса они поедали гусениц, жуков и других насекомых. Когда воробьёв не стало гусеницы стали чрезвычайно быстро размножаться и поедать рис. Причем в гораздо больших количествах, чем воробьи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Box 2"/>
          <p:cNvSpPr txBox="1">
            <a:spLocks noChangeArrowheads="1"/>
          </p:cNvSpPr>
          <p:nvPr/>
        </p:nvSpPr>
        <p:spPr bwMode="auto">
          <a:xfrm>
            <a:off x="0" y="0"/>
            <a:ext cx="80645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изменяется энергия мышки?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7200" i="1" smtClean="0">
                <a:latin typeface="Times New Roman" pitchFamily="18" charset="0"/>
                <a:cs typeface="Times New Roman" pitchFamily="18" charset="0"/>
              </a:rPr>
              <a:t>Механическая и биохимическая энергии превращаются во внутреннюю</a:t>
            </a:r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5721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некоторым насекомым удаётся избежать нападения летучих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мышей – ушанов?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13800" i="1" smtClean="0">
                <a:latin typeface="Times New Roman" pitchFamily="18" charset="0"/>
                <a:cs typeface="Times New Roman" pitchFamily="18" charset="0"/>
              </a:rPr>
              <a:t>Бедный рыцарь</a:t>
            </a:r>
            <a:endParaRPr lang="ru-RU" sz="13800" i="1" smtClean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7000" i="1" dirty="0" smtClean="0">
                <a:latin typeface="Times New Roman" pitchFamily="18" charset="0"/>
                <a:cs typeface="Times New Roman" pitchFamily="18" charset="0"/>
              </a:rPr>
              <a:t>Насекомые сами испускают ультразвук, искажающий эхолокационные сигналы летучих мышей</a:t>
            </a: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«Здесь находится самое опасное животное на Земле!»</a:t>
            </a:r>
            <a:br>
              <a:rPr lang="ru-RU" sz="6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Что за животное?</a:t>
            </a:r>
            <a:br>
              <a:rPr lang="ru-RU" sz="6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Что находится в черном ящике?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16600" i="1" smtClean="0">
                <a:latin typeface="Times New Roman" pitchFamily="18" charset="0"/>
                <a:cs typeface="Times New Roman" pitchFamily="18" charset="0"/>
              </a:rPr>
              <a:t>Зеркало</a:t>
            </a:r>
            <a:endParaRPr lang="ru-RU" i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Управляющая кнопка: возврат 2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ru-RU" sz="6600" smtClean="0">
                <a:latin typeface="Times New Roman" pitchFamily="18" charset="0"/>
                <a:cs typeface="Times New Roman" pitchFamily="18" charset="0"/>
              </a:rPr>
              <a:t>Какая фраза с точки зрения химика является более точной: </a:t>
            </a:r>
            <a:br>
              <a:rPr lang="ru-RU" sz="6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smtClean="0">
                <a:latin typeface="Times New Roman" pitchFamily="18" charset="0"/>
                <a:cs typeface="Times New Roman" pitchFamily="18" charset="0"/>
              </a:rPr>
              <a:t>«Ты мой золотой» или «Ты моя золотая»?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В организме женщины золота больше, чем в организме мужчины. Правильно </a:t>
            </a:r>
            <a:br>
              <a:rPr lang="ru-RU" sz="6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«Ты моя золотая»</a:t>
            </a: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25"/>
          </a:xfrm>
        </p:spPr>
        <p:txBody>
          <a:bodyPr/>
          <a:lstStyle/>
          <a:p>
            <a:pPr eaLnBrk="1" hangingPunct="1"/>
            <a:r>
              <a:rPr lang="ru-RU" sz="6000" smtClean="0">
                <a:latin typeface="Times New Roman" pitchFamily="18" charset="0"/>
                <a:cs typeface="Times New Roman" pitchFamily="18" charset="0"/>
              </a:rPr>
              <a:t>Почему домики деревянные?</a:t>
            </a:r>
          </a:p>
        </p:txBody>
      </p:sp>
      <p:pic>
        <p:nvPicPr>
          <p:cNvPr id="9219" name="Содержимое 3" descr="Скворечник4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701800"/>
            <a:ext cx="9144000" cy="5156200"/>
          </a:xfr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ru-RU" sz="5100" i="1" smtClean="0">
                <a:latin typeface="Times New Roman" pitchFamily="18" charset="0"/>
                <a:cs typeface="Times New Roman" pitchFamily="18" charset="0"/>
              </a:rPr>
              <a:t>В отличие от дерева пластмасса не способна впитывать влагу и выпускать её наружу, поэтому водяные пары, выделяемые при дыхании, накапливаются, способствуя повышенной влажности, которая губительна для птиц.</a:t>
            </a: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8643966" y="6357958"/>
            <a:ext cx="500034" cy="500042"/>
          </a:xfrm>
          <a:prstGeom prst="actionButtonReturn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565</Words>
  <Application>Microsoft Office PowerPoint</Application>
  <PresentationFormat>Экран (4:3)</PresentationFormat>
  <Paragraphs>56</Paragraphs>
  <Slides>52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Когда?</vt:lpstr>
      <vt:lpstr>Презентация PowerPoint</vt:lpstr>
      <vt:lpstr>Презентация PowerPoint</vt:lpstr>
      <vt:lpstr>Презентация PowerPoint</vt:lpstr>
      <vt:lpstr>Бедный рыцарь</vt:lpstr>
      <vt:lpstr>Какая фраза с точки зрения химика является более точной:  «Ты мой золотой» или «Ты моя золотая»?</vt:lpstr>
      <vt:lpstr>В организме женщины золота больше, чем в организме мужчины. Правильно  «Ты моя золотая»</vt:lpstr>
      <vt:lpstr>Почему домики деревянные?</vt:lpstr>
      <vt:lpstr>В отличие от дерева пластмасса не способна впитывать влагу и выпускать её наружу, поэтому водяные пары, выделяемые при дыхании, накапливаются, способствуя повышенной влажности, которая губительна для птиц.</vt:lpstr>
      <vt:lpstr>Чёрный             ящик</vt:lpstr>
      <vt:lpstr>Если бы этот металл удалось выделить из морской воды, то на каждого землянина его пришлось бы не менее тонны.  Что находится в чёрном ящике?</vt:lpstr>
      <vt:lpstr>Презентация PowerPoint</vt:lpstr>
      <vt:lpstr>Блиц</vt:lpstr>
      <vt:lpstr>Презентация PowerPoint</vt:lpstr>
      <vt:lpstr>Где больше весят караси – в озере или на сковородке?</vt:lpstr>
      <vt:lpstr>На сковородке вес карася больше, т.к. в воде на карася действует сила Архимеда.</vt:lpstr>
      <vt:lpstr>Почему в чистой воде  ощипанная курица тонет, а в пересоленной – всплывает?</vt:lpstr>
      <vt:lpstr>Плотность солёной воды больше, и поэтому в солёной воде ощипанная курица всплывает.</vt:lpstr>
      <vt:lpstr>Презентация PowerPoint</vt:lpstr>
      <vt:lpstr>Презентация PowerPoint</vt:lpstr>
      <vt:lpstr>Почему ученики с точки зрения науки не рассыпаются от стыда, если их увидели курящими?</vt:lpstr>
      <vt:lpstr>Ученики состоят из молекул, между которыми действуют силы взаимного притяжения</vt:lpstr>
      <vt:lpstr>Почему в северных морях рыбы больше, чем в южных?</vt:lpstr>
      <vt:lpstr>Растворимость кислорода в холодной воде выше, чем в тёплой</vt:lpstr>
      <vt:lpstr>Чёрный             ящик</vt:lpstr>
      <vt:lpstr>Презентация PowerPoint</vt:lpstr>
      <vt:lpstr>Колба с водой</vt:lpstr>
      <vt:lpstr>Почему кит, попавший на мель, обычно погибает? В чём причина его гибели?</vt:lpstr>
      <vt:lpstr>На мели на кита действует малая Архимедова сила, поэтому ему нужны огромные усилия , чтобы сдвинуть с места свою тушу; кроме того его вжимает в землю и раздавливает собственная сила тяжести</vt:lpstr>
      <vt:lpstr>Зачем птицы, готовясь к осеннему перелёту, накапливают жировой запас?</vt:lpstr>
      <vt:lpstr>Во-первых, жир – это источник «биологического» топлива, нужного птице для перелёта: его сгорание даёт энергию, приводящую в движение крылья. Во-вторых, жировая прослойка замедляет теплообмен с окружающей средой и сохраняет тепло тела птицы</vt:lpstr>
      <vt:lpstr>Правильным ли с  точки зрения химика является выражение: «Горькие слёзы»?</vt:lpstr>
      <vt:lpstr>Нет, неправильно. Водородный показатель слёз равен 7.  Среда нейтральная</vt:lpstr>
      <vt:lpstr>У какого дерева листья всегда повернуты ребром к солнцу?</vt:lpstr>
      <vt:lpstr>Презентация PowerPoint</vt:lpstr>
      <vt:lpstr>Презентация PowerPoint</vt:lpstr>
      <vt:lpstr>Кошка не любит чтобы её гладили в сухую погоду. Если кошку энергично гладят, шерсть электризуется. Проскакивающие искры вызывают у кошки неприятные ощущения</vt:lpstr>
      <vt:lpstr>Вдоль автотрасс встречаются дома , окруженные высокими стенами из бетона, стекла или пластмассы. </vt:lpstr>
      <vt:lpstr>Какое назначение этих стен?</vt:lpstr>
      <vt:lpstr>Это шумозащитная стена. Длительное воздействие шума на человека и животных неблагоприятно для психики</vt:lpstr>
      <vt:lpstr>Чёрный             ящик</vt:lpstr>
      <vt:lpstr>Презентация PowerPoint</vt:lpstr>
      <vt:lpstr>Перед дождём и в сырую погоду шерсть животного набухает и удлиняется. Это свойство было использовано в устройстве волосяных гигрометров.  В ящике гигрометр</vt:lpstr>
      <vt:lpstr>Презентация PowerPoint</vt:lpstr>
      <vt:lpstr>Презентация PowerPoint</vt:lpstr>
      <vt:lpstr>Воробьи поедали на полях рис. Но кроме риса они поедали гусениц, жуков и других насекомых. Когда воробьёв не стало гусеницы стали чрезвычайно быстро размножаться и поедать рис. Причем в гораздо больших количествах, чем воробьи</vt:lpstr>
      <vt:lpstr>Презентация PowerPoint</vt:lpstr>
      <vt:lpstr>Механическая и биохимическая энергии превращаются во внутреннюю</vt:lpstr>
      <vt:lpstr>Презентация PowerPoint</vt:lpstr>
      <vt:lpstr>Насекомые сами испускают ультразвук, искажающий эхолокационные сигналы летучих мышей</vt:lpstr>
      <vt:lpstr>«Здесь находится самое опасное животное на Земле!» Что за животное? Что находится в черном ящике?</vt:lpstr>
      <vt:lpstr>Зеркало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Что?         Где?              Когда?</dc:title>
  <dc:creator>Ксения</dc:creator>
  <cp:lastModifiedBy>7я</cp:lastModifiedBy>
  <cp:revision>67</cp:revision>
  <dcterms:created xsi:type="dcterms:W3CDTF">2009-12-04T14:24:03Z</dcterms:created>
  <dcterms:modified xsi:type="dcterms:W3CDTF">2012-03-26T16:28:00Z</dcterms:modified>
</cp:coreProperties>
</file>