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6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97" r:id="rId18"/>
    <p:sldId id="272" r:id="rId19"/>
    <p:sldId id="273" r:id="rId20"/>
    <p:sldId id="274" r:id="rId21"/>
    <p:sldId id="275" r:id="rId22"/>
    <p:sldId id="276" r:id="rId23"/>
    <p:sldId id="303" r:id="rId24"/>
    <p:sldId id="277" r:id="rId25"/>
    <p:sldId id="278" r:id="rId26"/>
    <p:sldId id="279" r:id="rId27"/>
    <p:sldId id="280" r:id="rId28"/>
    <p:sldId id="281" r:id="rId29"/>
    <p:sldId id="282" r:id="rId30"/>
    <p:sldId id="298" r:id="rId31"/>
    <p:sldId id="283" r:id="rId32"/>
    <p:sldId id="284" r:id="rId33"/>
    <p:sldId id="285" r:id="rId34"/>
    <p:sldId id="287" r:id="rId35"/>
    <p:sldId id="288" r:id="rId36"/>
    <p:sldId id="289" r:id="rId37"/>
    <p:sldId id="290" r:id="rId38"/>
    <p:sldId id="292" r:id="rId39"/>
    <p:sldId id="293" r:id="rId40"/>
    <p:sldId id="294" r:id="rId41"/>
    <p:sldId id="295" r:id="rId42"/>
    <p:sldId id="296" r:id="rId43"/>
    <p:sldId id="299" r:id="rId44"/>
    <p:sldId id="300" r:id="rId45"/>
    <p:sldId id="302" r:id="rId46"/>
    <p:sldId id="30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043DB-1D84-4551-8ADD-C51B5D205201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BD0F5-CEE5-4908-A1D6-D2EEBD78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043DB-1D84-4551-8ADD-C51B5D205201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BD0F5-CEE5-4908-A1D6-D2EEBD78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043DB-1D84-4551-8ADD-C51B5D205201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BD0F5-CEE5-4908-A1D6-D2EEBD78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043DB-1D84-4551-8ADD-C51B5D205201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BD0F5-CEE5-4908-A1D6-D2EEBD78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043DB-1D84-4551-8ADD-C51B5D205201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BD0F5-CEE5-4908-A1D6-D2EEBD78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043DB-1D84-4551-8ADD-C51B5D205201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BD0F5-CEE5-4908-A1D6-D2EEBD78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043DB-1D84-4551-8ADD-C51B5D205201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BD0F5-CEE5-4908-A1D6-D2EEBD78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043DB-1D84-4551-8ADD-C51B5D205201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BD0F5-CEE5-4908-A1D6-D2EEBD78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043DB-1D84-4551-8ADD-C51B5D205201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BD0F5-CEE5-4908-A1D6-D2EEBD78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043DB-1D84-4551-8ADD-C51B5D205201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BD0F5-CEE5-4908-A1D6-D2EEBD78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043DB-1D84-4551-8ADD-C51B5D205201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BD0F5-CEE5-4908-A1D6-D2EEBD78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C5043DB-1D84-4551-8ADD-C51B5D205201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2BBD0F5-CEE5-4908-A1D6-D2EEBD78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gif"/><Relationship Id="rId7" Type="http://schemas.openxmlformats.org/officeDocument/2006/relationships/image" Target="../media/image42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Relationship Id="rId9" Type="http://schemas.openxmlformats.org/officeDocument/2006/relationships/image" Target="../media/image4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marinasakratova.ucoz.ru/_si/0/91216983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65.png"/><Relationship Id="rId4" Type="http://schemas.openxmlformats.org/officeDocument/2006/relationships/image" Target="../media/image64.gi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785794"/>
            <a:ext cx="7772400" cy="1470025"/>
          </a:xfrm>
        </p:spPr>
        <p:txBody>
          <a:bodyPr/>
          <a:lstStyle/>
          <a:p>
            <a:r>
              <a:rPr lang="ru-RU" dirty="0" smtClean="0"/>
              <a:t>«Своя игра»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bliqueTopRight"/>
              <a:lightRig rig="threePt" dir="t"/>
            </a:scene3d>
          </a:bodyPr>
          <a:lstStyle/>
          <a:p>
            <a:r>
              <a:rPr lang="ru-RU" b="1" dirty="0" smtClean="0">
                <a:ln w="25400">
                  <a:solidFill>
                    <a:srgbClr val="0070C0"/>
                  </a:solidFill>
                  <a:beve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Внеклассное мероприятие </a:t>
            </a:r>
          </a:p>
          <a:p>
            <a:r>
              <a:rPr lang="ru-RU" b="1" dirty="0" smtClean="0">
                <a:ln w="25400">
                  <a:solidFill>
                    <a:srgbClr val="0070C0"/>
                  </a:solidFill>
                  <a:beve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по немецкому языку</a:t>
            </a:r>
            <a:endParaRPr lang="ru-RU" b="1" dirty="0">
              <a:ln w="25400">
                <a:solidFill>
                  <a:srgbClr val="0070C0"/>
                </a:solidFill>
                <a:bevel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026" name="Picture 2" descr="C:\Users\12345\Desktop\1348475337_a260a48759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7019" y="642918"/>
            <a:ext cx="2456981" cy="31908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0562" y="5214950"/>
            <a:ext cx="4505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Подготовила учитель немецкого языка</a:t>
            </a:r>
          </a:p>
          <a:p>
            <a:pPr algn="ctr"/>
            <a:r>
              <a:rPr lang="ru-RU" dirty="0" smtClean="0"/>
              <a:t>Петрушкова Ольга Петровна</a:t>
            </a:r>
          </a:p>
          <a:p>
            <a:pPr algn="ctr"/>
            <a:r>
              <a:rPr lang="ru-RU" dirty="0" smtClean="0"/>
              <a:t>МКОУ «Александроневская средняя школа»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2071678"/>
            <a:ext cx="513313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unset" dir="t"/>
            </a:scene3d>
            <a:sp3d extrusionH="57150" contourW="25400">
              <a:bevelT w="38100" h="38100" prst="relaxedInset"/>
              <a:bevelB w="38100" h="38100" prst="convex"/>
              <a:extrusionClr>
                <a:schemeClr val="bg1"/>
              </a:extrusionClr>
              <a:contourClr>
                <a:srgbClr val="FFFF00"/>
              </a:contourClr>
            </a:sp3d>
          </a:bodyPr>
          <a:lstStyle/>
          <a:p>
            <a:r>
              <a:rPr lang="ru-RU" sz="6000" dirty="0" smtClean="0">
                <a:ln w="57150" cap="rnd" cmpd="sng">
                  <a:solidFill>
                    <a:srgbClr val="FF0000"/>
                  </a:solidFill>
                  <a:prstDash val="dash"/>
                  <a:beve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“</a:t>
            </a:r>
            <a:r>
              <a:rPr lang="en-US" sz="6000" dirty="0" err="1" smtClean="0">
                <a:ln w="57150" cap="rnd" cmpd="sng">
                  <a:solidFill>
                    <a:srgbClr val="FF0000"/>
                  </a:solidFill>
                  <a:prstDash val="dash"/>
                  <a:beve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Eigene</a:t>
            </a:r>
            <a:r>
              <a:rPr lang="en-US" sz="6000" dirty="0" smtClean="0">
                <a:ln w="57150" cap="rnd" cmpd="sng">
                  <a:solidFill>
                    <a:srgbClr val="FF0000"/>
                  </a:solidFill>
                  <a:prstDash val="dash"/>
                  <a:beve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dirty="0" err="1" smtClean="0">
                <a:ln w="57150" cap="rnd" cmpd="sng">
                  <a:solidFill>
                    <a:srgbClr val="FF0000"/>
                  </a:solidFill>
                  <a:prstDash val="dash"/>
                  <a:beve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Spiele</a:t>
            </a:r>
            <a:r>
              <a:rPr lang="ru-RU" sz="6000" dirty="0" smtClean="0">
                <a:ln w="57150" cap="rnd" cmpd="sng">
                  <a:solidFill>
                    <a:srgbClr val="FF0000"/>
                  </a:solidFill>
                  <a:prstDash val="dash"/>
                  <a:beve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” </a:t>
            </a:r>
            <a:endParaRPr lang="ru-RU" sz="6000" dirty="0">
              <a:ln w="57150" cap="rnd" cmpd="sng">
                <a:solidFill>
                  <a:srgbClr val="FF0000"/>
                </a:solidFill>
                <a:prstDash val="dash"/>
                <a:beve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642918"/>
            <a:ext cx="6972320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r>
              <a:rPr lang="ru-RU" sz="3600" b="1" dirty="0" smtClean="0">
                <a:solidFill>
                  <a:srgbClr val="FF0000"/>
                </a:solidFill>
              </a:rPr>
              <a:t> баллов:  </a:t>
            </a:r>
          </a:p>
          <a:p>
            <a:pPr algn="ctr">
              <a:buNone/>
            </a:pPr>
            <a:r>
              <a:rPr lang="ru-RU" sz="3600" dirty="0" smtClean="0"/>
              <a:t>8.В столице какой немецкой земли можно купаться?</a:t>
            </a:r>
          </a:p>
          <a:p>
            <a:pPr algn="ctr">
              <a:buNone/>
            </a:pPr>
            <a:r>
              <a:rPr lang="ru-RU" sz="3600" dirty="0" smtClean="0"/>
              <a:t> </a:t>
            </a:r>
          </a:p>
          <a:p>
            <a:pPr algn="ctr">
              <a:buNone/>
            </a:pPr>
            <a:r>
              <a:rPr lang="ru-RU" sz="3600" b="1" dirty="0" smtClean="0"/>
              <a:t>а</a:t>
            </a:r>
            <a:r>
              <a:rPr lang="en-US" sz="3600" b="1" dirty="0" smtClean="0"/>
              <a:t>) Bremen    </a:t>
            </a:r>
            <a:endParaRPr lang="ru-RU" sz="3600" b="1" dirty="0" smtClean="0"/>
          </a:p>
          <a:p>
            <a:pPr algn="ctr">
              <a:buNone/>
            </a:pPr>
            <a:r>
              <a:rPr lang="en-US" sz="3600" b="1" dirty="0" smtClean="0"/>
              <a:t>b) Wiesbaden </a:t>
            </a:r>
            <a:endParaRPr lang="ru-RU" sz="3600" b="1" dirty="0" smtClean="0"/>
          </a:p>
          <a:p>
            <a:pPr algn="ctr">
              <a:buNone/>
            </a:pPr>
            <a:r>
              <a:rPr lang="en-US" sz="3600" b="1" dirty="0" smtClean="0"/>
              <a:t>c) Dresden    </a:t>
            </a:r>
            <a:endParaRPr lang="ru-RU" sz="3600" b="1" dirty="0" smtClean="0"/>
          </a:p>
          <a:p>
            <a:pPr algn="ctr">
              <a:buNone/>
            </a:pPr>
            <a:r>
              <a:rPr lang="en-US" sz="3600" b="1" dirty="0" smtClean="0"/>
              <a:t>d) Hannover</a:t>
            </a:r>
            <a:endParaRPr lang="ru-RU" sz="3600" b="1" dirty="0" smtClean="0"/>
          </a:p>
          <a:p>
            <a:endParaRPr lang="ru-RU" dirty="0"/>
          </a:p>
        </p:txBody>
      </p:sp>
      <p:pic>
        <p:nvPicPr>
          <p:cNvPr id="35842" name="Picture 2" descr="http://im1-tub-ru.yandex.net/i?id=bf1a42326823dc6a0048c81184396541-00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714884"/>
            <a:ext cx="2238375" cy="14287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571480"/>
            <a:ext cx="7043758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r>
              <a:rPr lang="ru-RU" sz="3600" b="1" dirty="0" smtClean="0">
                <a:solidFill>
                  <a:srgbClr val="FF0000"/>
                </a:solidFill>
              </a:rPr>
              <a:t> баллов:  </a:t>
            </a:r>
          </a:p>
          <a:p>
            <a:pPr>
              <a:buNone/>
            </a:pPr>
            <a:r>
              <a:rPr lang="ru-RU" sz="3600" dirty="0" smtClean="0"/>
              <a:t>9.Название какого города помогает переправиться через реку?</a:t>
            </a:r>
          </a:p>
          <a:p>
            <a:pPr algn="ctr">
              <a:buNone/>
            </a:pPr>
            <a:r>
              <a:rPr lang="ru-RU" dirty="0" smtClean="0"/>
              <a:t> </a:t>
            </a:r>
            <a:endParaRPr lang="ru-RU" sz="3600" b="1" dirty="0" smtClean="0"/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/>
              <a:t>а</a:t>
            </a:r>
            <a:r>
              <a:rPr lang="en-US" sz="3600" b="1" dirty="0" smtClean="0"/>
              <a:t>) </a:t>
            </a:r>
            <a:r>
              <a:rPr lang="en-US" sz="3600" b="1" dirty="0" err="1" smtClean="0"/>
              <a:t>Saarbr</a:t>
            </a:r>
            <a:r>
              <a:rPr lang="de-DE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ü</a:t>
            </a:r>
            <a:r>
              <a:rPr lang="en-US" sz="3600" b="1" dirty="0" err="1" smtClean="0"/>
              <a:t>cken</a:t>
            </a:r>
            <a:r>
              <a:rPr lang="en-US" sz="3600" b="1" i="1" dirty="0" smtClean="0"/>
              <a:t>   </a:t>
            </a:r>
            <a:endParaRPr lang="ru-RU" sz="3600" b="1" i="1" dirty="0" smtClean="0"/>
          </a:p>
          <a:p>
            <a:pPr marL="514350" indent="-514350" algn="ctr">
              <a:buAutoNum type="alphaLcParenR" startAt="2"/>
            </a:pPr>
            <a:r>
              <a:rPr lang="en-US" sz="3600" b="1" dirty="0" smtClean="0"/>
              <a:t>D</a:t>
            </a:r>
            <a:r>
              <a:rPr lang="de-DE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ü</a:t>
            </a:r>
            <a:r>
              <a:rPr lang="en-US" sz="3600" b="1" dirty="0" err="1" smtClean="0"/>
              <a:t>sseldorf</a:t>
            </a:r>
            <a:r>
              <a:rPr lang="en-US" sz="3600" b="1" dirty="0" smtClean="0"/>
              <a:t> </a:t>
            </a:r>
            <a:endParaRPr lang="ru-RU" sz="3600" b="1" dirty="0" smtClean="0"/>
          </a:p>
          <a:p>
            <a:pPr marL="514350" indent="-514350" algn="ctr">
              <a:buAutoNum type="alphaLcParenR" startAt="2"/>
            </a:pPr>
            <a:r>
              <a:rPr lang="en-US" sz="3600" b="1" dirty="0" smtClean="0"/>
              <a:t>Leipzig </a:t>
            </a:r>
            <a:endParaRPr lang="ru-RU" sz="3600" b="1" dirty="0" smtClean="0"/>
          </a:p>
          <a:p>
            <a:pPr marL="514350" indent="-514350" algn="ctr">
              <a:buAutoNum type="alphaLcParenR" startAt="2"/>
            </a:pPr>
            <a:r>
              <a:rPr lang="en-US" sz="3600" b="1" dirty="0" smtClean="0"/>
              <a:t> Frankfurt</a:t>
            </a:r>
            <a:endParaRPr lang="ru-RU" sz="3600" b="1" dirty="0" smtClean="0"/>
          </a:p>
          <a:p>
            <a:endParaRPr lang="ru-RU" dirty="0"/>
          </a:p>
        </p:txBody>
      </p:sp>
      <p:pic>
        <p:nvPicPr>
          <p:cNvPr id="34818" name="Picture 2" descr="http://im1-tub-ru.yandex.net/i?id=c4defac10f6d2e7e813f76de45f8df67-01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6995" y="5000636"/>
            <a:ext cx="2697483" cy="17145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71480"/>
            <a:ext cx="7500958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r>
              <a:rPr lang="ru-RU" sz="3600" b="1" dirty="0" smtClean="0">
                <a:solidFill>
                  <a:srgbClr val="FF0000"/>
                </a:solidFill>
              </a:rPr>
              <a:t> баллов:  </a:t>
            </a:r>
          </a:p>
          <a:p>
            <a:pPr algn="ctr">
              <a:buNone/>
            </a:pPr>
            <a:r>
              <a:rPr lang="ru-RU" sz="3600" dirty="0" smtClean="0"/>
              <a:t>10.С чем связана фамилия немецкого физика Герца?</a:t>
            </a:r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b="1" dirty="0" smtClean="0"/>
              <a:t>а) с красотой  </a:t>
            </a:r>
          </a:p>
          <a:p>
            <a:pPr algn="ctr">
              <a:buNone/>
            </a:pPr>
            <a:r>
              <a:rPr lang="en-US" sz="3600" b="1" dirty="0" smtClean="0"/>
              <a:t>b</a:t>
            </a:r>
            <a:r>
              <a:rPr lang="ru-RU" sz="3600" b="1" dirty="0" smtClean="0"/>
              <a:t>) с частотой</a:t>
            </a:r>
          </a:p>
          <a:p>
            <a:pPr algn="ctr">
              <a:buNone/>
            </a:pPr>
            <a:r>
              <a:rPr lang="ru-RU" sz="3600" b="1" dirty="0" smtClean="0"/>
              <a:t>  с) </a:t>
            </a:r>
            <a:r>
              <a:rPr lang="ru-RU" sz="3600" b="1" dirty="0" err="1" smtClean="0"/>
              <a:t>с</a:t>
            </a:r>
            <a:r>
              <a:rPr lang="ru-RU" sz="3600" b="1" dirty="0" smtClean="0"/>
              <a:t> пустотой</a:t>
            </a:r>
          </a:p>
          <a:p>
            <a:pPr algn="ctr">
              <a:buNone/>
            </a:pPr>
            <a:r>
              <a:rPr lang="ru-RU" sz="3600" b="1" dirty="0" smtClean="0"/>
              <a:t>  </a:t>
            </a:r>
            <a:r>
              <a:rPr lang="en-US" sz="3600" b="1" dirty="0" smtClean="0"/>
              <a:t>d</a:t>
            </a:r>
            <a:r>
              <a:rPr lang="ru-RU" sz="3600" b="1" dirty="0" smtClean="0"/>
              <a:t>) с добротой.</a:t>
            </a:r>
          </a:p>
          <a:p>
            <a:endParaRPr lang="ru-RU" dirty="0"/>
          </a:p>
        </p:txBody>
      </p:sp>
      <p:pic>
        <p:nvPicPr>
          <p:cNvPr id="33794" name="Picture 2" descr="Народ.Ру: Новая стра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5830">
            <a:off x="6953082" y="4268567"/>
            <a:ext cx="1852795" cy="2366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71480"/>
            <a:ext cx="7500958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ru-RU" b="1" dirty="0" smtClean="0">
                <a:solidFill>
                  <a:srgbClr val="FF0000"/>
                </a:solidFill>
              </a:rPr>
              <a:t>5 баллов:  </a:t>
            </a:r>
          </a:p>
          <a:p>
            <a:pPr algn="ctr">
              <a:buNone/>
            </a:pPr>
            <a:r>
              <a:rPr lang="ru-RU" dirty="0" smtClean="0"/>
              <a:t>11.Этот город называется </a:t>
            </a:r>
            <a:r>
              <a:rPr lang="ru-RU" b="1" dirty="0" smtClean="0"/>
              <a:t>Флоренцией</a:t>
            </a:r>
            <a:r>
              <a:rPr lang="ru-RU" dirty="0" smtClean="0"/>
              <a:t> на Эльбе. В нем много памятников искусства. Это один из  красивейших городов Германии. Что это за город?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Weimar </a:t>
            </a:r>
            <a:endParaRPr lang="ru-RU" sz="3600" b="1" dirty="0" smtClean="0"/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b) Erfurt </a:t>
            </a:r>
            <a:endParaRPr lang="ru-RU" sz="3600" b="1" dirty="0" smtClean="0"/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 N</a:t>
            </a:r>
            <a:r>
              <a:rPr lang="de-DE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ü</a:t>
            </a:r>
            <a:r>
              <a:rPr lang="en-US" sz="3600" b="1" dirty="0" err="1" smtClean="0"/>
              <a:t>rnberg</a:t>
            </a:r>
            <a:r>
              <a:rPr lang="en-US" sz="3600" b="1" dirty="0" smtClean="0"/>
              <a:t> </a:t>
            </a:r>
            <a:endParaRPr lang="ru-RU" sz="3600" b="1" dirty="0" smtClean="0"/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 Dresden</a:t>
            </a:r>
            <a:endParaRPr lang="ru-RU" sz="3600" b="1" dirty="0" smtClean="0"/>
          </a:p>
          <a:p>
            <a:pPr algn="ctr"/>
            <a:endParaRPr lang="ru-RU" dirty="0"/>
          </a:p>
        </p:txBody>
      </p:sp>
      <p:pic>
        <p:nvPicPr>
          <p:cNvPr id="32769" name="Picture 1" descr="C:\Users\12345\Desktop\декада\ОФОРМЛЕНИЕ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7490" y="5072074"/>
            <a:ext cx="2702701" cy="17859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642918"/>
            <a:ext cx="7500958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5 баллов:  </a:t>
            </a:r>
          </a:p>
          <a:p>
            <a:pPr algn="ctr">
              <a:buNone/>
            </a:pPr>
            <a:r>
              <a:rPr lang="ru-RU" sz="3600" dirty="0" smtClean="0"/>
              <a:t>12.Кто приносит немецким детям пасхальное яйцо?</a:t>
            </a:r>
          </a:p>
          <a:p>
            <a:pPr algn="ctr">
              <a:buNone/>
            </a:pPr>
            <a:r>
              <a:rPr lang="ru-RU" sz="3600" dirty="0" smtClean="0"/>
              <a:t> </a:t>
            </a:r>
          </a:p>
          <a:p>
            <a:pPr algn="ctr">
              <a:buNone/>
            </a:pPr>
            <a:r>
              <a:rPr lang="ru-RU" sz="3600" b="1" dirty="0" smtClean="0"/>
              <a:t>а) заяц</a:t>
            </a:r>
          </a:p>
          <a:p>
            <a:pPr algn="ctr">
              <a:buNone/>
            </a:pPr>
            <a:r>
              <a:rPr lang="en-US" sz="3600" b="1" dirty="0" smtClean="0"/>
              <a:t>b</a:t>
            </a:r>
            <a:r>
              <a:rPr lang="ru-RU" sz="3600" b="1" dirty="0" smtClean="0"/>
              <a:t>) кролик  </a:t>
            </a:r>
          </a:p>
          <a:p>
            <a:pPr algn="ctr">
              <a:buNone/>
            </a:pPr>
            <a:r>
              <a:rPr lang="ru-RU" sz="3600" b="1" dirty="0" smtClean="0"/>
              <a:t>с) Дед Мороз</a:t>
            </a:r>
          </a:p>
          <a:p>
            <a:pPr algn="ctr">
              <a:buNone/>
            </a:pPr>
            <a:r>
              <a:rPr lang="en-US" sz="3600" b="1" dirty="0" smtClean="0"/>
              <a:t>d</a:t>
            </a:r>
            <a:r>
              <a:rPr lang="ru-RU" sz="3600" b="1" dirty="0" smtClean="0"/>
              <a:t>) Святой Николай</a:t>
            </a:r>
          </a:p>
          <a:p>
            <a:endParaRPr lang="ru-RU" dirty="0"/>
          </a:p>
        </p:txBody>
      </p:sp>
      <p:pic>
        <p:nvPicPr>
          <p:cNvPr id="3075" name="Picture 3" descr="D:\школа\картинки\12m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4714884"/>
            <a:ext cx="1116578" cy="1314453"/>
          </a:xfrm>
          <a:prstGeom prst="rect">
            <a:avLst/>
          </a:prstGeom>
          <a:noFill/>
        </p:spPr>
      </p:pic>
      <p:pic>
        <p:nvPicPr>
          <p:cNvPr id="31745" name="Picture 1" descr="C:\Users\12345\Desktop\декада\ОФОРМЛЕНИЕ\bbb5bb4d10d8289af4dae55a4c00fdf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785926"/>
            <a:ext cx="1238250" cy="1428750"/>
          </a:xfrm>
          <a:prstGeom prst="rect">
            <a:avLst/>
          </a:prstGeom>
          <a:noFill/>
        </p:spPr>
      </p:pic>
      <p:pic>
        <p:nvPicPr>
          <p:cNvPr id="31746" name="Picture 2" descr="C:\Users\12345\Desktop\декада\ОФОРМЛЕНИЕ\9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143512"/>
            <a:ext cx="1552575" cy="809625"/>
          </a:xfrm>
          <a:prstGeom prst="rect">
            <a:avLst/>
          </a:prstGeom>
          <a:noFill/>
        </p:spPr>
      </p:pic>
      <p:pic>
        <p:nvPicPr>
          <p:cNvPr id="31747" name="Picture 3" descr="C:\Users\12345\Desktop\декада\ОФОРМЛЕНИЕ\31f6c821cbf8459ec155a8d0732f42db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383699">
            <a:off x="514903" y="2347222"/>
            <a:ext cx="6343126" cy="754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30352"/>
            <a:ext cx="7043758" cy="539897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</a:rPr>
              <a:t>5 баллов:  </a:t>
            </a:r>
          </a:p>
          <a:p>
            <a:pPr algn="ctr">
              <a:buNone/>
            </a:pPr>
            <a:r>
              <a:rPr lang="ru-RU" sz="3600" dirty="0" smtClean="0"/>
              <a:t>13.Это стихотворение стало немецкой народной песней. Имя его автора, было запрещено в фашистской Германии, а его книги сжигались. Но не смотря ни на что, это стихотворение продолжалось печататься в учебниках того времени. Что это за стихотворение?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 lvl="0" algn="ctr">
              <a:buNone/>
            </a:pPr>
            <a:r>
              <a:rPr lang="ru-RU" sz="3600" b="1" dirty="0" smtClean="0"/>
              <a:t>а)Фауст                   </a:t>
            </a:r>
          </a:p>
          <a:p>
            <a:pPr algn="ctr">
              <a:buNone/>
            </a:pPr>
            <a:r>
              <a:rPr lang="en-US" sz="3600" b="1" dirty="0" smtClean="0"/>
              <a:t>b</a:t>
            </a:r>
            <a:r>
              <a:rPr lang="ru-RU" sz="3600" b="1" dirty="0" smtClean="0"/>
              <a:t>) </a:t>
            </a:r>
            <a:r>
              <a:rPr lang="ru-RU" sz="3600" b="1" dirty="0" err="1" smtClean="0"/>
              <a:t>Лорелея</a:t>
            </a:r>
            <a:r>
              <a:rPr lang="ru-RU" sz="3600" b="1" dirty="0" smtClean="0"/>
              <a:t> </a:t>
            </a:r>
          </a:p>
          <a:p>
            <a:pPr lvl="0" algn="ctr">
              <a:buNone/>
            </a:pPr>
            <a:r>
              <a:rPr lang="ru-RU" sz="3600" b="1" dirty="0" smtClean="0"/>
              <a:t>с) Божественная комедия            </a:t>
            </a:r>
          </a:p>
          <a:p>
            <a:pPr algn="ctr">
              <a:buNone/>
            </a:pPr>
            <a:r>
              <a:rPr lang="en-US" sz="3600" b="1" dirty="0" smtClean="0"/>
              <a:t>d</a:t>
            </a:r>
            <a:r>
              <a:rPr lang="ru-RU" sz="3600" b="1" dirty="0" smtClean="0"/>
              <a:t>) Ночная песнь странника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642918"/>
            <a:ext cx="6900882" cy="548324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5 баллов:  </a:t>
            </a:r>
          </a:p>
          <a:p>
            <a:pPr algn="ctr">
              <a:buNone/>
            </a:pPr>
            <a:r>
              <a:rPr lang="ru-RU" sz="3600" dirty="0" smtClean="0"/>
              <a:t>14.Русские называют свою самую величественную реку Волга – Матушка. А как называют немцы </a:t>
            </a:r>
            <a:r>
              <a:rPr lang="ru-RU" sz="3600" b="1" dirty="0" smtClean="0"/>
              <a:t>Рейн</a:t>
            </a:r>
            <a:r>
              <a:rPr lang="ru-RU" sz="3600" dirty="0" smtClean="0"/>
              <a:t>?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 algn="ctr">
              <a:buNone/>
            </a:pPr>
            <a:r>
              <a:rPr lang="ru-RU" sz="3600" b="1" dirty="0" smtClean="0"/>
              <a:t>а) Батька Рейн                                      </a:t>
            </a:r>
          </a:p>
          <a:p>
            <a:pPr algn="ctr">
              <a:buNone/>
            </a:pPr>
            <a:r>
              <a:rPr lang="en-US" sz="3600" b="1" dirty="0" smtClean="0"/>
              <a:t>b</a:t>
            </a:r>
            <a:r>
              <a:rPr lang="ru-RU" sz="3600" b="1" dirty="0" smtClean="0"/>
              <a:t>) Рейн – братишка </a:t>
            </a:r>
          </a:p>
          <a:p>
            <a:pPr algn="ctr">
              <a:buNone/>
            </a:pPr>
            <a:r>
              <a:rPr lang="ru-RU" sz="3600" b="1" dirty="0" smtClean="0"/>
              <a:t>с) Отец Рейн                            </a:t>
            </a:r>
          </a:p>
          <a:p>
            <a:pPr algn="ctr">
              <a:buNone/>
            </a:pPr>
            <a:r>
              <a:rPr lang="en-US" sz="3600" b="1" dirty="0" smtClean="0"/>
              <a:t>d</a:t>
            </a:r>
            <a:r>
              <a:rPr lang="ru-RU" sz="3600" b="1" dirty="0" smtClean="0"/>
              <a:t>) Дедушка Рейн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642918"/>
            <a:ext cx="7500958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5 </a:t>
            </a:r>
            <a:r>
              <a:rPr lang="ru-RU" b="1" dirty="0" smtClean="0">
                <a:solidFill>
                  <a:srgbClr val="FF0000"/>
                </a:solidFill>
              </a:rPr>
              <a:t>баллов: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15.В какого зверя заколдовал маленький карлик прекрасного принца в сказке братьев Гримм «</a:t>
            </a:r>
            <a:r>
              <a:rPr lang="ru-RU" dirty="0" err="1" smtClean="0"/>
              <a:t>Краснозорька</a:t>
            </a:r>
            <a:r>
              <a:rPr lang="ru-RU" dirty="0" smtClean="0"/>
              <a:t> и Белоснежка» (другой вариант названия "</a:t>
            </a:r>
            <a:r>
              <a:rPr lang="ru-RU" dirty="0" err="1" smtClean="0"/>
              <a:t>Беляночка</a:t>
            </a:r>
            <a:r>
              <a:rPr lang="ru-RU" dirty="0" smtClean="0"/>
              <a:t> и Розочка")</a:t>
            </a:r>
            <a:r>
              <a:rPr lang="en-US" dirty="0" smtClean="0"/>
              <a:t>?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а</a:t>
            </a:r>
            <a:r>
              <a:rPr lang="ru-RU" b="1" dirty="0" smtClean="0"/>
              <a:t>) В зайца</a:t>
            </a:r>
            <a:br>
              <a:rPr lang="ru-RU" b="1" dirty="0" smtClean="0"/>
            </a:br>
            <a:r>
              <a:rPr lang="ru-RU" b="1" dirty="0" smtClean="0"/>
              <a:t>   </a:t>
            </a:r>
            <a:r>
              <a:rPr lang="en-US" b="1" dirty="0" smtClean="0"/>
              <a:t>b</a:t>
            </a:r>
            <a:r>
              <a:rPr lang="ru-RU" b="1" dirty="0" smtClean="0"/>
              <a:t>) В волка</a:t>
            </a:r>
            <a:br>
              <a:rPr lang="ru-RU" b="1" dirty="0" smtClean="0"/>
            </a:br>
            <a:r>
              <a:rPr lang="ru-RU" b="1" dirty="0" smtClean="0"/>
              <a:t>   </a:t>
            </a:r>
            <a:r>
              <a:rPr lang="en-US" b="1" dirty="0" smtClean="0"/>
              <a:t>c</a:t>
            </a:r>
            <a:r>
              <a:rPr lang="ru-RU" b="1" dirty="0" smtClean="0"/>
              <a:t>)  В медведя</a:t>
            </a:r>
            <a:endParaRPr lang="ru-RU" b="1" dirty="0"/>
          </a:p>
        </p:txBody>
      </p:sp>
      <p:pic>
        <p:nvPicPr>
          <p:cNvPr id="28673" name="Picture 1" descr="C:\Users\12345\Desktop\декада\ОФОРМЛЕНИЕ\hyhvfv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214950"/>
            <a:ext cx="2095500" cy="952500"/>
          </a:xfrm>
          <a:prstGeom prst="rect">
            <a:avLst/>
          </a:prstGeom>
          <a:noFill/>
        </p:spPr>
      </p:pic>
      <p:pic>
        <p:nvPicPr>
          <p:cNvPr id="28674" name="Picture 2" descr="C:\Users\12345\Desktop\декада\ОФОРМЛЕНИЕ\rabbits_0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1527184" cy="2590800"/>
          </a:xfrm>
          <a:prstGeom prst="rect">
            <a:avLst/>
          </a:prstGeom>
          <a:noFill/>
        </p:spPr>
      </p:pic>
      <p:pic>
        <p:nvPicPr>
          <p:cNvPr id="28675" name="Picture 3" descr="C:\Users\12345\Desktop\декада\ОФОРМЛЕНИЕ\400cc59b0160a5e651fefc436303fec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357562"/>
            <a:ext cx="3871919" cy="2281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642918"/>
            <a:ext cx="7043758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5 баллов:  </a:t>
            </a:r>
          </a:p>
          <a:p>
            <a:pPr>
              <a:buNone/>
            </a:pPr>
            <a:r>
              <a:rPr lang="ru-RU" sz="3600" dirty="0" smtClean="0"/>
              <a:t>16.Как переводится фамилия </a:t>
            </a:r>
            <a:r>
              <a:rPr lang="ru-RU" sz="3600" b="1" dirty="0" smtClean="0"/>
              <a:t>Бах</a:t>
            </a:r>
            <a:r>
              <a:rPr lang="ru-RU" sz="3600" dirty="0" smtClean="0"/>
              <a:t> на русский язык?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 algn="ctr">
              <a:buNone/>
            </a:pPr>
            <a:r>
              <a:rPr lang="ru-RU" sz="3600" b="1" dirty="0" smtClean="0"/>
              <a:t>а) ручей     </a:t>
            </a:r>
          </a:p>
          <a:p>
            <a:pPr algn="ctr">
              <a:buNone/>
            </a:pPr>
            <a:r>
              <a:rPr lang="en-US" sz="3600" b="1" dirty="0" smtClean="0"/>
              <a:t>b</a:t>
            </a:r>
            <a:r>
              <a:rPr lang="ru-RU" sz="3600" b="1" dirty="0" smtClean="0"/>
              <a:t>) родник      </a:t>
            </a:r>
          </a:p>
          <a:p>
            <a:pPr algn="ctr">
              <a:buNone/>
            </a:pPr>
            <a:r>
              <a:rPr lang="ru-RU" sz="3600" b="1" dirty="0" smtClean="0"/>
              <a:t>с) ключ     </a:t>
            </a:r>
          </a:p>
          <a:p>
            <a:pPr algn="ctr">
              <a:buNone/>
            </a:pPr>
            <a:r>
              <a:rPr lang="en-US" sz="3600" b="1" dirty="0" smtClean="0"/>
              <a:t>d</a:t>
            </a:r>
            <a:r>
              <a:rPr lang="ru-RU" sz="3600" b="1" dirty="0" smtClean="0"/>
              <a:t>) фонтан</a:t>
            </a:r>
          </a:p>
          <a:p>
            <a:endParaRPr lang="ru-RU" dirty="0"/>
          </a:p>
        </p:txBody>
      </p:sp>
      <p:pic>
        <p:nvPicPr>
          <p:cNvPr id="27650" name="Picture 2" descr="http://im1-tub-ru.yandex.net/i?id=4f4552b28754d79ddb975dec2a9964a0-71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00372"/>
            <a:ext cx="1905000" cy="14287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71480"/>
            <a:ext cx="7500958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5 баллов:  </a:t>
            </a:r>
          </a:p>
          <a:p>
            <a:pPr algn="ctr">
              <a:buNone/>
            </a:pPr>
            <a:r>
              <a:rPr lang="ru-RU" sz="3600" dirty="0" smtClean="0"/>
              <a:t>17.Какой немецкий город является в то же время и деревней?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 algn="ctr">
              <a:buNone/>
            </a:pPr>
            <a:r>
              <a:rPr lang="ru-RU" sz="3600" b="1" dirty="0" smtClean="0"/>
              <a:t>а) Баден-Баден                             </a:t>
            </a:r>
          </a:p>
          <a:p>
            <a:pPr algn="ctr">
              <a:buNone/>
            </a:pPr>
            <a:r>
              <a:rPr lang="en-US" sz="3600" b="1" dirty="0" smtClean="0"/>
              <a:t>b</a:t>
            </a:r>
            <a:r>
              <a:rPr lang="ru-RU" sz="3600" b="1" dirty="0" smtClean="0"/>
              <a:t>) Дюссельдорф </a:t>
            </a:r>
          </a:p>
          <a:p>
            <a:pPr algn="ctr">
              <a:buNone/>
            </a:pPr>
            <a:r>
              <a:rPr lang="ru-RU" sz="3600" b="1" dirty="0" smtClean="0"/>
              <a:t>с) Бремен                          </a:t>
            </a:r>
          </a:p>
          <a:p>
            <a:pPr algn="ctr">
              <a:buNone/>
            </a:pPr>
            <a:r>
              <a:rPr lang="en-US" sz="3600" b="1" dirty="0" smtClean="0"/>
              <a:t>d</a:t>
            </a:r>
            <a:r>
              <a:rPr lang="ru-RU" sz="3600" b="1" dirty="0" smtClean="0"/>
              <a:t>) Франкфурт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785794"/>
            <a:ext cx="640696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Runde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4033" name="Picture 1" descr="C:\Users\12345\Desktop\нем язык\для оформления\1309311545_c98cdfad4e7d1dfd9b2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071810"/>
            <a:ext cx="3056669" cy="2911477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</p:pic>
      <p:pic>
        <p:nvPicPr>
          <p:cNvPr id="44034" name="Picture 2" descr="C:\Users\12345\Desktop\декада\ОФОРМЛЕНИЕ\eyes_1_h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00042"/>
            <a:ext cx="21812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642918"/>
            <a:ext cx="7500958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5 баллов:  </a:t>
            </a:r>
          </a:p>
          <a:p>
            <a:pPr algn="ctr">
              <a:buNone/>
            </a:pPr>
            <a:r>
              <a:rPr lang="ru-RU" sz="3600" dirty="0" smtClean="0"/>
              <a:t>18.С каким животным связано название двух европейских столиц?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 algn="ctr">
              <a:buNone/>
            </a:pPr>
            <a:r>
              <a:rPr lang="ru-RU" sz="3600" b="1" dirty="0" smtClean="0"/>
              <a:t>а) слон     </a:t>
            </a:r>
          </a:p>
          <a:p>
            <a:pPr algn="ctr">
              <a:buNone/>
            </a:pPr>
            <a:r>
              <a:rPr lang="en-US" sz="3600" b="1" dirty="0" smtClean="0"/>
              <a:t>b</a:t>
            </a:r>
            <a:r>
              <a:rPr lang="ru-RU" sz="3600" b="1" dirty="0" smtClean="0"/>
              <a:t>) заяц    </a:t>
            </a:r>
          </a:p>
          <a:p>
            <a:pPr algn="ctr">
              <a:buNone/>
            </a:pPr>
            <a:r>
              <a:rPr lang="ru-RU" sz="3600" b="1" dirty="0" smtClean="0"/>
              <a:t>с) орёл    </a:t>
            </a:r>
          </a:p>
          <a:p>
            <a:pPr algn="ctr">
              <a:buNone/>
            </a:pPr>
            <a:r>
              <a:rPr lang="en-US" sz="3600" b="1" dirty="0" smtClean="0"/>
              <a:t>d</a:t>
            </a:r>
            <a:r>
              <a:rPr lang="ru-RU" sz="3600" b="1" dirty="0" smtClean="0"/>
              <a:t>) медведь</a:t>
            </a:r>
          </a:p>
          <a:p>
            <a:endParaRPr lang="ru-RU" dirty="0"/>
          </a:p>
        </p:txBody>
      </p:sp>
      <p:pic>
        <p:nvPicPr>
          <p:cNvPr id="2050" name="Picture 2" descr="D:\школа\картинки\картинки на мероприятие\896fec1ca6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143380"/>
            <a:ext cx="1905000" cy="1905000"/>
          </a:xfrm>
          <a:prstGeom prst="rect">
            <a:avLst/>
          </a:prstGeom>
          <a:noFill/>
        </p:spPr>
      </p:pic>
      <p:pic>
        <p:nvPicPr>
          <p:cNvPr id="2051" name="Picture 3" descr="D:\школа\картинки\картинки на мероприятие\vogel_01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28736"/>
            <a:ext cx="1905000" cy="952500"/>
          </a:xfrm>
          <a:prstGeom prst="rect">
            <a:avLst/>
          </a:prstGeom>
          <a:noFill/>
        </p:spPr>
      </p:pic>
      <p:pic>
        <p:nvPicPr>
          <p:cNvPr id="2054" name="Picture 6" descr="D:\школа\картинки\Животные\картинки\Мих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2428868"/>
            <a:ext cx="1143000" cy="1143000"/>
          </a:xfrm>
          <a:prstGeom prst="rect">
            <a:avLst/>
          </a:prstGeom>
          <a:noFill/>
        </p:spPr>
      </p:pic>
      <p:pic>
        <p:nvPicPr>
          <p:cNvPr id="7" name="Picture 5" descr="C:\Users\12345\Desktop\декада\ОФОРМЛЕНИЕ\192734f984114f14f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3929066"/>
            <a:ext cx="1701393" cy="2268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642918"/>
            <a:ext cx="7500958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10</a:t>
            </a:r>
            <a:r>
              <a:rPr lang="ru-RU" sz="3200" b="1" dirty="0" smtClean="0">
                <a:solidFill>
                  <a:srgbClr val="FF0000"/>
                </a:solidFill>
              </a:rPr>
              <a:t> баллов:  </a:t>
            </a:r>
          </a:p>
          <a:p>
            <a:pPr algn="ctr">
              <a:buNone/>
            </a:pPr>
            <a:r>
              <a:rPr lang="ru-RU" sz="3200" dirty="0" smtClean="0"/>
              <a:t>19.Как называется здание, в котором находится Дрезденская картинная галерея?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 algn="ctr">
              <a:buNone/>
            </a:pPr>
            <a:r>
              <a:rPr lang="en-US" sz="3600" b="1" dirty="0" smtClean="0"/>
              <a:t>a) Sans Souci     </a:t>
            </a:r>
            <a:endParaRPr lang="ru-RU" sz="3600" b="1" dirty="0" smtClean="0"/>
          </a:p>
          <a:p>
            <a:pPr algn="ctr">
              <a:buNone/>
            </a:pPr>
            <a:r>
              <a:rPr lang="en-US" sz="3600" b="1" dirty="0" smtClean="0"/>
              <a:t>b) </a:t>
            </a:r>
            <a:r>
              <a:rPr lang="en-US" sz="3600" b="1" dirty="0" err="1" smtClean="0"/>
              <a:t>Schatzkammer</a:t>
            </a:r>
            <a:r>
              <a:rPr lang="en-US" sz="3600" b="1" dirty="0" smtClean="0"/>
              <a:t>   </a:t>
            </a:r>
            <a:endParaRPr lang="ru-RU" sz="3600" b="1" dirty="0" smtClean="0"/>
          </a:p>
          <a:p>
            <a:pPr algn="ctr">
              <a:buNone/>
            </a:pPr>
            <a:r>
              <a:rPr lang="en-US" sz="3600" b="1" dirty="0" smtClean="0"/>
              <a:t>c) </a:t>
            </a:r>
            <a:r>
              <a:rPr lang="en-US" sz="3600" b="1" dirty="0" err="1" smtClean="0"/>
              <a:t>Pinakothek</a:t>
            </a:r>
            <a:r>
              <a:rPr lang="en-US" sz="3600" b="1" dirty="0" smtClean="0"/>
              <a:t> </a:t>
            </a:r>
            <a:endParaRPr lang="ru-RU" sz="3600" b="1" dirty="0" smtClean="0"/>
          </a:p>
          <a:p>
            <a:pPr algn="ctr">
              <a:buNone/>
            </a:pPr>
            <a:r>
              <a:rPr lang="en-US" sz="3600" b="1" dirty="0" smtClean="0"/>
              <a:t>d) </a:t>
            </a:r>
            <a:r>
              <a:rPr lang="en-US" sz="3600" b="1" dirty="0" err="1" smtClean="0"/>
              <a:t>Zwinger</a:t>
            </a:r>
            <a:endParaRPr lang="ru-RU" sz="3600" b="1" dirty="0" smtClean="0"/>
          </a:p>
          <a:p>
            <a:endParaRPr lang="ru-RU" dirty="0"/>
          </a:p>
        </p:txBody>
      </p:sp>
      <p:pic>
        <p:nvPicPr>
          <p:cNvPr id="24578" name="Picture 2" descr="http://im3-tub-ru.yandex.net/i?id=cfd14e6eb7354a724429f0b3433dfba7-79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14620"/>
            <a:ext cx="1428750" cy="14287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4580" name="Picture 4" descr="http://im1-tub-ru.yandex.net/i?id=ac206fb47649f513e26b9be93ec8ef39-118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286388"/>
            <a:ext cx="27336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714356"/>
            <a:ext cx="6972320" cy="541180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r>
              <a:rPr lang="ru-RU" sz="3600" b="1" dirty="0" smtClean="0">
                <a:solidFill>
                  <a:srgbClr val="FF0000"/>
                </a:solidFill>
              </a:rPr>
              <a:t> баллов:  </a:t>
            </a:r>
          </a:p>
          <a:p>
            <a:pPr algn="ctr">
              <a:buNone/>
            </a:pPr>
            <a:r>
              <a:rPr lang="ru-RU" sz="3600" dirty="0" smtClean="0"/>
              <a:t>20.Шоколадный торт называется так же, как один из регионов Германии?</a:t>
            </a:r>
          </a:p>
          <a:p>
            <a:pPr algn="ctr">
              <a:buNone/>
            </a:pPr>
            <a:endParaRPr lang="ru-RU" sz="3600" dirty="0" smtClean="0"/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Bayern</a:t>
            </a:r>
            <a:endParaRPr lang="ru-RU" sz="3600" b="1" dirty="0" smtClean="0"/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 </a:t>
            </a:r>
            <a:r>
              <a:rPr lang="en-US" sz="3600" b="1" dirty="0" err="1" smtClean="0"/>
              <a:t>Schwarzwald</a:t>
            </a:r>
            <a:endParaRPr lang="ru-RU" sz="3600" b="1" dirty="0" smtClean="0"/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 Baker Street</a:t>
            </a:r>
            <a:endParaRPr lang="ru-RU" sz="3600" b="1" dirty="0" smtClean="0"/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 Downing Street.</a:t>
            </a:r>
            <a:endParaRPr lang="ru-RU" sz="3600" b="1" dirty="0" smtClean="0"/>
          </a:p>
          <a:p>
            <a:endParaRPr lang="ru-RU" dirty="0"/>
          </a:p>
        </p:txBody>
      </p:sp>
      <p:pic>
        <p:nvPicPr>
          <p:cNvPr id="23554" name="Picture 2" descr="http://im1-tub-ru.yandex.net/i?id=9ffa3cf35381f14651510b7c9ce169e7-83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500306"/>
            <a:ext cx="2381250" cy="14287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1928802"/>
            <a:ext cx="532484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Musikpause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12345\Desktop\декада\ОФОРМЛЕНИЕ\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357694"/>
            <a:ext cx="809625" cy="762000"/>
          </a:xfrm>
          <a:prstGeom prst="rect">
            <a:avLst/>
          </a:prstGeom>
          <a:noFill/>
        </p:spPr>
      </p:pic>
      <p:pic>
        <p:nvPicPr>
          <p:cNvPr id="2051" name="Picture 3" descr="C:\Users\12345\Desktop\декада\ОФОРМЛЕНИЕ\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857232"/>
            <a:ext cx="723900" cy="800100"/>
          </a:xfrm>
          <a:prstGeom prst="rect">
            <a:avLst/>
          </a:prstGeom>
          <a:noFill/>
        </p:spPr>
      </p:pic>
      <p:pic>
        <p:nvPicPr>
          <p:cNvPr id="2052" name="Picture 4" descr="C:\Users\12345\Desktop\декада\ОФОРМЛЕНИЕ\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4286256"/>
            <a:ext cx="866775" cy="609600"/>
          </a:xfrm>
          <a:prstGeom prst="rect">
            <a:avLst/>
          </a:prstGeom>
          <a:noFill/>
        </p:spPr>
      </p:pic>
      <p:pic>
        <p:nvPicPr>
          <p:cNvPr id="2054" name="Picture 6" descr="C:\Users\12345\Desktop\декада\ОФОРМЛЕНИЕ\Singe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572008"/>
            <a:ext cx="2438400" cy="1533525"/>
          </a:xfrm>
          <a:prstGeom prst="rect">
            <a:avLst/>
          </a:prstGeom>
          <a:noFill/>
        </p:spPr>
      </p:pic>
      <p:pic>
        <p:nvPicPr>
          <p:cNvPr id="2055" name="Picture 7" descr="C:\Users\12345\Desktop\декада\ОФОРМЛЕНИЕ\0a0f8022e127e9dbb55e5a49c164c6e8.jp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429000"/>
            <a:ext cx="952500" cy="1095375"/>
          </a:xfrm>
          <a:prstGeom prst="rect">
            <a:avLst/>
          </a:prstGeom>
          <a:noFill/>
        </p:spPr>
      </p:pic>
      <p:pic>
        <p:nvPicPr>
          <p:cNvPr id="2056" name="Picture 8" descr="C:\Users\12345\Desktop\декада\ОФОРМЛЕНИЕ\0a0f8022e127e9dbb55e5a49c164c6e8.jp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929066"/>
            <a:ext cx="517660" cy="595309"/>
          </a:xfrm>
          <a:prstGeom prst="rect">
            <a:avLst/>
          </a:prstGeom>
          <a:noFill/>
        </p:spPr>
      </p:pic>
      <p:pic>
        <p:nvPicPr>
          <p:cNvPr id="2057" name="Picture 9" descr="C:\Users\12345\Desktop\декада\ОФОРМЛЕНИЕ\0a0f8022e127e9dbb55e5a49c164c6e8.jp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3071810"/>
            <a:ext cx="352010" cy="404812"/>
          </a:xfrm>
          <a:prstGeom prst="rect">
            <a:avLst/>
          </a:prstGeom>
          <a:noFill/>
        </p:spPr>
      </p:pic>
      <p:pic>
        <p:nvPicPr>
          <p:cNvPr id="2058" name="Picture 10" descr="C:\Users\12345\Desktop\декада\ОФОРМЛЕНИЕ\0a0f8022e127e9dbb55e5a49c164c6e8.jp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2714620"/>
            <a:ext cx="538370" cy="619126"/>
          </a:xfrm>
          <a:prstGeom prst="rect">
            <a:avLst/>
          </a:prstGeom>
          <a:noFill/>
        </p:spPr>
      </p:pic>
      <p:pic>
        <p:nvPicPr>
          <p:cNvPr id="15" name="Picture 10" descr="C:\Users\12345\Desktop\декада\ОФОРМЛЕНИЕ\0a0f8022e127e9dbb55e5a49c164c6e8.jpg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628" y="1785926"/>
            <a:ext cx="414130" cy="476250"/>
          </a:xfrm>
          <a:prstGeom prst="rect">
            <a:avLst/>
          </a:prstGeom>
          <a:noFill/>
        </p:spPr>
      </p:pic>
      <p:pic>
        <p:nvPicPr>
          <p:cNvPr id="2059" name="Picture 11" descr="C:\Users\12345\Desktop\декада\ОФОРМЛЕНИЕ\103802365_1000131__1_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1643050"/>
            <a:ext cx="157163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00562" y="1714488"/>
            <a:ext cx="36359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Runde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29" name="Picture 1" descr="C:\Users\12345\Desktop\нем язык\для оформления\58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571876"/>
            <a:ext cx="2482851" cy="24828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2530" name="Picture 2" descr="C:\Users\12345\Desktop\декада\ОФОРМЛЕНИЕ\walking_2_h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142984"/>
            <a:ext cx="1962150" cy="273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71480"/>
            <a:ext cx="7500958" cy="4525963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r>
              <a:rPr lang="ru-RU" sz="3600" b="1" dirty="0" smtClean="0">
                <a:solidFill>
                  <a:srgbClr val="FF0000"/>
                </a:solidFill>
              </a:rPr>
              <a:t> баллов: 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Nennt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man den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en-US" sz="3600" dirty="0" err="1" smtClean="0"/>
              <a:t>ö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ssten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Fl</a:t>
            </a:r>
            <a:r>
              <a:rPr lang="de-DE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ü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Deutschland?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dirty="0" smtClean="0"/>
              <a:t> </a:t>
            </a:r>
            <a:endParaRPr lang="ru-RU" sz="3600" dirty="0" smtClean="0"/>
          </a:p>
          <a:p>
            <a:pPr marL="514350" indent="-514350" algn="ctr">
              <a:buAutoNum type="alphaLcParenR"/>
            </a:pPr>
            <a:r>
              <a:rPr lang="en-US" sz="3600" b="1" dirty="0" err="1" smtClean="0"/>
              <a:t>der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Rhein</a:t>
            </a:r>
            <a:endParaRPr lang="en-US" sz="3600" b="1" dirty="0" smtClean="0"/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die Spree </a:t>
            </a:r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die </a:t>
            </a:r>
            <a:r>
              <a:rPr lang="en-US" sz="3600" b="1" dirty="0" err="1" smtClean="0"/>
              <a:t>Donau</a:t>
            </a:r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642918"/>
            <a:ext cx="6972320" cy="5483245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</a:rPr>
              <a:t>5 баллов: 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Welchen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Fl</a:t>
            </a:r>
            <a:r>
              <a:rPr lang="de-DE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ü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besang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H. Heine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Gesicht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“Lorelei”?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/>
          </a:p>
          <a:p>
            <a:pPr marL="514350" indent="-514350" algn="ctr">
              <a:buNone/>
            </a:pPr>
            <a:r>
              <a:rPr lang="en-US" sz="3600" b="1" dirty="0" smtClean="0"/>
              <a:t>a) </a:t>
            </a:r>
            <a:r>
              <a:rPr lang="en-US" sz="3600" b="1" dirty="0" err="1" smtClean="0"/>
              <a:t>der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Rhein</a:t>
            </a:r>
            <a:endParaRPr lang="en-US" sz="3600" b="1" dirty="0" smtClean="0"/>
          </a:p>
          <a:p>
            <a:pPr marL="514350" indent="-514350" algn="ctr">
              <a:buNone/>
            </a:pPr>
            <a:r>
              <a:rPr lang="en-US" sz="3600" b="1" dirty="0" smtClean="0"/>
              <a:t>b)die </a:t>
            </a:r>
            <a:r>
              <a:rPr lang="en-US" sz="3600" b="1" dirty="0" err="1" smtClean="0"/>
              <a:t>Donau</a:t>
            </a:r>
            <a:r>
              <a:rPr lang="en-US" sz="3600" b="1" dirty="0" smtClean="0"/>
              <a:t> </a:t>
            </a:r>
          </a:p>
          <a:p>
            <a:pPr algn="ctr">
              <a:buNone/>
            </a:pPr>
            <a:r>
              <a:rPr lang="en-US" sz="3600" b="1" dirty="0" smtClean="0"/>
              <a:t>c) die Elbe</a:t>
            </a:r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642918"/>
            <a:ext cx="7500958" cy="4525963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r>
              <a:rPr lang="ru-RU" sz="3600" b="1" dirty="0" smtClean="0">
                <a:solidFill>
                  <a:srgbClr val="FF0000"/>
                </a:solidFill>
              </a:rPr>
              <a:t> баллов: 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welchem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Fl</a:t>
            </a:r>
            <a:r>
              <a:rPr lang="de-DE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ü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liegt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Berlin?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dirty="0" smtClean="0"/>
              <a:t> </a:t>
            </a:r>
            <a:endParaRPr lang="ru-RU" sz="3600" dirty="0" smtClean="0"/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an </a:t>
            </a:r>
            <a:r>
              <a:rPr lang="en-US" sz="3600" b="1" dirty="0" err="1" smtClean="0"/>
              <a:t>der</a:t>
            </a:r>
            <a:r>
              <a:rPr lang="en-US" sz="3600" b="1" dirty="0" smtClean="0"/>
              <a:t> Spree</a:t>
            </a:r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am  </a:t>
            </a:r>
            <a:r>
              <a:rPr lang="en-US" sz="3600" b="1" dirty="0" err="1" smtClean="0"/>
              <a:t>Rhein</a:t>
            </a:r>
            <a:r>
              <a:rPr lang="en-US" sz="3600" b="1" dirty="0" smtClean="0"/>
              <a:t> </a:t>
            </a:r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an </a:t>
            </a:r>
            <a:r>
              <a:rPr lang="en-US" sz="3600" b="1" dirty="0" err="1" smtClean="0"/>
              <a:t>der</a:t>
            </a:r>
            <a:r>
              <a:rPr lang="en-US" sz="3600" b="1" dirty="0" smtClean="0"/>
              <a:t> Oder</a:t>
            </a:r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71480"/>
            <a:ext cx="750095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r>
              <a:rPr lang="ru-RU" sz="3600" b="1" dirty="0" smtClean="0">
                <a:solidFill>
                  <a:srgbClr val="FF0000"/>
                </a:solidFill>
              </a:rPr>
              <a:t> баллов: 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de-DE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ü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grenzt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Deutschland an …?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/>
          </a:p>
          <a:p>
            <a:pPr lvl="0" algn="ctr">
              <a:buNone/>
            </a:pPr>
            <a:r>
              <a:rPr lang="ru-RU" sz="3600" b="1" dirty="0" smtClean="0"/>
              <a:t>а)</a:t>
            </a:r>
            <a:r>
              <a:rPr lang="en-US" sz="3600" b="1" dirty="0" err="1" smtClean="0"/>
              <a:t>Polen,die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Tschechische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Republik</a:t>
            </a:r>
            <a:endParaRPr lang="ru-RU" sz="3600" b="1" dirty="0" smtClean="0"/>
          </a:p>
          <a:p>
            <a:pPr lvl="0" algn="ctr">
              <a:buNone/>
            </a:pPr>
            <a:r>
              <a:rPr lang="en-US" sz="3600" b="1" dirty="0" smtClean="0"/>
              <a:t>b)</a:t>
            </a:r>
            <a:r>
              <a:rPr lang="en-US" sz="3600" b="1" dirty="0" err="1" smtClean="0"/>
              <a:t>Danemark</a:t>
            </a:r>
            <a:endParaRPr lang="ru-RU" sz="3600" b="1" dirty="0" smtClean="0"/>
          </a:p>
          <a:p>
            <a:pPr lvl="0" algn="ctr">
              <a:buNone/>
            </a:pPr>
            <a:r>
              <a:rPr lang="en-US" sz="3600" b="1" dirty="0" smtClean="0"/>
              <a:t>c) </a:t>
            </a:r>
            <a:r>
              <a:rPr lang="en-US" sz="3600" b="1" dirty="0" err="1" smtClean="0"/>
              <a:t>österreich</a:t>
            </a:r>
            <a:r>
              <a:rPr lang="en-US" sz="3600" b="1" dirty="0" smtClean="0"/>
              <a:t> und die </a:t>
            </a:r>
            <a:r>
              <a:rPr lang="en-US" sz="3600" b="1" dirty="0" err="1" smtClean="0"/>
              <a:t>Schweiz</a:t>
            </a:r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642918"/>
            <a:ext cx="7043758" cy="5483245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r>
              <a:rPr lang="ru-RU" sz="3600" b="1" dirty="0" smtClean="0">
                <a:solidFill>
                  <a:srgbClr val="FF0000"/>
                </a:solidFill>
              </a:rPr>
              <a:t> баллов:  </a:t>
            </a:r>
          </a:p>
          <a:p>
            <a:pPr algn="ctr">
              <a:buNone/>
            </a:pPr>
            <a:r>
              <a:rPr lang="ru-RU" sz="3600" dirty="0" smtClean="0"/>
              <a:t>5.</a:t>
            </a:r>
            <a:r>
              <a:rPr lang="en-US" sz="3600" dirty="0" err="1" smtClean="0"/>
              <a:t>Der</a:t>
            </a:r>
            <a:r>
              <a:rPr lang="en-US" sz="3600" dirty="0" smtClean="0"/>
              <a:t> </a:t>
            </a:r>
            <a:r>
              <a:rPr lang="en-US" sz="3600" dirty="0" err="1" smtClean="0"/>
              <a:t>Nachbar</a:t>
            </a:r>
            <a:r>
              <a:rPr lang="en-US" sz="3600" dirty="0" smtClean="0"/>
              <a:t> Deutschland </a:t>
            </a:r>
            <a:r>
              <a:rPr lang="en-US" sz="3600" dirty="0" err="1" smtClean="0"/>
              <a:t>im</a:t>
            </a:r>
            <a:r>
              <a:rPr lang="en-US" sz="3600" dirty="0" smtClean="0"/>
              <a:t> </a:t>
            </a:r>
            <a:r>
              <a:rPr lang="en-US" sz="3600" dirty="0" err="1" smtClean="0"/>
              <a:t>Norden</a:t>
            </a:r>
            <a:r>
              <a:rPr lang="en-US" sz="3600" dirty="0" smtClean="0"/>
              <a:t> </a:t>
            </a:r>
            <a:r>
              <a:rPr lang="en-US" sz="3600" dirty="0" err="1" smtClean="0"/>
              <a:t>ist</a:t>
            </a:r>
            <a:r>
              <a:rPr lang="en-US" sz="3600" dirty="0" smtClean="0"/>
              <a:t> …?</a:t>
            </a:r>
            <a:endParaRPr lang="ru-RU" sz="3600" dirty="0" smtClean="0"/>
          </a:p>
          <a:p>
            <a:pPr algn="ctr">
              <a:buNone/>
            </a:pPr>
            <a:r>
              <a:rPr lang="en-US" sz="3600" dirty="0" smtClean="0"/>
              <a:t> </a:t>
            </a:r>
            <a:endParaRPr lang="ru-RU" sz="3600" dirty="0" smtClean="0"/>
          </a:p>
          <a:p>
            <a:pPr marL="514350" indent="-514350" algn="ctr">
              <a:buAutoNum type="alphaLcParenR"/>
            </a:pPr>
            <a:r>
              <a:rPr lang="en-US" sz="3600" b="1" dirty="0" err="1" smtClean="0"/>
              <a:t>Danemark</a:t>
            </a:r>
            <a:r>
              <a:rPr lang="en-US" sz="3600" b="1" dirty="0" smtClean="0"/>
              <a:t>    </a:t>
            </a:r>
            <a:endParaRPr lang="ru-RU" sz="3600" b="1" dirty="0" smtClean="0"/>
          </a:p>
          <a:p>
            <a:pPr marL="514350" indent="-514350" algn="ctr">
              <a:buNone/>
            </a:pPr>
            <a:r>
              <a:rPr lang="en-US" sz="4000" b="1" dirty="0" smtClean="0"/>
              <a:t>b)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ö</a:t>
            </a:r>
            <a:r>
              <a:rPr lang="en-US" sz="3600" b="1" dirty="0" err="1" smtClean="0"/>
              <a:t>sterreich</a:t>
            </a:r>
            <a:r>
              <a:rPr lang="en-US" sz="3600" b="1" dirty="0" smtClean="0"/>
              <a:t> und die </a:t>
            </a:r>
            <a:r>
              <a:rPr lang="en-US" sz="3600" b="1" dirty="0" err="1" smtClean="0"/>
              <a:t>Schweiz</a:t>
            </a:r>
            <a:r>
              <a:rPr lang="en-US" sz="3600" b="1" dirty="0" smtClean="0"/>
              <a:t> </a:t>
            </a:r>
            <a:endParaRPr lang="ru-RU" sz="3600" b="1" dirty="0" smtClean="0"/>
          </a:p>
          <a:p>
            <a:pPr marL="514350" indent="-514350" algn="ctr">
              <a:buNone/>
            </a:pPr>
            <a:r>
              <a:rPr lang="en-US" sz="3600" b="1" dirty="0" smtClean="0"/>
              <a:t>c) </a:t>
            </a:r>
            <a:r>
              <a:rPr lang="en-US" sz="3600" b="1" dirty="0" err="1" smtClean="0"/>
              <a:t>Frankreich</a:t>
            </a:r>
            <a:r>
              <a:rPr lang="en-US" sz="3600" b="1" dirty="0" smtClean="0"/>
              <a:t>, die </a:t>
            </a:r>
            <a:r>
              <a:rPr lang="en-US" sz="3600" b="1" dirty="0" err="1" smtClean="0"/>
              <a:t>Niederlande</a:t>
            </a:r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530352"/>
            <a:ext cx="5757874" cy="56132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5 баллов:  </a:t>
            </a:r>
          </a:p>
          <a:p>
            <a:pPr algn="ctr">
              <a:buNone/>
            </a:pPr>
            <a:r>
              <a:rPr lang="ru-RU" sz="3600" dirty="0" smtClean="0"/>
              <a:t>1.Какой город в настоящее время является столицей Германии?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4400" b="1" dirty="0" smtClean="0"/>
              <a:t>а) Лейпциг          </a:t>
            </a:r>
          </a:p>
          <a:p>
            <a:pPr algn="ctr">
              <a:buNone/>
            </a:pPr>
            <a:r>
              <a:rPr lang="en-US" sz="4400" b="1" dirty="0" smtClean="0"/>
              <a:t>b</a:t>
            </a:r>
            <a:r>
              <a:rPr lang="ru-RU" sz="4400" b="1" dirty="0" smtClean="0"/>
              <a:t>) Берлин             </a:t>
            </a:r>
          </a:p>
          <a:p>
            <a:pPr algn="ctr">
              <a:buNone/>
            </a:pPr>
            <a:r>
              <a:rPr lang="ru-RU" sz="4400" b="1" dirty="0" smtClean="0"/>
              <a:t>с) Бонн</a:t>
            </a:r>
          </a:p>
          <a:p>
            <a:pPr algn="ctr">
              <a:buNone/>
            </a:pPr>
            <a:r>
              <a:rPr lang="en-US" sz="4400" b="1" dirty="0" smtClean="0"/>
              <a:t>d</a:t>
            </a:r>
            <a:r>
              <a:rPr lang="ru-RU" sz="4400" b="1" dirty="0" smtClean="0"/>
              <a:t>) Гамбург</a:t>
            </a:r>
            <a:endParaRPr lang="ru-RU" sz="4400" dirty="0"/>
          </a:p>
        </p:txBody>
      </p:sp>
      <p:pic>
        <p:nvPicPr>
          <p:cNvPr id="43009" name="Picture 1" descr="C:\Users\12345\Desktop\декада\ОФОРМЛЕНИЕ\german_flag_3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642918"/>
            <a:ext cx="7500958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5 баллов:</a:t>
            </a:r>
          </a:p>
          <a:p>
            <a:pPr algn="ctr">
              <a:buNone/>
            </a:pPr>
            <a:r>
              <a:rPr lang="ru-RU" sz="3600" dirty="0" smtClean="0"/>
              <a:t>6. Назовите главных героев из сказки братьев Гримм, которые ради спора устроили марафонский забег на овощном поле.</a:t>
            </a:r>
          </a:p>
          <a:p>
            <a:pPr algn="ctr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  </a:t>
            </a:r>
            <a:r>
              <a:rPr lang="ru-RU" sz="3600" b="1" dirty="0" smtClean="0"/>
              <a:t>а)  Заяц и еж</a:t>
            </a:r>
            <a:br>
              <a:rPr lang="ru-RU" sz="3600" b="1" dirty="0" smtClean="0"/>
            </a:br>
            <a:r>
              <a:rPr lang="ru-RU" sz="3600" b="1" dirty="0" smtClean="0"/>
              <a:t>       </a:t>
            </a:r>
            <a:r>
              <a:rPr lang="en-US" sz="3600" b="1" dirty="0" smtClean="0"/>
              <a:t>b</a:t>
            </a:r>
            <a:r>
              <a:rPr lang="ru-RU" sz="3600" b="1" dirty="0" smtClean="0"/>
              <a:t>)  Волк и заяц</a:t>
            </a:r>
            <a:br>
              <a:rPr lang="ru-RU" sz="3600" b="1" dirty="0" smtClean="0"/>
            </a:br>
            <a:r>
              <a:rPr lang="en-US" sz="3600" b="1" dirty="0" smtClean="0"/>
              <a:t>c</a:t>
            </a:r>
            <a:r>
              <a:rPr lang="ru-RU" sz="3600" b="1" dirty="0" smtClean="0"/>
              <a:t>) Черепаха и еж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 descr="D:\школа\картинки\картинки на мероприятие\82827481_zz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4071942"/>
            <a:ext cx="1285875" cy="1228725"/>
          </a:xfrm>
          <a:prstGeom prst="rect">
            <a:avLst/>
          </a:prstGeom>
          <a:noFill/>
        </p:spPr>
      </p:pic>
      <p:pic>
        <p:nvPicPr>
          <p:cNvPr id="1030" name="Picture 6" descr="D:\школа\картинки\флешка\анимационные картинки\аниме\собаки\17-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3214686"/>
            <a:ext cx="7215206" cy="1081092"/>
          </a:xfrm>
          <a:prstGeom prst="rect">
            <a:avLst/>
          </a:prstGeom>
          <a:noFill/>
        </p:spPr>
      </p:pic>
      <p:pic>
        <p:nvPicPr>
          <p:cNvPr id="16385" name="Picture 1" descr="C:\Users\12345\Desktop\декада\ОФОРМЛЕНИЕ\shoyru_maraquan_bo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  <p:pic>
        <p:nvPicPr>
          <p:cNvPr id="16386" name="Picture 2" descr="C:\Users\12345\Desktop\декада\ОФОРМЛЕНИЕ\74582697_7e9b7a8f3211455adefe41b7983f408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5715000"/>
            <a:ext cx="1238250" cy="1143000"/>
          </a:xfrm>
          <a:prstGeom prst="rect">
            <a:avLst/>
          </a:prstGeom>
          <a:noFill/>
        </p:spPr>
      </p:pic>
      <p:pic>
        <p:nvPicPr>
          <p:cNvPr id="16387" name="Picture 3" descr="C:\Users\12345\Desktop\декада\ОФОРМЛЕНИЕ\0_1e0b3_9a6a7771_L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5962650"/>
            <a:ext cx="1047750" cy="89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71480"/>
            <a:ext cx="7500958" cy="4525963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r>
              <a:rPr lang="ru-RU" sz="3600" b="1" dirty="0" smtClean="0">
                <a:solidFill>
                  <a:srgbClr val="FF0000"/>
                </a:solidFill>
              </a:rPr>
              <a:t> баллов:  </a:t>
            </a:r>
          </a:p>
          <a:p>
            <a:pPr algn="ctr">
              <a:buNone/>
            </a:pPr>
            <a:r>
              <a:rPr lang="ru-RU" sz="3600" dirty="0" smtClean="0"/>
              <a:t>7.</a:t>
            </a:r>
            <a:r>
              <a:rPr lang="en-US" sz="3600" dirty="0" err="1" smtClean="0"/>
              <a:t>Der</a:t>
            </a:r>
            <a:r>
              <a:rPr lang="en-US" sz="3600" dirty="0" smtClean="0"/>
              <a:t> </a:t>
            </a:r>
            <a:r>
              <a:rPr lang="en-US" sz="3600" dirty="0" err="1" smtClean="0"/>
              <a:t>höchste</a:t>
            </a:r>
            <a:r>
              <a:rPr lang="en-US" sz="3600" dirty="0" smtClean="0"/>
              <a:t> Berg </a:t>
            </a:r>
            <a:r>
              <a:rPr lang="en-US" sz="3600" dirty="0" err="1" smtClean="0"/>
              <a:t>der</a:t>
            </a:r>
            <a:r>
              <a:rPr lang="en-US" sz="3600" dirty="0" smtClean="0"/>
              <a:t> Deutschland </a:t>
            </a:r>
            <a:r>
              <a:rPr lang="en-US" sz="3600" dirty="0" err="1" smtClean="0"/>
              <a:t>heisst</a:t>
            </a:r>
            <a:r>
              <a:rPr lang="en-US" sz="3600" dirty="0" smtClean="0"/>
              <a:t> …?</a:t>
            </a:r>
            <a:endParaRPr lang="ru-RU" sz="3600" dirty="0" smtClean="0"/>
          </a:p>
          <a:p>
            <a:pPr algn="ctr">
              <a:buNone/>
            </a:pPr>
            <a:endParaRPr lang="ru-RU" sz="3600" dirty="0" smtClean="0"/>
          </a:p>
          <a:p>
            <a:pPr lvl="0" algn="ctr">
              <a:buNone/>
            </a:pPr>
            <a:r>
              <a:rPr lang="en-US" sz="3600" b="1" dirty="0" smtClean="0"/>
              <a:t>a)Zugspitze</a:t>
            </a:r>
          </a:p>
          <a:p>
            <a:pPr lvl="0" algn="ctr">
              <a:buNone/>
            </a:pPr>
            <a:r>
              <a:rPr lang="en-US" sz="3600" b="1" dirty="0" smtClean="0"/>
              <a:t>b) </a:t>
            </a:r>
            <a:r>
              <a:rPr lang="en-US" sz="3600" b="1" dirty="0" err="1" smtClean="0"/>
              <a:t>der</a:t>
            </a:r>
            <a:r>
              <a:rPr lang="en-US" sz="3600" b="1" dirty="0" smtClean="0"/>
              <a:t> Feldberg</a:t>
            </a:r>
          </a:p>
          <a:p>
            <a:pPr lvl="0" algn="ctr">
              <a:buNone/>
            </a:pPr>
            <a:r>
              <a:rPr lang="en-US" sz="3600" b="1" dirty="0" smtClean="0"/>
              <a:t>c) </a:t>
            </a:r>
            <a:r>
              <a:rPr lang="en-US" sz="3600" b="1" dirty="0" err="1" smtClean="0"/>
              <a:t>der</a:t>
            </a:r>
            <a:r>
              <a:rPr lang="en-US" sz="3600" b="1" dirty="0" smtClean="0"/>
              <a:t> Brocken</a:t>
            </a:r>
            <a:endParaRPr lang="ru-RU" sz="36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642918"/>
            <a:ext cx="7043758" cy="548324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r>
              <a:rPr lang="ru-RU" sz="3600" b="1" dirty="0" smtClean="0">
                <a:solidFill>
                  <a:srgbClr val="FF0000"/>
                </a:solidFill>
              </a:rPr>
              <a:t> баллов:  </a:t>
            </a:r>
          </a:p>
          <a:p>
            <a:pPr algn="ctr">
              <a:buNone/>
            </a:pPr>
            <a:r>
              <a:rPr lang="ru-RU" sz="3600" dirty="0" smtClean="0"/>
              <a:t>8. </a:t>
            </a:r>
            <a:r>
              <a:rPr lang="en-US" sz="3600" dirty="0" err="1" smtClean="0"/>
              <a:t>Welche</a:t>
            </a:r>
            <a:r>
              <a:rPr lang="en-US" sz="3600" dirty="0" smtClean="0"/>
              <a:t> </a:t>
            </a:r>
            <a:r>
              <a:rPr lang="en-US" sz="3600" dirty="0" err="1" smtClean="0"/>
              <a:t>zwei</a:t>
            </a:r>
            <a:r>
              <a:rPr lang="en-US" sz="3600" dirty="0" smtClean="0"/>
              <a:t> </a:t>
            </a:r>
            <a:r>
              <a:rPr lang="en-US" sz="3600" dirty="0" err="1" smtClean="0"/>
              <a:t>deutschen</a:t>
            </a:r>
            <a:r>
              <a:rPr lang="en-US" sz="3600" dirty="0" smtClean="0"/>
              <a:t> </a:t>
            </a:r>
            <a:r>
              <a:rPr lang="en-US" sz="3600" dirty="0" err="1" smtClean="0"/>
              <a:t>Schrieftsteller</a:t>
            </a:r>
            <a:r>
              <a:rPr lang="en-US" sz="3600" dirty="0" smtClean="0"/>
              <a:t> </a:t>
            </a:r>
            <a:r>
              <a:rPr lang="en-US" sz="3600" dirty="0" err="1" smtClean="0"/>
              <a:t>haben</a:t>
            </a:r>
            <a:r>
              <a:rPr lang="en-US" sz="3600" dirty="0" smtClean="0"/>
              <a:t> </a:t>
            </a:r>
            <a:r>
              <a:rPr lang="en-US" sz="3600" dirty="0" err="1" smtClean="0"/>
              <a:t>zusammen</a:t>
            </a:r>
            <a:r>
              <a:rPr lang="en-US" sz="3600" dirty="0" smtClean="0"/>
              <a:t> die M</a:t>
            </a:r>
            <a:r>
              <a:rPr lang="de-DE" sz="3600" dirty="0" smtClean="0"/>
              <a:t>ä</a:t>
            </a:r>
            <a:r>
              <a:rPr lang="en-US" sz="3600" dirty="0" err="1" smtClean="0"/>
              <a:t>rchen</a:t>
            </a:r>
            <a:r>
              <a:rPr lang="en-US" sz="3600" dirty="0" smtClean="0"/>
              <a:t> f</a:t>
            </a:r>
            <a:r>
              <a:rPr lang="de-DE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ü</a:t>
            </a:r>
            <a:r>
              <a:rPr lang="en-US" sz="3600" dirty="0" smtClean="0"/>
              <a:t>r Kinder </a:t>
            </a:r>
            <a:r>
              <a:rPr lang="en-US" sz="3600" dirty="0" err="1" smtClean="0"/>
              <a:t>geschrieben</a:t>
            </a:r>
            <a:r>
              <a:rPr lang="en-US" sz="3600" dirty="0" smtClean="0"/>
              <a:t>?</a:t>
            </a:r>
            <a:endParaRPr lang="ru-RU" sz="3600" dirty="0" smtClean="0"/>
          </a:p>
          <a:p>
            <a:pPr algn="ctr">
              <a:buNone/>
            </a:pPr>
            <a:r>
              <a:rPr lang="en-US" sz="3600" dirty="0" smtClean="0"/>
              <a:t> </a:t>
            </a:r>
            <a:endParaRPr lang="ru-RU" sz="3600" dirty="0" smtClean="0"/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Jacob und Wilhelm Grimm</a:t>
            </a:r>
          </a:p>
          <a:p>
            <a:pPr marL="514350" indent="-514350" algn="ctr">
              <a:buAutoNum type="alphaLcParenR"/>
            </a:pPr>
            <a:r>
              <a:rPr lang="en-US" sz="3600" b="1" dirty="0" err="1" smtClean="0"/>
              <a:t>Bruder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Humbold</a:t>
            </a:r>
            <a:endParaRPr lang="en-US" sz="3600" b="1" dirty="0" smtClean="0"/>
          </a:p>
          <a:p>
            <a:pPr marL="514350" indent="-514350" algn="ctr">
              <a:buAutoNum type="alphaLcParenR"/>
            </a:pPr>
            <a:r>
              <a:rPr lang="en-US" sz="3600" b="1" dirty="0" err="1" smtClean="0"/>
              <a:t>Schwester</a:t>
            </a:r>
            <a:r>
              <a:rPr lang="en-US" sz="3600" b="1" dirty="0" smtClean="0"/>
              <a:t> Bronte</a:t>
            </a:r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642918"/>
            <a:ext cx="7043758" cy="5483245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r>
              <a:rPr lang="ru-RU" sz="3600" b="1" dirty="0" smtClean="0">
                <a:solidFill>
                  <a:srgbClr val="FF0000"/>
                </a:solidFill>
              </a:rPr>
              <a:t> баллов:  </a:t>
            </a:r>
          </a:p>
          <a:p>
            <a:pPr algn="ctr">
              <a:buNone/>
            </a:pPr>
            <a:r>
              <a:rPr lang="ru-RU" sz="3600" dirty="0" smtClean="0"/>
              <a:t>9.</a:t>
            </a:r>
            <a:r>
              <a:rPr lang="en-US" sz="3600" dirty="0" err="1" smtClean="0"/>
              <a:t>Der</a:t>
            </a:r>
            <a:r>
              <a:rPr lang="en-US" sz="3600" dirty="0" smtClean="0"/>
              <a:t> </a:t>
            </a:r>
            <a:r>
              <a:rPr lang="en-US" sz="3600" dirty="0" err="1" smtClean="0"/>
              <a:t>Erfinder</a:t>
            </a:r>
            <a:r>
              <a:rPr lang="en-US" sz="3600" dirty="0" smtClean="0"/>
              <a:t> </a:t>
            </a:r>
            <a:r>
              <a:rPr lang="en-US" sz="3600" dirty="0" err="1" smtClean="0"/>
              <a:t>der</a:t>
            </a:r>
            <a:r>
              <a:rPr lang="en-US" sz="3600" dirty="0" smtClean="0"/>
              <a:t> </a:t>
            </a:r>
            <a:r>
              <a:rPr lang="en-US" sz="3600" dirty="0" err="1" smtClean="0"/>
              <a:t>ersten</a:t>
            </a:r>
            <a:r>
              <a:rPr lang="en-US" sz="3600" dirty="0" smtClean="0"/>
              <a:t> Motors </a:t>
            </a:r>
            <a:r>
              <a:rPr lang="en-US" sz="3600" dirty="0" err="1" smtClean="0"/>
              <a:t>ist</a:t>
            </a:r>
            <a:r>
              <a:rPr lang="en-US" sz="3600" dirty="0" smtClean="0"/>
              <a:t> …</a:t>
            </a:r>
            <a:endParaRPr lang="ru-RU" sz="3600" dirty="0" smtClean="0"/>
          </a:p>
          <a:p>
            <a:pPr>
              <a:buNone/>
            </a:pPr>
            <a:r>
              <a:rPr lang="en-US" sz="3600" dirty="0" smtClean="0"/>
              <a:t> </a:t>
            </a:r>
            <a:endParaRPr lang="ru-RU" sz="3600" dirty="0" smtClean="0"/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R. Diesel</a:t>
            </a:r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J. Liebig</a:t>
            </a:r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A. Einstein</a:t>
            </a:r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571480"/>
            <a:ext cx="742952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r>
              <a:rPr lang="ru-RU" sz="3600" b="1" dirty="0" smtClean="0">
                <a:solidFill>
                  <a:srgbClr val="FF0000"/>
                </a:solidFill>
              </a:rPr>
              <a:t> баллов:  </a:t>
            </a:r>
          </a:p>
          <a:p>
            <a:pPr algn="ctr">
              <a:buNone/>
            </a:pPr>
            <a:r>
              <a:rPr lang="ru-RU" sz="3600" dirty="0" smtClean="0"/>
              <a:t>10.</a:t>
            </a:r>
            <a:r>
              <a:rPr lang="en-US" sz="3600" dirty="0" smtClean="0"/>
              <a:t>Was </a:t>
            </a:r>
            <a:r>
              <a:rPr lang="en-US" sz="3600" dirty="0" err="1" smtClean="0"/>
              <a:t>bekommen</a:t>
            </a:r>
            <a:r>
              <a:rPr lang="en-US" sz="3600" dirty="0" smtClean="0"/>
              <a:t> die </a:t>
            </a:r>
            <a:r>
              <a:rPr lang="en-US" sz="3600" dirty="0" err="1" smtClean="0"/>
              <a:t>Schulanf</a:t>
            </a:r>
            <a:r>
              <a:rPr lang="de-DE" sz="3600" dirty="0" smtClean="0"/>
              <a:t>ä</a:t>
            </a:r>
            <a:r>
              <a:rPr lang="en-US" sz="3600" dirty="0" err="1" smtClean="0"/>
              <a:t>nger</a:t>
            </a:r>
            <a:r>
              <a:rPr lang="en-US" sz="3600" dirty="0" smtClean="0"/>
              <a:t> am </a:t>
            </a:r>
            <a:r>
              <a:rPr lang="en-US" sz="3600" dirty="0" err="1" smtClean="0"/>
              <a:t>ersten</a:t>
            </a:r>
            <a:r>
              <a:rPr lang="en-US" sz="3600" dirty="0" smtClean="0"/>
              <a:t> September?</a:t>
            </a:r>
            <a:endParaRPr lang="ru-RU" sz="3600" dirty="0" smtClean="0"/>
          </a:p>
          <a:p>
            <a:pPr algn="ctr">
              <a:buNone/>
            </a:pPr>
            <a:r>
              <a:rPr lang="en-US" sz="3600" dirty="0" smtClean="0"/>
              <a:t> </a:t>
            </a:r>
            <a:endParaRPr lang="ru-RU" sz="3600" dirty="0" smtClean="0"/>
          </a:p>
          <a:p>
            <a:pPr lvl="0" algn="ctr">
              <a:buNone/>
            </a:pPr>
            <a:r>
              <a:rPr lang="en-US" sz="3600" b="1" dirty="0" smtClean="0"/>
              <a:t>a)die </a:t>
            </a:r>
            <a:r>
              <a:rPr lang="en-US" sz="3600" b="1" dirty="0" err="1" smtClean="0"/>
              <a:t>Schultasche</a:t>
            </a:r>
            <a:endParaRPr lang="en-US" sz="3600" b="1" dirty="0" smtClean="0"/>
          </a:p>
          <a:p>
            <a:pPr lvl="0" algn="ctr">
              <a:buNone/>
            </a:pPr>
            <a:r>
              <a:rPr lang="en-US" sz="3600" b="1" dirty="0" smtClean="0"/>
              <a:t>  b) die </a:t>
            </a:r>
            <a:r>
              <a:rPr lang="en-US" sz="3600" b="1" dirty="0" err="1" smtClean="0"/>
              <a:t>Zuckertute</a:t>
            </a:r>
            <a:endParaRPr lang="en-US" sz="3600" b="1" dirty="0" smtClean="0"/>
          </a:p>
          <a:p>
            <a:pPr lvl="0" algn="ctr">
              <a:buNone/>
            </a:pPr>
            <a:r>
              <a:rPr lang="en-US" sz="3600" b="1" dirty="0" smtClean="0"/>
              <a:t>c) die Torte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642918"/>
            <a:ext cx="7043758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r>
              <a:rPr lang="ru-RU" sz="3600" b="1" dirty="0" smtClean="0">
                <a:solidFill>
                  <a:srgbClr val="FF0000"/>
                </a:solidFill>
              </a:rPr>
              <a:t> баллов:  </a:t>
            </a:r>
          </a:p>
          <a:p>
            <a:pPr algn="ctr">
              <a:buNone/>
            </a:pPr>
            <a:r>
              <a:rPr lang="ru-RU" sz="3600" dirty="0" smtClean="0"/>
              <a:t>11. </a:t>
            </a:r>
            <a:r>
              <a:rPr lang="en-US" sz="3600" dirty="0" err="1" smtClean="0"/>
              <a:t>Wo</a:t>
            </a:r>
            <a:r>
              <a:rPr lang="en-US" sz="3600" dirty="0" smtClean="0"/>
              <a:t> </a:t>
            </a:r>
            <a:r>
              <a:rPr lang="en-US" sz="3600" dirty="0" err="1" smtClean="0"/>
              <a:t>wurde</a:t>
            </a:r>
            <a:r>
              <a:rPr lang="en-US" sz="3600" dirty="0" smtClean="0"/>
              <a:t> </a:t>
            </a:r>
          </a:p>
          <a:p>
            <a:pPr algn="ctr">
              <a:buNone/>
            </a:pPr>
            <a:r>
              <a:rPr lang="en-US" sz="3600" dirty="0" smtClean="0"/>
              <a:t>Goethe-Schiller-</a:t>
            </a:r>
            <a:r>
              <a:rPr lang="en-US" sz="3600" dirty="0" err="1" smtClean="0"/>
              <a:t>Denkmal</a:t>
            </a:r>
            <a:r>
              <a:rPr lang="en-US" sz="3600" dirty="0" smtClean="0"/>
              <a:t> </a:t>
            </a:r>
            <a:r>
              <a:rPr lang="en-US" sz="3600" dirty="0" err="1" smtClean="0"/>
              <a:t>gestellt</a:t>
            </a:r>
            <a:r>
              <a:rPr lang="en-US" sz="3600" dirty="0" smtClean="0"/>
              <a:t>?</a:t>
            </a:r>
            <a:endParaRPr lang="ru-RU" sz="3600" dirty="0" smtClean="0"/>
          </a:p>
          <a:p>
            <a:pPr algn="ctr">
              <a:buNone/>
            </a:pPr>
            <a:r>
              <a:rPr lang="en-US" sz="3600" dirty="0" smtClean="0"/>
              <a:t> </a:t>
            </a:r>
            <a:endParaRPr lang="ru-RU" sz="3600" dirty="0" smtClean="0"/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in Dresden</a:t>
            </a:r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in Weimar </a:t>
            </a:r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in Leipzig</a:t>
            </a:r>
            <a:endParaRPr lang="ru-RU" sz="3600" b="1" dirty="0" smtClean="0"/>
          </a:p>
          <a:p>
            <a:endParaRPr lang="ru-RU" dirty="0"/>
          </a:p>
        </p:txBody>
      </p:sp>
      <p:pic>
        <p:nvPicPr>
          <p:cNvPr id="11266" name="Picture 2" descr="http://im1-tub-ru.yandex.net/i?id=4492629291a1b230131e20443b17fc52-17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643446"/>
            <a:ext cx="2428875" cy="14287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571480"/>
            <a:ext cx="742952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r>
              <a:rPr lang="ru-RU" sz="3600" b="1" dirty="0" smtClean="0">
                <a:solidFill>
                  <a:srgbClr val="FF0000"/>
                </a:solidFill>
              </a:rPr>
              <a:t> баллов:  </a:t>
            </a:r>
          </a:p>
          <a:p>
            <a:pPr algn="ctr">
              <a:buNone/>
            </a:pPr>
            <a:r>
              <a:rPr lang="ru-RU" sz="3600" dirty="0" smtClean="0"/>
              <a:t>12. </a:t>
            </a:r>
            <a:r>
              <a:rPr lang="en-US" sz="3600" dirty="0" smtClean="0"/>
              <a:t>In </a:t>
            </a:r>
            <a:r>
              <a:rPr lang="en-US" sz="3600" dirty="0" err="1" smtClean="0"/>
              <a:t>dieser</a:t>
            </a:r>
            <a:r>
              <a:rPr lang="en-US" sz="3600" dirty="0" smtClean="0"/>
              <a:t> </a:t>
            </a:r>
            <a:r>
              <a:rPr lang="en-US" sz="3600" dirty="0" err="1" smtClean="0"/>
              <a:t>Stadt</a:t>
            </a:r>
            <a:r>
              <a:rPr lang="en-US" sz="3600" dirty="0" smtClean="0"/>
              <a:t> </a:t>
            </a:r>
            <a:r>
              <a:rPr lang="en-US" sz="3600" dirty="0" err="1" smtClean="0"/>
              <a:t>befindet</a:t>
            </a:r>
            <a:r>
              <a:rPr lang="en-US" sz="3600" dirty="0" smtClean="0"/>
              <a:t> </a:t>
            </a:r>
            <a:r>
              <a:rPr lang="en-US" sz="3600" dirty="0" err="1" smtClean="0"/>
              <a:t>sich</a:t>
            </a:r>
            <a:r>
              <a:rPr lang="en-US" sz="3600" dirty="0" smtClean="0"/>
              <a:t> </a:t>
            </a:r>
            <a:r>
              <a:rPr lang="en-US" sz="3600" dirty="0" err="1" smtClean="0"/>
              <a:t>eine</a:t>
            </a:r>
            <a:r>
              <a:rPr lang="en-US" sz="3600" dirty="0" smtClean="0"/>
              <a:t> </a:t>
            </a:r>
            <a:r>
              <a:rPr lang="en-US" sz="3600" dirty="0" err="1" smtClean="0"/>
              <a:t>weltber</a:t>
            </a:r>
            <a:r>
              <a:rPr lang="de-DE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ü</a:t>
            </a:r>
            <a:r>
              <a:rPr lang="en-US" sz="3600" dirty="0" err="1" smtClean="0"/>
              <a:t>hmte</a:t>
            </a:r>
            <a:r>
              <a:rPr lang="en-US" sz="3600" dirty="0" smtClean="0"/>
              <a:t> Gem</a:t>
            </a:r>
            <a:r>
              <a:rPr lang="de-DE" sz="3600" dirty="0" smtClean="0"/>
              <a:t>ä</a:t>
            </a:r>
            <a:r>
              <a:rPr lang="en-US" sz="3600" dirty="0" err="1" smtClean="0"/>
              <a:t>ldegalerie</a:t>
            </a:r>
            <a:r>
              <a:rPr lang="en-US" sz="3600" dirty="0" smtClean="0"/>
              <a:t>, </a:t>
            </a:r>
            <a:r>
              <a:rPr lang="en-US" sz="3600" dirty="0" err="1" smtClean="0"/>
              <a:t>wo</a:t>
            </a:r>
            <a:r>
              <a:rPr lang="en-US" sz="3600" dirty="0" smtClean="0"/>
              <a:t> “</a:t>
            </a:r>
            <a:r>
              <a:rPr lang="en-US" sz="3600" dirty="0" err="1" smtClean="0"/>
              <a:t>Sixtinische</a:t>
            </a:r>
            <a:r>
              <a:rPr lang="en-US" sz="3600" dirty="0" smtClean="0"/>
              <a:t> Madonna” von Rafael </a:t>
            </a:r>
            <a:r>
              <a:rPr lang="en-US" sz="3600" dirty="0" err="1" smtClean="0"/>
              <a:t>ausgestellt</a:t>
            </a:r>
            <a:r>
              <a:rPr lang="en-US" sz="3600" dirty="0" smtClean="0"/>
              <a:t> </a:t>
            </a:r>
            <a:r>
              <a:rPr lang="en-US" sz="3600" dirty="0" err="1" smtClean="0"/>
              <a:t>ist</a:t>
            </a:r>
            <a:r>
              <a:rPr lang="en-US" sz="3600" dirty="0" smtClean="0"/>
              <a:t>.</a:t>
            </a:r>
            <a:endParaRPr lang="ru-RU" sz="3600" dirty="0" smtClean="0"/>
          </a:p>
          <a:p>
            <a:pPr algn="ctr"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Dresden</a:t>
            </a:r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Köln</a:t>
            </a:r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Berlin.</a:t>
            </a:r>
            <a:endParaRPr lang="ru-RU" sz="3600" b="1" dirty="0" smtClean="0"/>
          </a:p>
          <a:p>
            <a:endParaRPr lang="ru-RU" dirty="0"/>
          </a:p>
        </p:txBody>
      </p:sp>
      <p:pic>
        <p:nvPicPr>
          <p:cNvPr id="10242" name="Picture 2" descr="http://im2-tub-ru.yandex.net/i?id=331725a05a6981dd16967c1c3f2eedd3-26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3740" y="3429000"/>
            <a:ext cx="1972634" cy="271463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642918"/>
            <a:ext cx="7500958" cy="4525963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r>
              <a:rPr lang="ru-RU" sz="3600" b="1" dirty="0" smtClean="0">
                <a:solidFill>
                  <a:srgbClr val="FF0000"/>
                </a:solidFill>
              </a:rPr>
              <a:t> баллов:  </a:t>
            </a:r>
          </a:p>
          <a:p>
            <a:pPr algn="ctr">
              <a:buNone/>
            </a:pPr>
            <a:r>
              <a:rPr lang="ru-RU" sz="3600" dirty="0" smtClean="0"/>
              <a:t>13. </a:t>
            </a:r>
            <a:r>
              <a:rPr lang="en-US" sz="3600" dirty="0" err="1" smtClean="0"/>
              <a:t>Wie</a:t>
            </a:r>
            <a:r>
              <a:rPr lang="en-US" sz="3600" dirty="0" smtClean="0"/>
              <a:t> </a:t>
            </a:r>
            <a:r>
              <a:rPr lang="en-US" sz="3600" dirty="0" err="1" smtClean="0"/>
              <a:t>heisst</a:t>
            </a:r>
            <a:r>
              <a:rPr lang="en-US" sz="3600" dirty="0" smtClean="0"/>
              <a:t> die </a:t>
            </a:r>
            <a:r>
              <a:rPr lang="en-US" sz="3600" dirty="0" err="1" smtClean="0"/>
              <a:t>Heimatstadt</a:t>
            </a:r>
            <a:r>
              <a:rPr lang="en-US" sz="3600" dirty="0" smtClean="0"/>
              <a:t> Heinrich </a:t>
            </a:r>
            <a:r>
              <a:rPr lang="en-US" sz="3600" dirty="0" err="1" smtClean="0"/>
              <a:t>Heines</a:t>
            </a:r>
            <a:r>
              <a:rPr lang="en-US" sz="3600" dirty="0" smtClean="0"/>
              <a:t>?</a:t>
            </a:r>
            <a:endParaRPr lang="ru-RU" sz="3600" dirty="0" smtClean="0"/>
          </a:p>
          <a:p>
            <a:pPr algn="ctr">
              <a:buNone/>
            </a:pPr>
            <a:r>
              <a:rPr lang="en-US" sz="3600" dirty="0" smtClean="0"/>
              <a:t> </a:t>
            </a:r>
            <a:endParaRPr lang="ru-RU" sz="3600" dirty="0" smtClean="0"/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Weimer</a:t>
            </a:r>
            <a:endParaRPr lang="en-US" sz="3600" b="1" dirty="0" smtClean="0"/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Düsseldorf</a:t>
            </a:r>
          </a:p>
          <a:p>
            <a:pPr marL="514350" indent="-514350" algn="ctr">
              <a:buAutoNum type="alphaLcParenR"/>
            </a:pPr>
            <a:r>
              <a:rPr lang="en-US" sz="3600" b="1" dirty="0" smtClean="0"/>
              <a:t>c) </a:t>
            </a:r>
            <a:r>
              <a:rPr lang="en-US" sz="3600" b="1" dirty="0" err="1" smtClean="0"/>
              <a:t>Lübeck</a:t>
            </a:r>
            <a:endParaRPr lang="ru-RU" sz="3600" b="1" dirty="0" smtClean="0"/>
          </a:p>
          <a:p>
            <a:endParaRPr lang="ru-RU" dirty="0"/>
          </a:p>
        </p:txBody>
      </p:sp>
      <p:pic>
        <p:nvPicPr>
          <p:cNvPr id="4" name="Рисунок 3" descr="http://www.marinasakratova.ucoz.ru/_si/0/s91216983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143380"/>
            <a:ext cx="1914532" cy="261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571480"/>
            <a:ext cx="6972320" cy="5554683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r>
              <a:rPr lang="ru-RU" sz="3600" b="1" dirty="0" smtClean="0">
                <a:solidFill>
                  <a:srgbClr val="FF0000"/>
                </a:solidFill>
              </a:rPr>
              <a:t> баллов:  </a:t>
            </a:r>
          </a:p>
          <a:p>
            <a:pPr algn="ctr">
              <a:buNone/>
            </a:pPr>
            <a:r>
              <a:rPr lang="ru-RU" sz="3600" dirty="0" smtClean="0"/>
              <a:t>14. </a:t>
            </a:r>
            <a:r>
              <a:rPr lang="en-US" sz="3600" dirty="0" err="1" smtClean="0"/>
              <a:t>Wessen</a:t>
            </a:r>
            <a:r>
              <a:rPr lang="en-US" sz="3600" dirty="0" smtClean="0"/>
              <a:t> </a:t>
            </a:r>
            <a:r>
              <a:rPr lang="en-US" sz="3600" dirty="0" err="1" smtClean="0"/>
              <a:t>Namen</a:t>
            </a:r>
            <a:r>
              <a:rPr lang="en-US" sz="3600" dirty="0" smtClean="0"/>
              <a:t> </a:t>
            </a:r>
            <a:r>
              <a:rPr lang="en-US" sz="3600" dirty="0" err="1" smtClean="0"/>
              <a:t>tr</a:t>
            </a:r>
            <a:r>
              <a:rPr lang="de-DE" sz="3600" dirty="0" smtClean="0"/>
              <a:t>ä</a:t>
            </a:r>
            <a:r>
              <a:rPr lang="en-US" sz="3600" dirty="0" err="1" smtClean="0"/>
              <a:t>gt</a:t>
            </a:r>
            <a:r>
              <a:rPr lang="en-US" sz="3600" dirty="0" smtClean="0"/>
              <a:t> die Berliner </a:t>
            </a:r>
            <a:r>
              <a:rPr lang="en-US" sz="3600" dirty="0" err="1" smtClean="0"/>
              <a:t>Universitet</a:t>
            </a:r>
            <a:r>
              <a:rPr lang="en-US" sz="3600" dirty="0" smtClean="0"/>
              <a:t>?</a:t>
            </a:r>
            <a:endParaRPr lang="ru-RU" sz="3600" dirty="0" smtClean="0"/>
          </a:p>
          <a:p>
            <a:pPr algn="ctr">
              <a:buNone/>
            </a:pPr>
            <a:r>
              <a:rPr lang="en-US" sz="3600" dirty="0" smtClean="0"/>
              <a:t> </a:t>
            </a:r>
            <a:endParaRPr lang="ru-RU" sz="3600" dirty="0" smtClean="0"/>
          </a:p>
          <a:p>
            <a:pPr lvl="0" algn="ctr">
              <a:buNone/>
            </a:pPr>
            <a:r>
              <a:rPr lang="en-US" sz="3600" b="1" dirty="0" smtClean="0"/>
              <a:t>a)</a:t>
            </a:r>
            <a:r>
              <a:rPr lang="en-US" sz="3600" b="1" dirty="0" err="1" smtClean="0"/>
              <a:t>Brüder</a:t>
            </a:r>
            <a:r>
              <a:rPr lang="en-US" sz="3600" b="1" dirty="0" smtClean="0"/>
              <a:t> Grimm</a:t>
            </a:r>
          </a:p>
          <a:p>
            <a:pPr lvl="0" algn="ctr">
              <a:buNone/>
            </a:pPr>
            <a:r>
              <a:rPr lang="en-US" sz="3600" b="1" dirty="0" smtClean="0"/>
              <a:t>b) Lessing</a:t>
            </a:r>
          </a:p>
          <a:p>
            <a:pPr lvl="0" algn="ctr">
              <a:buNone/>
            </a:pPr>
            <a:r>
              <a:rPr lang="en-US" sz="3600" b="1" dirty="0" smtClean="0"/>
              <a:t>c) </a:t>
            </a:r>
            <a:r>
              <a:rPr lang="en-US" sz="3600" b="1" dirty="0" err="1" smtClean="0"/>
              <a:t>Humbold</a:t>
            </a:r>
            <a:endParaRPr lang="ru-RU" sz="3600" b="1" dirty="0" smtClean="0"/>
          </a:p>
          <a:p>
            <a:endParaRPr lang="ru-RU" dirty="0"/>
          </a:p>
        </p:txBody>
      </p:sp>
      <p:pic>
        <p:nvPicPr>
          <p:cNvPr id="7170" name="Picture 2" descr="http://im2-tub-ru.yandex.net/i?id=5c0ea093ad0fc57d382c893c5622fb4b-45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786322"/>
            <a:ext cx="2786050" cy="207167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642918"/>
            <a:ext cx="7043758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r>
              <a:rPr lang="ru-RU" sz="3600" b="1" dirty="0" smtClean="0">
                <a:solidFill>
                  <a:srgbClr val="FF0000"/>
                </a:solidFill>
              </a:rPr>
              <a:t> баллов:  </a:t>
            </a:r>
          </a:p>
          <a:p>
            <a:pPr algn="ctr">
              <a:buNone/>
            </a:pPr>
            <a:r>
              <a:rPr lang="ru-RU" sz="3600" dirty="0" smtClean="0"/>
              <a:t>15. В какой сказке от упорного взбивания перины на земле шел снег?</a:t>
            </a:r>
            <a:endParaRPr lang="en-US" sz="3600" dirty="0" smtClean="0"/>
          </a:p>
          <a:p>
            <a:pPr algn="ctr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 </a:t>
            </a:r>
            <a:r>
              <a:rPr lang="ru-RU" sz="3600" b="1" dirty="0" smtClean="0"/>
              <a:t> а)  «Госпожа Метелица»</a:t>
            </a:r>
            <a:br>
              <a:rPr lang="ru-RU" sz="3600" b="1" dirty="0" smtClean="0"/>
            </a:br>
            <a:r>
              <a:rPr lang="ru-RU" sz="3600" b="1" dirty="0" smtClean="0"/>
              <a:t>    </a:t>
            </a:r>
            <a:r>
              <a:rPr lang="en-US" sz="3600" b="1" dirty="0" smtClean="0"/>
              <a:t>b</a:t>
            </a:r>
            <a:r>
              <a:rPr lang="ru-RU" sz="3600" b="1" dirty="0" smtClean="0"/>
              <a:t>) «Золушка»</a:t>
            </a:r>
            <a:br>
              <a:rPr lang="ru-RU" sz="3600" b="1" dirty="0" smtClean="0"/>
            </a:br>
            <a:r>
              <a:rPr lang="ru-RU" sz="3600" b="1" dirty="0" smtClean="0"/>
              <a:t>    </a:t>
            </a:r>
            <a:r>
              <a:rPr lang="en-US" sz="3600" b="1" dirty="0" smtClean="0"/>
              <a:t>c</a:t>
            </a:r>
            <a:r>
              <a:rPr lang="ru-RU" sz="3600" b="1" dirty="0" smtClean="0"/>
              <a:t>) «Три брата»</a:t>
            </a:r>
            <a:endParaRPr lang="ru-RU" sz="3600" b="1" dirty="0"/>
          </a:p>
        </p:txBody>
      </p:sp>
      <p:pic>
        <p:nvPicPr>
          <p:cNvPr id="3074" name="Picture 2" descr="C:\Users\12345\Desktop\декада\Новая папка (2)\136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319584"/>
            <a:ext cx="1779264" cy="2538416"/>
          </a:xfrm>
          <a:prstGeom prst="rect">
            <a:avLst/>
          </a:prstGeom>
          <a:noFill/>
        </p:spPr>
      </p:pic>
      <p:pic>
        <p:nvPicPr>
          <p:cNvPr id="5" name="Picture 5" descr="госпожа метел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45883">
            <a:off x="1138515" y="2732953"/>
            <a:ext cx="1236654" cy="1804984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785794"/>
            <a:ext cx="7500958" cy="445452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5 баллов:  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dirty="0" smtClean="0"/>
              <a:t>2.Сколько братьев из семьи Гримм писали сказки?</a:t>
            </a:r>
          </a:p>
          <a:p>
            <a:endParaRPr lang="ru-RU" sz="3600" dirty="0" smtClean="0"/>
          </a:p>
          <a:p>
            <a:pPr algn="ctr">
              <a:buNone/>
            </a:pPr>
            <a:r>
              <a:rPr lang="ru-RU" sz="3600" b="1" dirty="0" smtClean="0"/>
              <a:t>а) 1      </a:t>
            </a:r>
          </a:p>
          <a:p>
            <a:pPr algn="ctr">
              <a:buNone/>
            </a:pPr>
            <a:r>
              <a:rPr lang="en-US" sz="3600" b="1" dirty="0" smtClean="0"/>
              <a:t>b</a:t>
            </a:r>
            <a:r>
              <a:rPr lang="ru-RU" sz="3600" b="1" dirty="0" smtClean="0"/>
              <a:t>) 2</a:t>
            </a:r>
            <a:r>
              <a:rPr lang="ru-RU" sz="3600" b="1" i="1" dirty="0" smtClean="0"/>
              <a:t>   </a:t>
            </a:r>
          </a:p>
          <a:p>
            <a:pPr algn="ctr">
              <a:buNone/>
            </a:pPr>
            <a:r>
              <a:rPr lang="ru-RU" sz="3600" b="1" dirty="0" smtClean="0"/>
              <a:t>с) 3  </a:t>
            </a:r>
          </a:p>
          <a:p>
            <a:pPr algn="ctr">
              <a:buNone/>
            </a:pPr>
            <a:r>
              <a:rPr lang="en-US" sz="3600" b="1" dirty="0" smtClean="0"/>
              <a:t>d</a:t>
            </a:r>
            <a:r>
              <a:rPr lang="ru-RU" sz="3600" b="1" dirty="0" smtClean="0"/>
              <a:t>) 4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642918"/>
            <a:ext cx="6972320" cy="5483245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r>
              <a:rPr lang="ru-RU" sz="3600" b="1" dirty="0" smtClean="0">
                <a:solidFill>
                  <a:srgbClr val="FF0000"/>
                </a:solidFill>
              </a:rPr>
              <a:t> баллов:  </a:t>
            </a:r>
          </a:p>
          <a:p>
            <a:pPr algn="ctr">
              <a:buNone/>
            </a:pPr>
            <a:r>
              <a:rPr lang="ru-RU" sz="3600" dirty="0" smtClean="0"/>
              <a:t>16. </a:t>
            </a:r>
            <a:r>
              <a:rPr lang="de-DE" sz="3600" dirty="0" smtClean="0"/>
              <a:t>Wie sieht die Staatsflagge Deutschlands  aus? </a:t>
            </a:r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de-DE" sz="3600" dirty="0" smtClean="0"/>
              <a:t>  </a:t>
            </a:r>
            <a:r>
              <a:rPr lang="de-DE" sz="3600" b="1" dirty="0" smtClean="0"/>
              <a:t>a) weiß-rot-blau</a:t>
            </a:r>
          </a:p>
          <a:p>
            <a:pPr algn="ctr">
              <a:buNone/>
            </a:pPr>
            <a:r>
              <a:rPr lang="de-DE" sz="3600" b="1" dirty="0" smtClean="0"/>
              <a:t>  b) schwarz-rot-</a:t>
            </a:r>
            <a:r>
              <a:rPr lang="de-DE" sz="3600" b="1" dirty="0" err="1" smtClean="0"/>
              <a:t>gold</a:t>
            </a:r>
            <a:r>
              <a:rPr lang="de-DE" sz="3600" b="1" dirty="0" smtClean="0"/>
              <a:t> </a:t>
            </a:r>
          </a:p>
          <a:p>
            <a:pPr algn="ctr">
              <a:buNone/>
            </a:pPr>
            <a:r>
              <a:rPr lang="de-DE" sz="3600" b="1" dirty="0" smtClean="0"/>
              <a:t>  c) grün-weis</a:t>
            </a:r>
            <a:r>
              <a:rPr lang="en-US" sz="3600" b="1" dirty="0" smtClean="0"/>
              <a:t>s</a:t>
            </a:r>
            <a:r>
              <a:rPr lang="de-DE" sz="3600" b="1" dirty="0" smtClean="0"/>
              <a:t>-rot</a:t>
            </a:r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71480"/>
            <a:ext cx="7500958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10 баллов:</a:t>
            </a:r>
          </a:p>
          <a:p>
            <a:pPr algn="ctr">
              <a:buNone/>
            </a:pPr>
            <a:r>
              <a:rPr lang="ru-RU" dirty="0" smtClean="0"/>
              <a:t>17.  Как правильно и полно называется сборник сказок братьев Гримм?</a:t>
            </a:r>
            <a:endParaRPr lang="en-US" dirty="0" smtClean="0"/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  </a:t>
            </a:r>
            <a:r>
              <a:rPr lang="ru-RU" b="1" dirty="0" smtClean="0"/>
              <a:t>а)  «Сказки для приятного детского чтения»</a:t>
            </a:r>
            <a:br>
              <a:rPr lang="ru-RU" b="1" dirty="0" smtClean="0"/>
            </a:br>
            <a:r>
              <a:rPr lang="en-US" b="1" dirty="0" smtClean="0"/>
              <a:t>       b</a:t>
            </a:r>
            <a:r>
              <a:rPr lang="ru-RU" b="1" dirty="0" smtClean="0"/>
              <a:t>) «Рассказы и сказки немецких земель»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c</a:t>
            </a:r>
            <a:r>
              <a:rPr lang="ru-RU" b="1" dirty="0" smtClean="0"/>
              <a:t>) «Детские и семейные сказки»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642918"/>
            <a:ext cx="7358114" cy="5483245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баллов: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18. </a:t>
            </a:r>
            <a:r>
              <a:rPr lang="de-DE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 befindet sich das Denkmal der Stadtmusikanten aus dem Märchen von    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Brüdern Grimm?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a)Bonn   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b)Bremen   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Hamburg</a:t>
            </a:r>
            <a:endParaRPr lang="de-DE" sz="36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1" descr="D:\школа\картинки\германия\Das Bremer Stadtmusikantendenkma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500438"/>
            <a:ext cx="1800893" cy="3192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642918"/>
            <a:ext cx="7500958" cy="4525963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баллов</a:t>
            </a:r>
            <a:r>
              <a:rPr lang="en-US" sz="3600" dirty="0" smtClean="0">
                <a:solidFill>
                  <a:srgbClr val="FF0000"/>
                </a:solidFill>
              </a:rPr>
              <a:t>:  </a:t>
            </a:r>
            <a:endParaRPr lang="ru-RU" sz="3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dirty="0" smtClean="0"/>
              <a:t>19. </a:t>
            </a:r>
            <a:r>
              <a:rPr lang="de-DE" sz="3600" dirty="0" smtClean="0"/>
              <a:t>Wie  nennt  man  das  Gebirge  im  Süden  Deutschlands?</a:t>
            </a:r>
            <a:endParaRPr lang="ru-RU" sz="3600" dirty="0" smtClean="0"/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de-DE" sz="3600" b="1" dirty="0" smtClean="0"/>
              <a:t>            a)  Erzgebirge</a:t>
            </a:r>
            <a:endParaRPr lang="ru-RU" sz="3600" b="1" dirty="0" smtClean="0"/>
          </a:p>
          <a:p>
            <a:pPr algn="ctr">
              <a:buNone/>
            </a:pPr>
            <a:r>
              <a:rPr lang="de-DE" sz="3600" b="1" dirty="0" smtClean="0"/>
              <a:t>    b) Alpen   </a:t>
            </a:r>
            <a:endParaRPr lang="ru-RU" sz="3600" b="1" dirty="0" smtClean="0"/>
          </a:p>
          <a:p>
            <a:pPr algn="ctr">
              <a:buNone/>
            </a:pPr>
            <a:r>
              <a:rPr lang="de-DE" sz="3600" b="1" dirty="0" smtClean="0"/>
              <a:t>c) Harz </a:t>
            </a:r>
            <a:endParaRPr lang="ru-RU" sz="3600" b="1" dirty="0" smtClean="0"/>
          </a:p>
          <a:p>
            <a:endParaRPr lang="ru-RU" dirty="0"/>
          </a:p>
        </p:txBody>
      </p:sp>
      <p:pic>
        <p:nvPicPr>
          <p:cNvPr id="2050" name="Picture 2" descr="http://im2-tub-ru.yandex.net/i?id=ffa67d32030bb2a903fce65fdaaf00cb-03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71744"/>
            <a:ext cx="1800225" cy="14287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2" name="Picture 4" descr="http://im1-tub-ru.yandex.net/i?id=bc43fac8c58c39ba7bea93bf08f034c5-124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357694"/>
            <a:ext cx="1924050" cy="14287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4" name="Picture 6" descr="http://im2-tub-ru.yandex.net/i?id=633d52cabadbc2e2eb9e727f91e3c062-122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5214950"/>
            <a:ext cx="2609850" cy="14287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71480"/>
            <a:ext cx="7500958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10 </a:t>
            </a:r>
            <a:r>
              <a:rPr lang="ru-RU" sz="3600" b="1" dirty="0" smtClean="0">
                <a:solidFill>
                  <a:srgbClr val="FF0000"/>
                </a:solidFill>
              </a:rPr>
              <a:t>баллов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dirty="0" smtClean="0"/>
              <a:t>20. </a:t>
            </a:r>
            <a:r>
              <a:rPr lang="en-US" sz="3600" dirty="0" smtClean="0"/>
              <a:t> </a:t>
            </a:r>
            <a:r>
              <a:rPr lang="de-DE" sz="3600" dirty="0" smtClean="0"/>
              <a:t>Wie  viel  Bundesländer  hat  Deutschland?</a:t>
            </a:r>
            <a:endParaRPr lang="ru-RU" sz="3600" dirty="0" smtClean="0"/>
          </a:p>
          <a:p>
            <a:pPr algn="ctr">
              <a:buNone/>
            </a:pPr>
            <a:r>
              <a:rPr lang="de-DE" sz="3600" dirty="0" smtClean="0"/>
              <a:t>                                                                          </a:t>
            </a:r>
            <a:r>
              <a:rPr lang="de-DE" sz="3600" b="1" dirty="0" smtClean="0"/>
              <a:t>a) 23    </a:t>
            </a:r>
            <a:endParaRPr lang="ru-RU" sz="3600" b="1" dirty="0" smtClean="0"/>
          </a:p>
          <a:p>
            <a:pPr algn="ctr">
              <a:buNone/>
            </a:pPr>
            <a:r>
              <a:rPr lang="de-DE" sz="3600" b="1" dirty="0" smtClean="0"/>
              <a:t>b) 16    </a:t>
            </a:r>
            <a:endParaRPr lang="ru-RU" sz="3600" b="1" dirty="0" smtClean="0"/>
          </a:p>
          <a:p>
            <a:pPr algn="ctr">
              <a:buNone/>
            </a:pPr>
            <a:r>
              <a:rPr lang="de-DE" sz="3600" b="1" dirty="0" smtClean="0"/>
              <a:t>c) 9</a:t>
            </a:r>
            <a:endParaRPr lang="ru-RU" sz="3600" b="1" dirty="0" smtClean="0"/>
          </a:p>
          <a:p>
            <a:pPr>
              <a:buNone/>
            </a:pPr>
            <a:r>
              <a:rPr lang="de-DE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im3-tub-ru.yandex.net/i?id=8e124b53dd5668efe9d56b49e4a6cc75-78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000372"/>
            <a:ext cx="2357454" cy="30003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45\Desktop\декада\ОФОРМЛЕНИЕ\6bc08d244b10bf652c81458bf339c1b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428736"/>
            <a:ext cx="7000924" cy="4572032"/>
          </a:xfrm>
          <a:prstGeom prst="rect">
            <a:avLst/>
          </a:prstGeom>
          <a:noFill/>
        </p:spPr>
      </p:pic>
      <p:pic>
        <p:nvPicPr>
          <p:cNvPr id="1027" name="Picture 3" descr="C:\Users\12345\Desktop\декада\ОФОРМЛЕНИЕ\avatar144842_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5143512"/>
            <a:ext cx="2000232" cy="1714488"/>
          </a:xfrm>
          <a:prstGeom prst="rect">
            <a:avLst/>
          </a:prstGeom>
          <a:noFill/>
        </p:spPr>
      </p:pic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12345\Desktop\декада\ОФОРМЛЕНИЕ\105244358_Danke3729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928670"/>
            <a:ext cx="30289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00043"/>
            <a:ext cx="7500958" cy="464347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r>
              <a:rPr lang="ru-RU" sz="3600" b="1" dirty="0" smtClean="0">
                <a:solidFill>
                  <a:srgbClr val="FF0000"/>
                </a:solidFill>
              </a:rPr>
              <a:t> баллов:  </a:t>
            </a:r>
          </a:p>
          <a:p>
            <a:pPr algn="ctr">
              <a:buNone/>
            </a:pPr>
            <a:r>
              <a:rPr lang="ru-RU" sz="3600" dirty="0" smtClean="0"/>
              <a:t>3.Какую реку воспевал в своих произведениях  Штраус?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3600" b="1" dirty="0" smtClean="0"/>
              <a:t>а) Днепр</a:t>
            </a:r>
          </a:p>
          <a:p>
            <a:pPr algn="ctr">
              <a:buNone/>
            </a:pPr>
            <a:r>
              <a:rPr lang="en-US" sz="3600" b="1" dirty="0" smtClean="0"/>
              <a:t>b</a:t>
            </a:r>
            <a:r>
              <a:rPr lang="ru-RU" sz="3600" b="1" dirty="0" smtClean="0"/>
              <a:t>) Дунай   </a:t>
            </a:r>
          </a:p>
          <a:p>
            <a:pPr algn="ctr">
              <a:buNone/>
            </a:pPr>
            <a:r>
              <a:rPr lang="ru-RU" sz="3600" b="1" dirty="0" smtClean="0"/>
              <a:t>с) Дон  </a:t>
            </a:r>
          </a:p>
          <a:p>
            <a:pPr algn="ctr">
              <a:buNone/>
            </a:pPr>
            <a:r>
              <a:rPr lang="en-US" sz="3600" b="1" dirty="0" smtClean="0"/>
              <a:t>d</a:t>
            </a:r>
            <a:r>
              <a:rPr lang="ru-RU" sz="3600" b="1" dirty="0" smtClean="0"/>
              <a:t>) Двину.</a:t>
            </a:r>
          </a:p>
          <a:p>
            <a:pPr algn="ctr">
              <a:buNone/>
            </a:pPr>
            <a:endParaRPr lang="ru-RU" sz="3600" b="1" dirty="0" smtClean="0"/>
          </a:p>
          <a:p>
            <a:pPr algn="ctr"/>
            <a:endParaRPr lang="ru-RU" dirty="0"/>
          </a:p>
        </p:txBody>
      </p:sp>
      <p:pic>
        <p:nvPicPr>
          <p:cNvPr id="40962" name="Picture 2" descr="http://im0-tub-ru.yandex.net/i?id=8a5b14a8b8d3e0925174faf0c6265e9b-120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97986">
            <a:off x="2143108" y="2428868"/>
            <a:ext cx="1076325" cy="1428750"/>
          </a:xfrm>
          <a:prstGeom prst="rect">
            <a:avLst/>
          </a:prstGeom>
          <a:noFill/>
        </p:spPr>
      </p:pic>
      <p:pic>
        <p:nvPicPr>
          <p:cNvPr id="40964" name="Picture 4" descr="http://im0-tub-ru.yandex.net/i?id=ec092f403cc55951fb54dc5340412224-108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4433">
            <a:off x="7049908" y="4160091"/>
            <a:ext cx="18002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642918"/>
            <a:ext cx="7500958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5 баллов:  </a:t>
            </a:r>
          </a:p>
          <a:p>
            <a:pPr>
              <a:buNone/>
            </a:pPr>
            <a:r>
              <a:rPr lang="ru-RU" sz="3600" dirty="0" smtClean="0"/>
              <a:t>4.Что является символом горы Броккен?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 algn="ctr">
              <a:buNone/>
            </a:pPr>
            <a:r>
              <a:rPr lang="ru-RU" sz="3600" b="1" dirty="0" smtClean="0"/>
              <a:t>а) Ведьма   </a:t>
            </a:r>
          </a:p>
          <a:p>
            <a:pPr algn="ctr">
              <a:buNone/>
            </a:pPr>
            <a:r>
              <a:rPr lang="en-US" sz="3600" b="1" dirty="0" smtClean="0"/>
              <a:t>b</a:t>
            </a:r>
            <a:r>
              <a:rPr lang="ru-RU" sz="3600" b="1" dirty="0" smtClean="0"/>
              <a:t>) Рыцарь   </a:t>
            </a:r>
          </a:p>
          <a:p>
            <a:pPr algn="ctr">
              <a:buNone/>
            </a:pPr>
            <a:r>
              <a:rPr lang="ru-RU" sz="3600" b="1" dirty="0" smtClean="0"/>
              <a:t>с) К</a:t>
            </a:r>
            <a:r>
              <a:rPr lang="en-US" sz="3600" b="1" dirty="0" smtClean="0"/>
              <a:t>a</a:t>
            </a:r>
            <a:r>
              <a:rPr lang="ru-RU" sz="3600" b="1" dirty="0" smtClean="0"/>
              <a:t>щей      </a:t>
            </a:r>
          </a:p>
          <a:p>
            <a:pPr algn="ctr">
              <a:buNone/>
            </a:pPr>
            <a:r>
              <a:rPr lang="en-US" sz="3600" b="1" dirty="0" smtClean="0"/>
              <a:t>d</a:t>
            </a:r>
            <a:r>
              <a:rPr lang="ru-RU" sz="3600" b="1" dirty="0" smtClean="0"/>
              <a:t>)  Фея.</a:t>
            </a:r>
          </a:p>
          <a:p>
            <a:endParaRPr lang="ru-RU" dirty="0"/>
          </a:p>
        </p:txBody>
      </p:sp>
      <p:pic>
        <p:nvPicPr>
          <p:cNvPr id="39938" name="Picture 2" descr="http://www.meview.de/images/brocken_st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071942"/>
            <a:ext cx="2491360" cy="1662093"/>
          </a:xfrm>
          <a:prstGeom prst="rect">
            <a:avLst/>
          </a:prstGeom>
          <a:noFill/>
          <a:ln w="34925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58016" y="5786454"/>
            <a:ext cx="148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Гора Броккен</a:t>
            </a:r>
            <a:endParaRPr lang="ru-RU" dirty="0"/>
          </a:p>
        </p:txBody>
      </p:sp>
      <p:pic>
        <p:nvPicPr>
          <p:cNvPr id="39939" name="Picture 3" descr="C:\Users\12345\Desktop\декада\ОФОРМЛЕНИЕ\fa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857364"/>
            <a:ext cx="2019300" cy="1905000"/>
          </a:xfrm>
          <a:prstGeom prst="rect">
            <a:avLst/>
          </a:prstGeom>
          <a:noFill/>
        </p:spPr>
      </p:pic>
      <p:pic>
        <p:nvPicPr>
          <p:cNvPr id="39940" name="Picture 4" descr="C:\Users\12345\Desktop\декада\ОФОРМЛЕНИЕ\4af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786190"/>
            <a:ext cx="1643074" cy="2343156"/>
          </a:xfrm>
          <a:prstGeom prst="rect">
            <a:avLst/>
          </a:prstGeom>
          <a:noFill/>
        </p:spPr>
      </p:pic>
      <p:pic>
        <p:nvPicPr>
          <p:cNvPr id="39941" name="Picture 5" descr="C:\Users\12345\Desktop\декада\ОФОРМЛЕНИЕ\Halloween_Ani_Witch_mo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785926"/>
            <a:ext cx="2200275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71480"/>
            <a:ext cx="7500958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r>
              <a:rPr lang="ru-RU" sz="3600" b="1" dirty="0" smtClean="0">
                <a:solidFill>
                  <a:srgbClr val="FF0000"/>
                </a:solidFill>
              </a:rPr>
              <a:t> баллов:  </a:t>
            </a:r>
          </a:p>
          <a:p>
            <a:pPr algn="ctr">
              <a:buNone/>
            </a:pPr>
            <a:r>
              <a:rPr lang="ru-RU" sz="3600" dirty="0" smtClean="0"/>
              <a:t>5.С чем связана немецкая фамилия Кох?</a:t>
            </a:r>
          </a:p>
          <a:p>
            <a:pPr algn="ctr">
              <a:buNone/>
            </a:pPr>
            <a:r>
              <a:rPr lang="ru-RU" sz="3600" b="1" dirty="0" smtClean="0"/>
              <a:t> </a:t>
            </a:r>
          </a:p>
          <a:p>
            <a:pPr algn="ctr">
              <a:buNone/>
            </a:pPr>
            <a:r>
              <a:rPr lang="ru-RU" sz="3600" b="1" dirty="0" smtClean="0"/>
              <a:t>а) с лучом      </a:t>
            </a:r>
          </a:p>
          <a:p>
            <a:pPr algn="ctr">
              <a:buNone/>
            </a:pPr>
            <a:r>
              <a:rPr lang="en-US" sz="3600" b="1" dirty="0" smtClean="0"/>
              <a:t>b</a:t>
            </a:r>
            <a:r>
              <a:rPr lang="ru-RU" sz="3600" b="1" dirty="0" smtClean="0"/>
              <a:t>) с палочкой   </a:t>
            </a:r>
          </a:p>
          <a:p>
            <a:pPr algn="ctr">
              <a:buNone/>
            </a:pPr>
            <a:r>
              <a:rPr lang="ru-RU" sz="3600" b="1" dirty="0" smtClean="0"/>
              <a:t>с) </a:t>
            </a:r>
            <a:r>
              <a:rPr lang="ru-RU" sz="3600" b="1" dirty="0" err="1" smtClean="0"/>
              <a:t>с</a:t>
            </a:r>
            <a:r>
              <a:rPr lang="ru-RU" sz="3600" b="1" dirty="0" smtClean="0"/>
              <a:t> мячом   </a:t>
            </a:r>
          </a:p>
          <a:p>
            <a:pPr algn="ctr">
              <a:buNone/>
            </a:pPr>
            <a:r>
              <a:rPr lang="en-US" sz="3600" b="1" dirty="0" smtClean="0"/>
              <a:t>d</a:t>
            </a:r>
            <a:r>
              <a:rPr lang="ru-RU" sz="3600" b="1" dirty="0" smtClean="0"/>
              <a:t>) </a:t>
            </a:r>
            <a:r>
              <a:rPr lang="en-US" sz="3600" b="1" dirty="0" smtClean="0"/>
              <a:t>c</a:t>
            </a:r>
            <a:r>
              <a:rPr lang="ru-RU" sz="3600" b="1" dirty="0" smtClean="0"/>
              <a:t> кубиком</a:t>
            </a:r>
          </a:p>
          <a:p>
            <a:endParaRPr lang="ru-RU" dirty="0"/>
          </a:p>
        </p:txBody>
      </p:sp>
      <p:pic>
        <p:nvPicPr>
          <p:cNvPr id="38913" name="Picture 1" descr="C:\Users\12345\Desktop\декада\ОФОРМЛЕНИЕ\Ко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500438"/>
            <a:ext cx="1330036" cy="209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500826" y="5715016"/>
            <a:ext cx="2465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Роберт Кох (1843-1910)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571480"/>
            <a:ext cx="742952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r>
              <a:rPr lang="ru-RU" sz="3600" b="1" dirty="0" smtClean="0">
                <a:solidFill>
                  <a:srgbClr val="FF0000"/>
                </a:solidFill>
              </a:rPr>
              <a:t> баллов:  </a:t>
            </a:r>
          </a:p>
          <a:p>
            <a:pPr algn="ctr">
              <a:buNone/>
            </a:pPr>
            <a:r>
              <a:rPr lang="ru-RU" sz="3600" dirty="0" smtClean="0"/>
              <a:t>6.Главная площадь Берлина названа в честь:</a:t>
            </a:r>
          </a:p>
          <a:p>
            <a:pPr algn="ctr">
              <a:buNone/>
            </a:pPr>
            <a:r>
              <a:rPr lang="ru-RU" sz="3600" dirty="0" smtClean="0"/>
              <a:t> </a:t>
            </a:r>
          </a:p>
          <a:p>
            <a:pPr algn="ctr">
              <a:buNone/>
            </a:pPr>
            <a:r>
              <a:rPr lang="ru-RU" sz="3600" b="1" dirty="0" smtClean="0"/>
              <a:t>а) Александра Дюма</a:t>
            </a:r>
          </a:p>
          <a:p>
            <a:pPr algn="ctr">
              <a:buNone/>
            </a:pPr>
            <a:r>
              <a:rPr lang="ru-RU" sz="3600" b="1" dirty="0" smtClean="0"/>
              <a:t> </a:t>
            </a:r>
            <a:r>
              <a:rPr lang="en-US" sz="3600" b="1" dirty="0" smtClean="0"/>
              <a:t>b</a:t>
            </a:r>
            <a:r>
              <a:rPr lang="ru-RU" sz="3600" b="1" dirty="0" smtClean="0"/>
              <a:t>) Александра Пушкина                     </a:t>
            </a:r>
          </a:p>
          <a:p>
            <a:pPr algn="ctr">
              <a:buNone/>
            </a:pPr>
            <a:r>
              <a:rPr lang="ru-RU" sz="3600" b="1" dirty="0" smtClean="0"/>
              <a:t> с) Александра Македонского</a:t>
            </a:r>
          </a:p>
          <a:p>
            <a:pPr algn="ctr">
              <a:buNone/>
            </a:pPr>
            <a:r>
              <a:rPr lang="ru-RU" sz="3600" b="1" dirty="0" smtClean="0"/>
              <a:t> </a:t>
            </a:r>
            <a:r>
              <a:rPr lang="en-US" sz="3600" b="1" dirty="0" smtClean="0"/>
              <a:t>d</a:t>
            </a:r>
            <a:r>
              <a:rPr lang="ru-RU" sz="3600" b="1" dirty="0" smtClean="0"/>
              <a:t>) Александра </a:t>
            </a:r>
            <a:r>
              <a:rPr lang="en-US" sz="3600" b="1" dirty="0" smtClean="0"/>
              <a:t>I</a:t>
            </a:r>
            <a:r>
              <a:rPr lang="ru-RU" sz="3600" b="1" dirty="0" smtClean="0"/>
              <a:t>.</a:t>
            </a:r>
          </a:p>
          <a:p>
            <a:endParaRPr lang="ru-RU" dirty="0"/>
          </a:p>
        </p:txBody>
      </p:sp>
      <p:pic>
        <p:nvPicPr>
          <p:cNvPr id="37889" name="Picture 1" descr="C:\Users\12345\Desktop\декада\ОФОРМЛЕНИЕ\Дю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572008"/>
            <a:ext cx="1363806" cy="15001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57356" y="55721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7890" name="Picture 2" descr="C:\Users\12345\Desktop\декада\ОФОРМЛЕНИЕ\пушк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785926"/>
            <a:ext cx="1230477" cy="1565269"/>
          </a:xfrm>
          <a:prstGeom prst="rect">
            <a:avLst/>
          </a:prstGeom>
          <a:noFill/>
        </p:spPr>
      </p:pic>
      <p:pic>
        <p:nvPicPr>
          <p:cNvPr id="37892" name="Picture 4" descr="http://im0-tub-ru.yandex.net/i?id=04c4d6823a6c5140efa687a891678684-68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5286388"/>
            <a:ext cx="1428750" cy="1428750"/>
          </a:xfrm>
          <a:prstGeom prst="rect">
            <a:avLst/>
          </a:prstGeom>
          <a:noFill/>
        </p:spPr>
      </p:pic>
      <p:pic>
        <p:nvPicPr>
          <p:cNvPr id="37894" name="Picture 6" descr="http://im0-tub-ru.yandex.net/i?id=d2ef385be42fa457ad5c5ff266788b15-50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5214950"/>
            <a:ext cx="1047750" cy="14287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71480"/>
            <a:ext cx="7500958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5 баллов:  </a:t>
            </a:r>
          </a:p>
          <a:p>
            <a:pPr algn="ctr">
              <a:buNone/>
            </a:pPr>
            <a:r>
              <a:rPr lang="ru-RU" dirty="0" smtClean="0"/>
              <a:t>7.Что означает «Одеколон» в переводе с французского?</a:t>
            </a:r>
          </a:p>
          <a:p>
            <a:pPr algn="ctr">
              <a:buNone/>
            </a:pPr>
            <a:r>
              <a:rPr lang="ru-RU" b="1" dirty="0" smtClean="0"/>
              <a:t> </a:t>
            </a:r>
          </a:p>
          <a:p>
            <a:pPr algn="ctr">
              <a:buNone/>
            </a:pPr>
            <a:r>
              <a:rPr lang="ru-RU" b="1" dirty="0" smtClean="0"/>
              <a:t>а) Вода из Колумбии                          </a:t>
            </a:r>
          </a:p>
          <a:p>
            <a:pPr algn="ctr">
              <a:buNone/>
            </a:pPr>
            <a:r>
              <a:rPr lang="ru-RU" b="1" dirty="0" smtClean="0"/>
              <a:t> с) Вода</a:t>
            </a:r>
            <a:r>
              <a:rPr lang="ru-RU" b="1" i="1" dirty="0" smtClean="0"/>
              <a:t> </a:t>
            </a:r>
            <a:r>
              <a:rPr lang="ru-RU" b="1" dirty="0" smtClean="0"/>
              <a:t>из</a:t>
            </a:r>
            <a:r>
              <a:rPr lang="ru-RU" b="1" i="1" dirty="0" smtClean="0"/>
              <a:t> </a:t>
            </a:r>
            <a:r>
              <a:rPr lang="ru-RU" b="1" dirty="0" smtClean="0"/>
              <a:t>Кёльна</a:t>
            </a:r>
          </a:p>
          <a:p>
            <a:pPr algn="ctr">
              <a:buNone/>
            </a:pPr>
            <a:r>
              <a:rPr lang="en-US" b="1" dirty="0" smtClean="0"/>
              <a:t>b</a:t>
            </a:r>
            <a:r>
              <a:rPr lang="ru-RU" b="1" dirty="0" smtClean="0"/>
              <a:t>) Вода Кенигсберга                       </a:t>
            </a:r>
          </a:p>
          <a:p>
            <a:pPr algn="ctr">
              <a:buNone/>
            </a:pPr>
            <a:r>
              <a:rPr lang="en-US" b="1" dirty="0" smtClean="0"/>
              <a:t>d</a:t>
            </a:r>
            <a:r>
              <a:rPr lang="ru-RU" b="1" dirty="0" smtClean="0"/>
              <a:t>) Вода из Костромы</a:t>
            </a:r>
          </a:p>
          <a:p>
            <a:endParaRPr lang="ru-RU" dirty="0"/>
          </a:p>
        </p:txBody>
      </p:sp>
      <p:pic>
        <p:nvPicPr>
          <p:cNvPr id="36866" name="Picture 2" descr="http://im0-tub-ru.yandex.net/i?id=d06220564bc86561d91ac606a1eba236-80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5143512"/>
            <a:ext cx="2733675" cy="14287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1084</TotalTime>
  <Words>761</Words>
  <Application>Microsoft Office PowerPoint</Application>
  <PresentationFormat>Экран (4:3)</PresentationFormat>
  <Paragraphs>264</Paragraphs>
  <Slides>46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Тема5</vt:lpstr>
      <vt:lpstr>«Своя игра»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«Своя игра»</dc:title>
  <dc:creator>12345</dc:creator>
  <cp:lastModifiedBy>12345</cp:lastModifiedBy>
  <cp:revision>71</cp:revision>
  <dcterms:created xsi:type="dcterms:W3CDTF">2014-11-10T17:57:17Z</dcterms:created>
  <dcterms:modified xsi:type="dcterms:W3CDTF">2014-11-20T17:06:32Z</dcterms:modified>
</cp:coreProperties>
</file>