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897" autoAdjust="0"/>
    <p:restoredTop sz="94660"/>
  </p:normalViewPr>
  <p:slideViewPr>
    <p:cSldViewPr>
      <p:cViewPr varScale="1">
        <p:scale>
          <a:sx n="69" d="100"/>
          <a:sy n="69" d="100"/>
        </p:scale>
        <p:origin x="-6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FEB2-0738-431D-AAE7-67B9EF1B30CC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49044-0680-4500-A4CE-DD572B57B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FEB2-0738-431D-AAE7-67B9EF1B30CC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49044-0680-4500-A4CE-DD572B57B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FEB2-0738-431D-AAE7-67B9EF1B30CC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49044-0680-4500-A4CE-DD572B57B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FEB2-0738-431D-AAE7-67B9EF1B30CC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49044-0680-4500-A4CE-DD572B57B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FEB2-0738-431D-AAE7-67B9EF1B30CC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49044-0680-4500-A4CE-DD572B57B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FEB2-0738-431D-AAE7-67B9EF1B30CC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49044-0680-4500-A4CE-DD572B57B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FEB2-0738-431D-AAE7-67B9EF1B30CC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49044-0680-4500-A4CE-DD572B57B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FEB2-0738-431D-AAE7-67B9EF1B30CC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49044-0680-4500-A4CE-DD572B57B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FEB2-0738-431D-AAE7-67B9EF1B30CC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49044-0680-4500-A4CE-DD572B57B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FEB2-0738-431D-AAE7-67B9EF1B30CC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49044-0680-4500-A4CE-DD572B57B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FEB2-0738-431D-AAE7-67B9EF1B30CC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49044-0680-4500-A4CE-DD572B57B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3FEB2-0738-431D-AAE7-67B9EF1B30CC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49044-0680-4500-A4CE-DD572B57B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857232"/>
            <a:ext cx="6400800" cy="4781568"/>
          </a:xfrm>
        </p:spPr>
        <p:txBody>
          <a:bodyPr>
            <a:normAutofit lnSpcReduction="10000"/>
          </a:bodyPr>
          <a:lstStyle/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МОУ гимназия г.Узловая</a:t>
            </a:r>
          </a:p>
          <a:p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 работы: «Проектно-исследовательская деятельность на уроках английского языка в  классах младшей и средней 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школы»  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</a:rPr>
              <a:t>Выполнила: учитель английского языка</a:t>
            </a:r>
          </a:p>
          <a:p>
            <a:r>
              <a:rPr lang="ru-RU" sz="1800" dirty="0">
                <a:solidFill>
                  <a:schemeClr val="tx1"/>
                </a:solidFill>
              </a:rPr>
              <a:t>С.Н. Пряхина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</a:rPr>
              <a:t>Г.Узловая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2012</a:t>
            </a:r>
            <a:endParaRPr lang="en-US" sz="1800" dirty="0" smtClean="0">
              <a:solidFill>
                <a:schemeClr val="tx1"/>
              </a:solidFill>
            </a:endParaRPr>
          </a:p>
          <a:p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3. </a:t>
            </a:r>
            <a:r>
              <a:rPr lang="ru-RU" b="1" dirty="0"/>
              <a:t>Реализация проекта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What are the books about?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T: 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(Now let’s decide on the content of your books.)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Теперь давайте определим, о чем вы будете писать книгу. 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You can choose any topic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тему) 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you like: family, transport, animals (pets), places, character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traits or actions.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Все найденные по этим темам слова в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SB ex. 2, Lesson 42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можно использовать при написании книжек.) Образцы и примерное содержание книг по этим темам даны в Рабочей тетради, с. 76—78. Определить тему можно, бросив игральный кубик, который укажет номер темы. Если вам выпала цифра 4, то вы пишете книгу о своем любимом герое сказок, мультфильмов и телепередач.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Можно дать учащимся возможность самим выбрать содержание будущей книги.</a:t>
            </a:r>
          </a:p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Ch: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определяют тему будущей книги)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Т: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Now you know what your book will be about.)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Итак, вы решили, о чем будет ваша книга.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Think of the titles of your books.)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Придумайте теперь названия для своих книжек. 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Look at some of children’s books and read the titles. Do you like them?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Ch: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рассматривают обложки детских книг с названиями на с. 142 Учебника)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Т: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You can use one of these titles for your book. Or you can think of your own variant.)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Вы можете оставить такое же название для своей книги или придумать свое.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47500" lnSpcReduction="20000"/>
          </a:bodyPr>
          <a:lstStyle/>
          <a:p>
            <a:r>
              <a:rPr lang="en-US" b="1" dirty="0" smtClean="0"/>
              <a:t>How to write a book.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ru-RU" b="1" dirty="0" smtClean="0"/>
              <a:t>Т: </a:t>
            </a:r>
            <a:r>
              <a:rPr lang="en-US" b="1" i="1" dirty="0" smtClean="0"/>
              <a:t>Open your Activity Books on pages 76</a:t>
            </a:r>
            <a:r>
              <a:rPr lang="en-US" dirty="0" smtClean="0"/>
              <a:t>—</a:t>
            </a:r>
            <a:r>
              <a:rPr lang="en-US" b="1" i="1" dirty="0" smtClean="0"/>
              <a:t>78. </a:t>
            </a:r>
            <a:r>
              <a:rPr lang="ru-RU" dirty="0" smtClean="0"/>
              <a:t>Познакомьтесь с примерным содержанием каждой страницы и обсудите в своей группе то, что вы сможете написать на эту тему в своей книжке. Например, вы выбрали тему: “</a:t>
            </a:r>
            <a:r>
              <a:rPr lang="en-US" dirty="0" smtClean="0"/>
              <a:t>A cute pet”. </a:t>
            </a:r>
            <a:r>
              <a:rPr lang="en-US" b="1" i="1" dirty="0" smtClean="0"/>
              <a:t>It means that you are going to write a book about pets: about your own pets, your friends’ pet (You may also write about a pet you would like to have.) </a:t>
            </a:r>
            <a:r>
              <a:rPr lang="ru-RU" i="1" dirty="0" smtClean="0"/>
              <a:t>Вы также можете написать о питомце, которого вы хотели бы иметь. </a:t>
            </a:r>
            <a:r>
              <a:rPr lang="en-US" b="1" i="1" dirty="0" smtClean="0"/>
              <a:t>On the first </a:t>
            </a:r>
            <a:r>
              <a:rPr lang="en-US" i="1" dirty="0" smtClean="0"/>
              <a:t>(</a:t>
            </a:r>
            <a:r>
              <a:rPr lang="ru-RU" i="1" dirty="0" smtClean="0"/>
              <a:t>первой) </a:t>
            </a:r>
            <a:r>
              <a:rPr lang="en-US" b="1" i="1" dirty="0" smtClean="0"/>
              <a:t>page of your book you can draw your pet and write who it is. For example: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1) I’ve got a kitten.</a:t>
            </a:r>
            <a:br>
              <a:rPr lang="en-US" dirty="0" smtClean="0"/>
            </a:br>
            <a:r>
              <a:rPr lang="en-US" b="1" i="1" dirty="0" smtClean="0"/>
              <a:t>On the second </a:t>
            </a:r>
            <a:r>
              <a:rPr lang="en-US" i="1" dirty="0" smtClean="0"/>
              <a:t>(</a:t>
            </a:r>
            <a:r>
              <a:rPr lang="ru-RU" i="1" dirty="0" smtClean="0"/>
              <a:t>второй) </a:t>
            </a:r>
            <a:r>
              <a:rPr lang="en-US" b="1" i="1" dirty="0" smtClean="0"/>
              <a:t>page you can write his/her name.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2) </a:t>
            </a:r>
            <a:r>
              <a:rPr lang="en-US" dirty="0" err="1" smtClean="0"/>
              <a:t>His/Her</a:t>
            </a:r>
            <a:r>
              <a:rPr lang="en-US" dirty="0" smtClean="0"/>
              <a:t> name is Fluffy.</a:t>
            </a:r>
            <a:br>
              <a:rPr lang="en-US" dirty="0" smtClean="0"/>
            </a:br>
            <a:r>
              <a:rPr lang="en-US" b="1" i="1" dirty="0" smtClean="0"/>
              <a:t>On the third </a:t>
            </a:r>
            <a:r>
              <a:rPr lang="en-US" i="1" dirty="0" smtClean="0"/>
              <a:t>(</a:t>
            </a:r>
            <a:r>
              <a:rPr lang="ru-RU" i="1" dirty="0" smtClean="0"/>
              <a:t>третьей) </a:t>
            </a:r>
            <a:r>
              <a:rPr lang="en-US" b="1" i="1" dirty="0" smtClean="0"/>
              <a:t>page you can write a few words about what he/she looks like.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3) </a:t>
            </a:r>
            <a:r>
              <a:rPr lang="ru-RU" dirty="0" smtClean="0"/>
              <a:t>Не/</a:t>
            </a:r>
            <a:r>
              <a:rPr lang="en-US" dirty="0" smtClean="0"/>
              <a:t>She is small and grey.</a:t>
            </a:r>
            <a:br>
              <a:rPr lang="en-US" dirty="0" smtClean="0"/>
            </a:br>
            <a:r>
              <a:rPr lang="en-US" b="1" i="1" dirty="0" smtClean="0"/>
              <a:t>Then you can write about his/her character traits.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4) </a:t>
            </a:r>
            <a:r>
              <a:rPr lang="ru-RU" dirty="0" smtClean="0"/>
              <a:t>Не/</a:t>
            </a:r>
            <a:r>
              <a:rPr lang="en-US" dirty="0" smtClean="0"/>
              <a:t>She is merry and funny.</a:t>
            </a:r>
            <a:br>
              <a:rPr lang="en-US" dirty="0" smtClean="0"/>
            </a:br>
            <a:r>
              <a:rPr lang="en-US" b="1" i="1" dirty="0" smtClean="0"/>
              <a:t>Write about what he/she can do well.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5) </a:t>
            </a:r>
            <a:r>
              <a:rPr lang="ru-RU" dirty="0" smtClean="0"/>
              <a:t>Не/</a:t>
            </a:r>
            <a:r>
              <a:rPr lang="en-US" dirty="0" smtClean="0"/>
              <a:t>She can run, jump and climb very well.</a:t>
            </a:r>
            <a:br>
              <a:rPr lang="en-US" dirty="0" smtClean="0"/>
            </a:br>
            <a:r>
              <a:rPr lang="en-US" b="1" i="1" dirty="0" smtClean="0"/>
              <a:t>Write about what he/she likes doing.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6) </a:t>
            </a:r>
            <a:r>
              <a:rPr lang="ru-RU" dirty="0" smtClean="0"/>
              <a:t>Не/</a:t>
            </a:r>
            <a:r>
              <a:rPr lang="en-US" dirty="0" smtClean="0"/>
              <a:t>She likes playing with me.</a:t>
            </a:r>
            <a:br>
              <a:rPr lang="en-US" dirty="0" smtClean="0"/>
            </a:br>
            <a:r>
              <a:rPr lang="en-US" b="1" i="1" dirty="0" smtClean="0"/>
              <a:t>And finally draw the pictures to make your books look beautiful. </a:t>
            </a:r>
            <a:r>
              <a:rPr lang="ru-RU" dirty="0" smtClean="0"/>
              <a:t>Решите в своей группе, кто какую страничку книги будет оформлять. Возьмите альбомный лист, разрежьте его пополам, сложите в шесть сложений, как показано на рисунке в Учебнике. На обороте первой страницы вы рисуете обложку и пишете название книги, на странице пишете номер страницы (1), оставляете место для подписи и рисунка, как указано на с. 143 Учебника. Второй ученик оформляет 2-ю и 3-ю страницы книжки. Третий — 4-ю и 5-ю страницы. Четвертый — 6-ю страницу и заднюю сторону обложки. На обложке напишите номер школы, класс, фамилии и имена тех, кто эту книжку делал, место, где она была сделана, и год, как показано на с. 143 Учебника, пункт 6.</a:t>
            </a:r>
            <a:br>
              <a:rPr lang="ru-RU" dirty="0" smtClean="0"/>
            </a:br>
            <a:r>
              <a:rPr lang="en-US" b="1" dirty="0" smtClean="0"/>
              <a:t>Ch: </a:t>
            </a:r>
            <a:r>
              <a:rPr lang="en-US" i="1" dirty="0" smtClean="0"/>
              <a:t>(</a:t>
            </a:r>
            <a:r>
              <a:rPr lang="ru-RU" i="1" dirty="0" smtClean="0"/>
              <a:t>обсуждают содержание, нумеруют страницы, пишут и рисуют)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 </a:t>
            </a:r>
            <a:r>
              <a:rPr lang="ru-RU" b="1" dirty="0"/>
              <a:t>Представление результатов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Whose book is the best?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b="1" dirty="0" smtClean="0"/>
              <a:t>T: </a:t>
            </a:r>
            <a:r>
              <a:rPr lang="ru-RU" dirty="0" smtClean="0"/>
              <a:t>Теперь скрепите </a:t>
            </a:r>
            <a:r>
              <a:rPr lang="ru-RU" dirty="0" err="1" smtClean="0"/>
              <a:t>степлером</a:t>
            </a:r>
            <a:r>
              <a:rPr lang="ru-RU" dirty="0" smtClean="0"/>
              <a:t> или склейте странички ваших книг.</a:t>
            </a:r>
            <a:br>
              <a:rPr lang="ru-RU" dirty="0" smtClean="0"/>
            </a:br>
            <a:r>
              <a:rPr lang="en-US" b="1" dirty="0" smtClean="0"/>
              <a:t>Ch: </a:t>
            </a:r>
            <a:r>
              <a:rPr lang="en-US" i="1" dirty="0" smtClean="0"/>
              <a:t>(</a:t>
            </a:r>
            <a:r>
              <a:rPr lang="ru-RU" i="1" dirty="0" smtClean="0"/>
              <a:t>выполняют задание)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b="1" dirty="0" smtClean="0"/>
              <a:t>Т: </a:t>
            </a:r>
            <a:r>
              <a:rPr lang="en-US" b="1" i="1" dirty="0" smtClean="0"/>
              <a:t>Let’s read the books one by one to your classmates. Get ready to answer their questions about the content </a:t>
            </a:r>
            <a:r>
              <a:rPr lang="en-US" i="1" dirty="0" smtClean="0"/>
              <a:t>(no </a:t>
            </a:r>
            <a:r>
              <a:rPr lang="ru-RU" i="1" dirty="0" smtClean="0"/>
              <a:t>содержанию).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en-US" b="1" dirty="0" smtClean="0"/>
              <a:t>Ch: </a:t>
            </a:r>
            <a:r>
              <a:rPr lang="en-US" i="1" dirty="0" smtClean="0"/>
              <a:t>(</a:t>
            </a:r>
            <a:r>
              <a:rPr lang="ru-RU" i="1" dirty="0" smtClean="0"/>
              <a:t>читают книги, отвечают на вопросы)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Т: </a:t>
            </a:r>
            <a:r>
              <a:rPr lang="en-US" b="1" i="1" dirty="0" smtClean="0"/>
              <a:t>Which books do you like best? What do you like about the books?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b="1" dirty="0" smtClean="0"/>
              <a:t>Ch: </a:t>
            </a:r>
            <a:r>
              <a:rPr lang="en-US" i="1" dirty="0" smtClean="0"/>
              <a:t>(</a:t>
            </a:r>
            <a:r>
              <a:rPr lang="ru-RU" i="1" dirty="0" smtClean="0"/>
              <a:t>выражают свое мнение о творчестве товарищей)</a:t>
            </a:r>
          </a:p>
          <a:p>
            <a:r>
              <a:rPr lang="ru-RU" i="1" dirty="0" smtClean="0"/>
              <a:t>Домашнее задание: для закрепления материала подготовить книгу самостоятельно.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Образцы обложек книг:</a:t>
            </a:r>
            <a:endParaRPr lang="ru-RU" dirty="0"/>
          </a:p>
        </p:txBody>
      </p:sp>
      <p:pic>
        <p:nvPicPr>
          <p:cNvPr id="4" name="Содержимое 3" descr="Изображени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1500174"/>
            <a:ext cx="3180406" cy="4525963"/>
          </a:xfrm>
        </p:spPr>
      </p:pic>
      <p:pic>
        <p:nvPicPr>
          <p:cNvPr id="6" name="Содержимое 3" descr="Изображение 01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4000495" y="1500175"/>
            <a:ext cx="4643471" cy="43577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Изображение 00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5400000">
            <a:off x="887060" y="-244174"/>
            <a:ext cx="3180406" cy="4525963"/>
          </a:xfrm>
        </p:spPr>
      </p:pic>
      <p:pic>
        <p:nvPicPr>
          <p:cNvPr id="7" name="Рисунок 6" descr="Изображение 00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4974572" y="2597800"/>
            <a:ext cx="2623880" cy="4572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Изображение 0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5400000">
            <a:off x="1387127" y="-101298"/>
            <a:ext cx="3180406" cy="4525963"/>
          </a:xfrm>
        </p:spPr>
      </p:pic>
      <p:pic>
        <p:nvPicPr>
          <p:cNvPr id="5" name="Рисунок 4" descr="Изображение 0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5309545" y="2905769"/>
            <a:ext cx="2811165" cy="4000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Список литературы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b="1" dirty="0" err="1" smtClean="0"/>
              <a:t>Взятышев</a:t>
            </a:r>
            <a:r>
              <a:rPr lang="ru-RU" b="1" dirty="0" smtClean="0"/>
              <a:t> </a:t>
            </a:r>
            <a:r>
              <a:rPr lang="ru-RU" b="1" dirty="0"/>
              <a:t>В.Ф.</a:t>
            </a:r>
            <a:r>
              <a:rPr lang="ru-RU" dirty="0"/>
              <a:t> Методология проектирования в инновационном образовании//Инновационное образование и инженерное творчество. - М., 1995. </a:t>
            </a:r>
          </a:p>
          <a:p>
            <a:pPr lvl="0"/>
            <a:r>
              <a:rPr lang="ru-RU" b="1" dirty="0" smtClean="0"/>
              <a:t>Заир-Бек </a:t>
            </a:r>
            <a:r>
              <a:rPr lang="ru-RU" b="1" dirty="0"/>
              <a:t>Е.С.</a:t>
            </a:r>
            <a:r>
              <a:rPr lang="ru-RU" dirty="0"/>
              <a:t> Основы педагогического проектирования. - СПБ., 1995. </a:t>
            </a:r>
          </a:p>
          <a:p>
            <a:pPr lvl="0"/>
            <a:r>
              <a:rPr lang="ru-RU" b="1" dirty="0" err="1"/>
              <a:t>Матяш</a:t>
            </a:r>
            <a:r>
              <a:rPr lang="ru-RU" b="1" dirty="0"/>
              <a:t> Н.В. Хохлова М.В, </a:t>
            </a:r>
            <a:r>
              <a:rPr lang="ru-RU" dirty="0"/>
              <a:t>Творческие проекты в младшей школе. /Под ред. Симоненко В. Д. - .Брянск, 1999. </a:t>
            </a:r>
          </a:p>
          <a:p>
            <a:pPr lvl="0"/>
            <a:r>
              <a:rPr lang="ru-RU" b="1" dirty="0"/>
              <a:t>Методология учебного проекта. </a:t>
            </a:r>
            <a:r>
              <a:rPr lang="ru-RU" dirty="0"/>
              <a:t>Материалы городского методического семинара. М., 2001. </a:t>
            </a:r>
          </a:p>
          <a:p>
            <a:pPr lvl="0"/>
            <a:r>
              <a:rPr lang="ru-RU" b="1" dirty="0"/>
              <a:t>В.В. Игнатьев и М.В, Крупенина</a:t>
            </a:r>
            <a:r>
              <a:rPr lang="ru-RU" dirty="0"/>
              <a:t> На путях к методу проектов / Сборник 1930. </a:t>
            </a:r>
          </a:p>
          <a:p>
            <a:pPr lvl="0"/>
            <a:r>
              <a:rPr lang="ru-RU" b="1" dirty="0"/>
              <a:t>Новиков А.М., Новиков Д.А.</a:t>
            </a:r>
            <a:r>
              <a:rPr lang="ru-RU" dirty="0"/>
              <a:t> Образовательный проект: методология образовательной деятельности. - М.,2004. </a:t>
            </a:r>
          </a:p>
          <a:p>
            <a:pPr lvl="0"/>
            <a:r>
              <a:rPr lang="ru-RU" dirty="0" smtClean="0"/>
              <a:t>Интернет ресурсы </a:t>
            </a:r>
            <a:r>
              <a:rPr lang="ru-RU" smtClean="0"/>
              <a:t>по теме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ru-RU" dirty="0" smtClean="0"/>
              <a:t>Пояснительная записка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>
            <a:normAutofit fontScale="25000" lnSpcReduction="20000"/>
          </a:bodyPr>
          <a:lstStyle/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Данная 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работа выполнена в рамках курсов повышения квалификации учителей иностранного языка г.Узловая Тульской области.</a:t>
            </a:r>
          </a:p>
          <a:p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Цель данной работы: раскрыть значимость метода проектов и проектной деятельности на уроке английского языка для более глубокого усвоения материала, повышения уровня ответственности учащихся в процессе обучения, развития познавательного, воспитательного аспектов обучения, расширения кругозора учащихся, развития их творческих способностей.</a:t>
            </a:r>
          </a:p>
          <a:p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В работа рассказывается о самом методе проектов, в подкреплении рассказа в качестве иллюстраций используются тематические проекты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учащихся. </a:t>
            </a:r>
            <a:endParaRPr lang="ru-RU" sz="5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Современная система образования направлена не только на передачу определенного набора знаний, умений и навыков, но и интеллектуальное и нравственное развитие личности.</a:t>
            </a:r>
          </a:p>
          <a:p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Основные цели обучения - формирование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креативного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и критического мышления, умения оперировать полученной информацией и применять знания на практике в различных ситуациях. Работа над проектами и исследованиями дает возможность учащимся размышлять, самостоятельно искать, анализировать, обобщать, обрабатывать необходимую информацию. Ребенок реализовывает свои творческие способности, он может отстаивать свое мнение, опираясь как на научные, доказанные факты, так и на свой опыт. Авторы современных УМК по английскому языку представляют материал таким образом, чтобы он не только отвечал интересам учащихся, но и вовлекал их в активное изучение и учил применять полученные знания на практике. </a:t>
            </a:r>
          </a:p>
          <a:p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На уроках английского языка используется УМК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В.П.Кузовлева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и коллектива авторов . Данный УМК способствует формированию у младших школьников коммуникативных умений во всех видах речевой деятельности.</a:t>
            </a:r>
            <a:br>
              <a:rPr lang="ru-RU" sz="5600" dirty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Темы модулей обладают широкими воспитательными возможностями. Одной из главных задач является воспитание толерантного и уважительного отношения к другой культуре и более глубокое осознание родной культуры.</a:t>
            </a:r>
          </a:p>
          <a:p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В ходе работы были использованы авторские разработки учителя английского языка МОУ СОШ № 14, г. Шахунья, Нижегородской области Татьяны Леонидовны Бушуевой, преподавателя английского языка первой категории Прогимназии №159 г.Ижевска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Абашевой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Ольги Владимировны, а также другие источники по данной теме.</a:t>
            </a:r>
          </a:p>
          <a:p>
            <a:endParaRPr lang="ru-RU" sz="5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500" b="1" dirty="0" smtClean="0"/>
              <a:t>Что такое метод проектов и его использование на уроках английского языка </a:t>
            </a:r>
            <a:r>
              <a:rPr lang="ru-RU" sz="2500" dirty="0" smtClean="0"/>
              <a:t/>
            </a:r>
            <a:br>
              <a:rPr lang="ru-RU" sz="2500" dirty="0" smtClean="0"/>
            </a:br>
            <a:endParaRPr lang="ru-RU" sz="2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Первоначально </a:t>
            </a:r>
            <a:r>
              <a:rPr lang="ru-RU" dirty="0"/>
              <a:t>метод проектов (метод проблем) возник во второй половине </a:t>
            </a:r>
            <a:r>
              <a:rPr lang="en-US" dirty="0"/>
              <a:t>XIX</a:t>
            </a:r>
            <a:r>
              <a:rPr lang="ru-RU" dirty="0"/>
              <a:t> века в сельскохозяйственных школах США. Основывался он на прагматической педагогике (Дж. </a:t>
            </a:r>
            <a:r>
              <a:rPr lang="ru-RU" dirty="0" err="1"/>
              <a:t>Дьюи</a:t>
            </a:r>
            <a:r>
              <a:rPr lang="ru-RU" dirty="0"/>
              <a:t>) и предлагал строить обучение на активной основе, в ходе практической деятельности ученика.</a:t>
            </a:r>
          </a:p>
          <a:p>
            <a:r>
              <a:rPr lang="ru-RU" dirty="0"/>
              <a:t>В 20-е годы прошлого века метод проектов привлек внимание советских педагогов, но более 50 лет применялся в нашей школе чрезвычайно редко, преимущественно на уроках труда. </a:t>
            </a:r>
          </a:p>
          <a:p>
            <a:r>
              <a:rPr lang="ru-RU" dirty="0"/>
              <a:t>Вновь интерес к методу проектов в России усилился в 90-е годы в период реформы образования, демократизации отношений в школе в связи с необходимостью развивать активные формы познавательной деятельности учащегося. Но необходимо учитывать, что не все темы могут быть изучены с помощью метода проектов. </a:t>
            </a:r>
          </a:p>
          <a:p>
            <a:r>
              <a:rPr lang="ru-RU" dirty="0"/>
              <a:t>Условиями проектной деятельности являются </a:t>
            </a:r>
            <a:r>
              <a:rPr lang="ru-RU" i="1" dirty="0"/>
              <a:t>посильность, возможность сбора информации.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Определение: </a:t>
            </a:r>
            <a:r>
              <a:rPr lang="ru-RU" i="1" dirty="0"/>
              <a:t>метод проектов – совокупность последовательных учебно-познавательных приемов, которые позволяют учащимся приобретать знания и умения в процессе планирования и самостоятельного выполнения определенных практических заданий с обязательным представлением результатов.</a:t>
            </a:r>
            <a:endParaRPr lang="ru-RU" dirty="0"/>
          </a:p>
          <a:p>
            <a:r>
              <a:rPr lang="ru-RU" b="1" dirty="0"/>
              <a:t>Отличительные черты метода проектов.</a:t>
            </a:r>
            <a:endParaRPr lang="ru-RU" dirty="0"/>
          </a:p>
          <a:p>
            <a:pPr lvl="0"/>
            <a:r>
              <a:rPr lang="ru-RU" dirty="0"/>
              <a:t>Цель – более полное всестороннее систематическое исследование проблемы и разработки конкретного продукта(схема, модель, сценарий, отчет и др.).</a:t>
            </a:r>
          </a:p>
          <a:p>
            <a:pPr lvl="0"/>
            <a:r>
              <a:rPr lang="ru-RU" dirty="0"/>
              <a:t>В большинстве случаев проект – результат коллективной работы.</a:t>
            </a:r>
          </a:p>
          <a:p>
            <a:pPr lvl="0"/>
            <a:r>
              <a:rPr lang="ru-RU" dirty="0"/>
              <a:t>В основе метода лежит </a:t>
            </a:r>
            <a:r>
              <a:rPr lang="ru-RU" dirty="0" err="1"/>
              <a:t>деятельностный</a:t>
            </a:r>
            <a:r>
              <a:rPr lang="ru-RU" dirty="0"/>
              <a:t> подход. Проектная работа предполагает исследовательскую деятельность, направленную на развитие внимания, воображения; способности к конструированию и </a:t>
            </a:r>
            <a:r>
              <a:rPr lang="ru-RU" dirty="0" err="1"/>
              <a:t>целеполаганию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Проектная деятельность обязательно заканчивается оценкой и коррекцией результатов.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Этапы выполнения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643578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Деятельность учителя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темы. Мотивация,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целеполагание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получение базовых данных, формирование группы.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Объясняет тему, базовые данные, цель работы; мотивирует. Разъясняет технологию работы по проекту. Формирует группы. Выдает и объясняет задание.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Деятельность учащихся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Осознают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цель, воспринимают базовые данные, уточняют информацию, обсуждают задания.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2.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Деятельность учителя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Планирование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Помогает в распределении ролей и определении плана деятельности (по просьбе учащихся).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Деятельность учащихся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Уточняют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источники информации, формируют задачи и план деятельности, распределяют роли в группе, выбирают и обосновывают критерии успеха.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3.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Деятельность учителя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Теоретическая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подготовка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Наблюдает, консультирует, организует возможность выполнения исследовательской части работы в реальных условиях.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Деятельность учащихся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Работают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 «информационными пакетами», анализируют полученные данные и обсуждают альтернативы. Уточняют план исследовательской деятельности.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428604"/>
            <a:ext cx="7643866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Деятельность учителя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Исследование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Наблюдает, консультирует, советует, сопровождает учащихся (по их просьбе).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Деятельность учащихся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Выполняют исследования и работают по заданиям.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Деятельность учителя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Анализ результатов и оформление проекта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Консультирует, организует конференцию, готовит оценочные таблицы, инструктирует рецензентов.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Деятельность учащихся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Участвуют в коллективном анализе проекта, формулируют выводы, оформляют проект. Готовят доклад.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Деятельность учителя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Защита проекта. Конференция. Выставка и т.п.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Руководит проведением конференции.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Деятельность учащихся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Защищают проект, формулируют предварительную оценку проекта.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Деятельность учителя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Оценка и коррекция.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Участвует в коллективном анализе, аргументирует оценку, участвует в подведении итогов.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Деятельность учащихся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Проводят коллективную оценку, знакомятся с оценкой учителя, вносят поправки в работу. Подводят итог.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5827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Проект «Сделай книгу»</a:t>
            </a:r>
            <a:br>
              <a:rPr lang="ru-RU" dirty="0" smtClean="0"/>
            </a:br>
            <a:r>
              <a:rPr lang="en-US" dirty="0" smtClean="0"/>
              <a:t>Make your own book!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 </a:t>
            </a:r>
            <a:r>
              <a:rPr lang="ru-RU" dirty="0" smtClean="0"/>
              <a:t>(учащиеся 2классов)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071678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На первом уроке с </a:t>
            </a:r>
            <a:r>
              <a:rPr lang="ru-RU" dirty="0"/>
              <a:t>детьми была проведена работа по выявлению их поля интереса в форме опроса, беседы. Оказалось, что детям интересен мир вокруг (машины, животные, домашние питомцы, профессии). То есть поле интереса получилось достаточно широкое, что позволило определить соответствующее проектное </a:t>
            </a:r>
            <a:r>
              <a:rPr lang="ru-RU" dirty="0" smtClean="0"/>
              <a:t>поле. Учащиеся были поделены на группы: те кто писали о семье, о чертах характера, о транспортных средствах, о местах на карте, о животных. Было дано задание приготовить краски, карандаши, </a:t>
            </a:r>
            <a:r>
              <a:rPr lang="ru-RU" dirty="0" err="1" smtClean="0"/>
              <a:t>бумагу,ножницы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реализации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1. </a:t>
            </a:r>
            <a:r>
              <a:rPr lang="ru-RU" b="1" dirty="0"/>
              <a:t>Предъявление проблемы</a:t>
            </a:r>
            <a:endParaRPr lang="ru-RU" dirty="0"/>
          </a:p>
          <a:p>
            <a:r>
              <a:rPr lang="en-US" b="1" i="1" dirty="0" smtClean="0"/>
              <a:t>You know a lot of fairy-tale characters, cartoon characters, TV and children’s book characters. And you know a lot about them. Now you can write your own books about the characters you like most. Let’s take part in the competition </a:t>
            </a:r>
            <a:r>
              <a:rPr lang="en-US" i="1" dirty="0" smtClean="0"/>
              <a:t>(</a:t>
            </a:r>
            <a:r>
              <a:rPr lang="ru-RU" i="1" dirty="0" smtClean="0"/>
              <a:t>в конкурсе) </a:t>
            </a:r>
            <a:r>
              <a:rPr lang="ru-RU" b="1" i="1" dirty="0" smtClean="0"/>
              <a:t>“</a:t>
            </a:r>
            <a:r>
              <a:rPr lang="en-US" b="1" i="1" dirty="0" smtClean="0"/>
              <a:t>The best book for the lost boys</a:t>
            </a:r>
            <a:r>
              <a:rPr lang="en-US" dirty="0" smtClean="0"/>
              <a:t>”</a:t>
            </a:r>
            <a:r>
              <a:rPr lang="en-US" b="1" i="1" dirty="0" smtClean="0"/>
              <a:t>. The lost boys like listening to different stories and tales. I think they will be happy to listen to your stories. </a:t>
            </a:r>
            <a:r>
              <a:rPr lang="ru-RU" dirty="0" smtClean="0"/>
              <a:t>Давайте посвятим наш конкурс Международному дню детской книги, который проводится ежегодно 2 апреля в день рождения всеми любимого датского сказочника Г. </a:t>
            </a:r>
            <a:r>
              <a:rPr lang="en-US" dirty="0" smtClean="0"/>
              <a:t>X. </a:t>
            </a:r>
            <a:r>
              <a:rPr lang="ru-RU" dirty="0" smtClean="0"/>
              <a:t>Андерсена. Почему именно в день рождения Андерсена отмечается Международный день детской книги?</a:t>
            </a:r>
          </a:p>
          <a:p>
            <a:r>
              <a:rPr lang="ru-RU" dirty="0" smtClean="0"/>
              <a:t>Дано задание подготовить дома соответствующий материал по темам «Семья», «Места на карте», «Черты характера»,  «Мое любимое животное», «</a:t>
            </a:r>
            <a:r>
              <a:rPr lang="ru-RU" smtClean="0"/>
              <a:t>Транспортные средства», «Обо мне» . </a:t>
            </a:r>
            <a:r>
              <a:rPr lang="ru-RU" dirty="0" smtClean="0"/>
              <a:t>В учебнике есть соответствующий материал, который </a:t>
            </a:r>
            <a:r>
              <a:rPr lang="ru-RU" dirty="0"/>
              <a:t> </a:t>
            </a:r>
            <a:r>
              <a:rPr lang="ru-RU" dirty="0" smtClean="0"/>
              <a:t>призван помочь в этом учащимся.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2. </a:t>
            </a:r>
            <a:r>
              <a:rPr lang="ru-RU" b="1" dirty="0"/>
              <a:t>Выбор решения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dirty="0" err="1" smtClean="0"/>
              <a:t>Let’s</a:t>
            </a:r>
            <a:r>
              <a:rPr lang="ru-RU" b="1" i="1" dirty="0" smtClean="0"/>
              <a:t> </a:t>
            </a:r>
            <a:r>
              <a:rPr lang="ru-RU" b="1" i="1" dirty="0" err="1" smtClean="0"/>
              <a:t>divide</a:t>
            </a:r>
            <a:r>
              <a:rPr lang="ru-RU" b="1" i="1" dirty="0" smtClean="0"/>
              <a:t> </a:t>
            </a:r>
            <a:r>
              <a:rPr lang="ru-RU" b="1" i="1" dirty="0" err="1" smtClean="0"/>
              <a:t>into</a:t>
            </a:r>
            <a:r>
              <a:rPr lang="ru-RU" b="1" i="1" dirty="0" smtClean="0"/>
              <a:t> </a:t>
            </a:r>
            <a:r>
              <a:rPr lang="ru-RU" b="1" i="1" dirty="0" err="1" smtClean="0"/>
              <a:t>groups</a:t>
            </a:r>
            <a:r>
              <a:rPr lang="ru-RU" b="1" i="1" dirty="0" smtClean="0"/>
              <a:t>. </a:t>
            </a:r>
            <a:r>
              <a:rPr lang="ru-RU" b="1" i="1" dirty="0" err="1" smtClean="0"/>
              <a:t>Each</a:t>
            </a:r>
            <a:r>
              <a:rPr lang="ru-RU" b="1" i="1" dirty="0" smtClean="0"/>
              <a:t> </a:t>
            </a:r>
            <a:r>
              <a:rPr lang="ru-RU" b="1" i="1" dirty="0" err="1" smtClean="0"/>
              <a:t>group</a:t>
            </a:r>
            <a:r>
              <a:rPr lang="ru-RU" b="1" i="1" dirty="0" smtClean="0"/>
              <a:t> </a:t>
            </a:r>
            <a:r>
              <a:rPr lang="ru-RU" b="1" i="1" dirty="0" err="1" smtClean="0"/>
              <a:t>is</a:t>
            </a:r>
            <a:r>
              <a:rPr lang="ru-RU" b="1" i="1" dirty="0" smtClean="0"/>
              <a:t> </a:t>
            </a:r>
            <a:r>
              <a:rPr lang="ru-RU" b="1" i="1" dirty="0" err="1" smtClean="0"/>
              <a:t>going</a:t>
            </a:r>
            <a:r>
              <a:rPr lang="ru-RU" b="1" i="1" dirty="0" smtClean="0"/>
              <a:t> </a:t>
            </a:r>
            <a:r>
              <a:rPr lang="ru-RU" b="1" i="1" dirty="0" err="1" smtClean="0"/>
              <a:t>to</a:t>
            </a:r>
            <a:r>
              <a:rPr lang="ru-RU" b="1" i="1" dirty="0" smtClean="0"/>
              <a:t> </a:t>
            </a:r>
            <a:r>
              <a:rPr lang="ru-RU" b="1" i="1" dirty="0" err="1" smtClean="0"/>
              <a:t>write</a:t>
            </a:r>
            <a:r>
              <a:rPr lang="ru-RU" b="1" i="1" dirty="0" smtClean="0"/>
              <a:t> </a:t>
            </a:r>
            <a:r>
              <a:rPr lang="ru-RU" b="1" i="1" dirty="0" err="1" smtClean="0"/>
              <a:t>and</a:t>
            </a:r>
            <a:r>
              <a:rPr lang="ru-RU" b="1" i="1" dirty="0" smtClean="0"/>
              <a:t> </a:t>
            </a:r>
            <a:r>
              <a:rPr lang="ru-RU" b="1" i="1" dirty="0" err="1" smtClean="0"/>
              <a:t>illustrate</a:t>
            </a:r>
            <a:r>
              <a:rPr lang="ru-RU" b="1" i="1" dirty="0" smtClean="0"/>
              <a:t> </a:t>
            </a:r>
            <a:r>
              <a:rPr lang="ru-RU" b="1" i="1" dirty="0" err="1" smtClean="0"/>
              <a:t>one</a:t>
            </a:r>
            <a:r>
              <a:rPr lang="ru-RU" b="1" i="1" dirty="0" smtClean="0"/>
              <a:t> </a:t>
            </a:r>
            <a:r>
              <a:rPr lang="ru-RU" b="1" i="1" dirty="0" err="1" smtClean="0"/>
              <a:t>book</a:t>
            </a:r>
            <a:r>
              <a:rPr lang="ru-RU" b="1" i="1" dirty="0" smtClean="0"/>
              <a:t>.</a:t>
            </a:r>
            <a:endParaRPr lang="ru-RU" dirty="0" smtClean="0"/>
          </a:p>
          <a:p>
            <a:r>
              <a:rPr lang="ru-RU" dirty="0" smtClean="0"/>
              <a:t>Желательно, чтобы в каждой группе было по 4 человека, так им будет удобнее оформлять книжку. Поделить учащихся на группы можно по своему усмотрению, при помощи считалок или выбрав лидеров групп, которые сами подберут себе команду.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1238</Words>
  <Application>Microsoft Office PowerPoint</Application>
  <PresentationFormat>Экран (4:3)</PresentationFormat>
  <Paragraphs>102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  Пояснительная записка   </vt:lpstr>
      <vt:lpstr>Что такое метод проектов и его использование на уроках английского языка  </vt:lpstr>
      <vt:lpstr>Слайд 4</vt:lpstr>
      <vt:lpstr>Этапы выполнения проекта</vt:lpstr>
      <vt:lpstr>Слайд 6</vt:lpstr>
      <vt:lpstr>Проект «Сделай книгу» Make your own book!  (учащиеся 2классов)</vt:lpstr>
      <vt:lpstr>Этапы реализации проекта</vt:lpstr>
      <vt:lpstr>2. Выбор решения  </vt:lpstr>
      <vt:lpstr>3. Реализация проекта  </vt:lpstr>
      <vt:lpstr>Слайд 11</vt:lpstr>
      <vt:lpstr>4. Представление результатов </vt:lpstr>
      <vt:lpstr>Образцы обложек книг:</vt:lpstr>
      <vt:lpstr>Слайд 14</vt:lpstr>
      <vt:lpstr>Слайд 15</vt:lpstr>
      <vt:lpstr> Список литературы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Lana</dc:creator>
  <cp:lastModifiedBy>Учитель</cp:lastModifiedBy>
  <cp:revision>7</cp:revision>
  <dcterms:created xsi:type="dcterms:W3CDTF">2012-05-31T09:27:35Z</dcterms:created>
  <dcterms:modified xsi:type="dcterms:W3CDTF">2014-12-19T17:04:51Z</dcterms:modified>
</cp:coreProperties>
</file>