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5" r:id="rId9"/>
    <p:sldId id="266" r:id="rId10"/>
    <p:sldId id="278" r:id="rId11"/>
    <p:sldId id="262" r:id="rId12"/>
    <p:sldId id="27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ncientlibraryalex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a0876d3e-cf51-44be-8580-3c8ee00896a6/%5BIS10VI_1-03%5D_%5BIS%2BZQ_02%5D.sw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chool-collection.edu.ru/catalog/rubr/8e14d765-f243-4596-bf37-2d39e2d88cf3/?interface=pupil&amp;class%5b%5d=48&amp;subject%5b%5d=20" TargetMode="External"/><Relationship Id="rId4" Type="http://schemas.openxmlformats.org/officeDocument/2006/relationships/hyperlink" Target="http://files.school-collection.edu.ru/dlrstore/22d85599-5381-46f0-8cae-aa31fa0f591d/%5BIS10VI_1-03%5D_%5BIS%2BZQ_03%5D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46.radikal.ru/i113/0911/da/58676c8c633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Herodotus_Massimo_Inv124478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.bigmir.net/papers/5/0/cityscape-1-800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img-fotki.yandex.ru/get/4807/volosiva.25e/0_5203a_f35cdb6e_X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ПУТИ И МЕТОДЫ ПОЗНАНИЯ ИСТОРИИ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404664"/>
            <a:ext cx="8229600" cy="57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Исторические периоды</a:t>
            </a:r>
            <a:endParaRPr kumimoji="0" lang="ru-RU" sz="54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96753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российской историографии выделяют следующие крупнейшие периоды мировой истории: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94" b="29688"/>
          <a:stretch>
            <a:fillRect/>
          </a:stretch>
        </p:blipFill>
        <p:spPr bwMode="auto">
          <a:xfrm>
            <a:off x="0" y="3356992"/>
            <a:ext cx="9144000" cy="25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84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Исторические дисциплины</a:t>
            </a:r>
            <a:endParaRPr kumimoji="0" lang="ru-RU" sz="44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484784"/>
            <a:ext cx="6120680" cy="475252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Антропология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Археография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Архивоведение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Архонтология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Бонистика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Генеалогия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Геральдика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Дипломатика 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Историческая география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Историческая методология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Историческая метрология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Источниковедение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Краеведение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Медиевистика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Нумизматика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Палеография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Сфрагистика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Фалеристика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Хронология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Эортология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Эпиграфика 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Этнография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275px-Ancientlibraryale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6136" y="2132856"/>
            <a:ext cx="3311918" cy="323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Домашнее задание:</a:t>
            </a:r>
            <a:endParaRPr kumimoji="0" lang="ru-RU" sz="54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§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1, 3 (пункт 2,3);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записи в тетрадях;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найти информацию об исторических дисциплинах.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22048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http://files.school-collection.edu.ru/dlrstore/a0876d3e-cf51-44be-8580-3c8ee00896a6/%5BIS10VI_1-03%5D_%</a:t>
            </a:r>
            <a:r>
              <a:rPr lang="en-US" dirty="0" smtClean="0">
                <a:hlinkClick r:id="rId3"/>
              </a:rPr>
              <a:t>5BIS%2BZQ_02%5D.swf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0080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http://files.school-collection.edu.ru/dlrstore/22d85599-5381-46f0-8cae-aa31fa0f591d/%5BIS10VI_1-03%5D_%</a:t>
            </a:r>
            <a:r>
              <a:rPr lang="en-US" dirty="0" smtClean="0">
                <a:hlinkClick r:id="rId4"/>
              </a:rPr>
              <a:t>5BIS%2BZQ_03%5D.swf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7890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http://school-collection.edu.ru/catalog/rubr/8e14d765-f243-4596-bf37-2d39e2d88cf3/?interface=pupil&amp;class[]=48&amp;subject[]=</a:t>
            </a:r>
            <a:r>
              <a:rPr lang="en-US" dirty="0" smtClean="0">
                <a:hlinkClick r:id="rId5"/>
              </a:rPr>
              <a:t>20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6" descr="http://upload.wikimedia.org/wikipedia/commons/thumb/0/02/Gyzis_006_%28%CE%97istoria%29.jpeg/600px-Gyzis_006_%28%CE%97istoria%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967287" cy="4967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3528" y="5877272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/>
              <a:t>Николаос</a:t>
            </a:r>
            <a:r>
              <a:rPr lang="ru-RU" dirty="0"/>
              <a:t> </a:t>
            </a:r>
            <a:r>
              <a:rPr lang="ru-RU" dirty="0" err="1"/>
              <a:t>Гизис</a:t>
            </a:r>
            <a:r>
              <a:rPr lang="ru-RU" dirty="0"/>
              <a:t>. Аллегория истории, 1892 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692696"/>
            <a:ext cx="30243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Девиз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</a:rPr>
              <a:t>науки: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4000" b="1" i="1" dirty="0" err="1" smtClean="0">
                <a:solidFill>
                  <a:schemeClr val="bg2">
                    <a:lumMod val="25000"/>
                  </a:schemeClr>
                </a:solidFill>
              </a:rPr>
              <a:t>Historia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2">
                    <a:lumMod val="25000"/>
                  </a:schemeClr>
                </a:solidFill>
              </a:rPr>
              <a:t>est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2">
                    <a:lumMod val="25000"/>
                  </a:schemeClr>
                </a:solidFill>
              </a:rPr>
              <a:t>magistra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bg2">
                    <a:lumMod val="25000"/>
                  </a:schemeClr>
                </a:solidFill>
              </a:rPr>
              <a:t>vitae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— история учительница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жизни.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Картинка 4 из 203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652" y="980728"/>
            <a:ext cx="9069852" cy="602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ЧТО ЖЕ ТАКОЕ ИСТОРИЯ?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412776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От  (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др.-греч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ἱστορία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расспрашивание, исследование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 —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гуманитарная наука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занимающаяся изучением человека в прошлом;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 более узком смысле —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изучающая всевозможные источники о прошлом, чтобы установить последовательность событий, исторический процесс, объективность описанных фактов и сделать выводы о причинах событий.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Геродот Галикарнасский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отец истории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Портрет">
            <a:hlinkClick r:id="rId3" tooltip="Портре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80728"/>
            <a:ext cx="3297433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504" y="1340768"/>
            <a:ext cx="5400601" cy="5068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древнегреческий историк, автор первого полномасштабного исторического трактата —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«Истории»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— описывающего греко-персидские войны и обычаи многих современных ему народов.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Труды Геродота имели огромное значение для античной культуры. Чрезвычайно важный источник по истории Великой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Скифии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включая десятки античных народов на территории современной России.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085184"/>
            <a:ext cx="3139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i="1" dirty="0" smtClean="0">
                <a:solidFill>
                  <a:srgbClr val="C00000"/>
                </a:solidFill>
              </a:rPr>
              <a:t>484 до н. э.</a:t>
            </a:r>
            <a:r>
              <a:rPr lang="ru-RU" sz="2000" b="1" dirty="0" smtClean="0">
                <a:solidFill>
                  <a:srgbClr val="C00000"/>
                </a:solidFill>
              </a:rPr>
              <a:t> — </a:t>
            </a:r>
            <a:r>
              <a:rPr lang="ru-RU" sz="2000" b="1" i="1" dirty="0" smtClean="0">
                <a:solidFill>
                  <a:srgbClr val="C00000"/>
                </a:solidFill>
              </a:rPr>
              <a:t>425 до н. э.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Картинка 1 из 558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C6083"/>
              </a:clrFrom>
              <a:clrTo>
                <a:srgbClr val="4C6083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8999"/>
          <a:stretch>
            <a:fillRect/>
          </a:stretch>
        </p:blipFill>
        <p:spPr bwMode="auto">
          <a:xfrm>
            <a:off x="0" y="1052736"/>
            <a:ext cx="9144000" cy="554461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40466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normalizeH="0" baseline="0" noProof="0" dirty="0" smtClean="0">
                <a:solidFill>
                  <a:schemeClr val="bg2">
                    <a:lumMod val="2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Историческая наука античного мира</a:t>
            </a:r>
            <a:endParaRPr kumimoji="0" lang="ru-RU" sz="4400" b="1" i="0" u="sng" strike="noStrike" kern="1200" normalizeH="0" baseline="0" noProof="0" dirty="0">
              <a:solidFill>
                <a:schemeClr val="bg2">
                  <a:lumMod val="2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Не </a:t>
            </a:r>
            <a:r>
              <a:rPr lang="ru-RU" sz="3200" b="1" dirty="0" smtClean="0">
                <a:solidFill>
                  <a:srgbClr val="002060"/>
                </a:solidFill>
              </a:rPr>
              <a:t>существовало деления гуманитарной науки на дисциплины.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Описание </a:t>
            </a:r>
            <a:r>
              <a:rPr lang="ru-RU" sz="3200" b="1" dirty="0" smtClean="0">
                <a:solidFill>
                  <a:srgbClr val="002060"/>
                </a:solidFill>
              </a:rPr>
              <a:t>исторических событий давалось вместе с сведениями по географии и экономике.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Многочисленные философские рассуждения.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Исторический </a:t>
            </a:r>
            <a:r>
              <a:rPr lang="ru-RU" sz="3200" b="1" dirty="0" smtClean="0">
                <a:solidFill>
                  <a:srgbClr val="002060"/>
                </a:solidFill>
              </a:rPr>
              <a:t>труд – форма </a:t>
            </a:r>
            <a:r>
              <a:rPr lang="ru-RU" sz="3200" b="1" dirty="0" smtClean="0">
                <a:solidFill>
                  <a:srgbClr val="002060"/>
                </a:solidFill>
              </a:rPr>
              <a:t>творчества (смесь реальности и фантазии).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836712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Изучаем документы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204864"/>
            <a:ext cx="8229600" cy="3926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Ст.7-8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Кратко охарактеризуйте взгляды историков прошлого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задачи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исторической науки.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196752"/>
            <a:ext cx="30243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Средние века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008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Установление единой системы летоисчисления (от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РХ).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6512" y="2492896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В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Новое время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81402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Появление принципов анализа, объективности, критики.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08520" y="3356992"/>
            <a:ext cx="24127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20 веке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962204"/>
            <a:ext cx="536408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 «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Открытие истории» Азии и Африки, признание уникальности их пути развития.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 Многообразие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подходов в изучении истории.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hlinkClick r:id="rId3" action="ppaction://hlinksldjump"/>
              </a:rPr>
              <a:t>Размежевание истории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 История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на службе у политиков.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606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bg2">
                    <a:lumMod val="25000"/>
                  </a:schemeClr>
                </a:solidFill>
              </a:rPr>
              <a:t>ИСТОРИЧЕСКАЯ НАУКА </a:t>
            </a:r>
            <a:endParaRPr lang="ru-RU" sz="4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Картинка 2 из 1955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919" y="980728"/>
            <a:ext cx="3095625" cy="55446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1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8560" t="12270" r="8754" b="799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l="12694" t="11532" r="12298" b="7259"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248</Words>
  <Application>Microsoft Office PowerPoint</Application>
  <PresentationFormat>Экран (4:3)</PresentationFormat>
  <Paragraphs>63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ПУТИ И МЕТОДЫ ПОЗНАНИЯ ИСТОРИИ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И МЕТОДЫ ПОЗНАНИЯ ИСТОРИИ</dc:title>
  <cp:lastModifiedBy>Katya_PC</cp:lastModifiedBy>
  <cp:revision>11</cp:revision>
  <dcterms:modified xsi:type="dcterms:W3CDTF">2012-09-03T20:19:32Z</dcterms:modified>
</cp:coreProperties>
</file>