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3" r:id="rId4"/>
    <p:sldId id="261" r:id="rId5"/>
    <p:sldId id="258" r:id="rId6"/>
    <p:sldId id="264" r:id="rId7"/>
    <p:sldId id="265" r:id="rId8"/>
    <p:sldId id="266" r:id="rId9"/>
    <p:sldId id="257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47B8DADD-9072-4263-9004-6C9C7DBB3621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109E6-51FD-44C2-8740-4ACB97DBA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4042-62D8-4580-81BF-3F69858B49BD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74908-DC46-4A09-97F3-E6A61D8B9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97E8-A628-4831-83CA-709FD118148C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1AD0-001E-4234-9136-2FA3776DB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69E60-9062-4841-AF26-2F92918895FC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A6712-C3D0-40FF-9B64-56EDB550D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FA75-0B30-46F0-83A2-5E7780ED2BA2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13BD-998E-4519-91B0-4566DA112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74DD4-071C-4A11-A34A-6BD97E9ADA9F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720EE-0497-4E7E-B9B7-3C772325F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88F0-E2EE-4249-834D-584E903F6E7C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74C07-2399-4FF4-A092-2492DAAD7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FA23-6CB2-44A1-9112-2B618FCF4160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90711-ED1C-4E59-BED3-1DFBE204D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B2CF-12EB-4735-9F52-9BE74A414F55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20F3-E213-4C36-9D69-787914FB1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01F91-FC2E-47DD-8BBC-9EEE6B0E2609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3A423-26BE-4419-8984-6C2E7E736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C22F3-8053-44B4-BFCE-3629FAD09541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3F4C-1610-40C9-BA7E-5C6124A59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77A401-2B60-479B-9398-014874826324}" type="datetimeFigureOut">
              <a:rPr lang="ru-RU"/>
              <a:pPr>
                <a:defRPr/>
              </a:pPr>
              <a:t>22.02.2015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58AAAB-1D30-4CE4-8CCE-7E0681404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2" r:id="rId4"/>
    <p:sldLayoutId id="2147483693" r:id="rId5"/>
    <p:sldLayoutId id="2147483697" r:id="rId6"/>
    <p:sldLayoutId id="2147483698" r:id="rId7"/>
    <p:sldLayoutId id="2147483699" r:id="rId8"/>
    <p:sldLayoutId id="2147483700" r:id="rId9"/>
    <p:sldLayoutId id="2147483694" r:id="rId10"/>
    <p:sldLayoutId id="2147483701" r:id="rId11"/>
  </p:sldLayoutIdLst>
  <p:transition spd="med">
    <p:cover dir="d"/>
  </p:transition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BB2AA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A94543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412875"/>
            <a:ext cx="6858000" cy="36798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15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Древнее </a:t>
            </a:r>
            <a:r>
              <a:rPr lang="ru-RU" sz="115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Двуречье</a:t>
            </a:r>
            <a:endParaRPr lang="ru-RU" sz="115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solidFill>
                  <a:schemeClr val="bg1">
                    <a:lumMod val="10000"/>
                  </a:schemeClr>
                </a:solidFill>
              </a:rPr>
              <a:t>Д/З § 13 ЧП, задание 1 с 69 (лабиринт!)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свои знания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1196975"/>
            <a:ext cx="8229600" cy="5449888"/>
          </a:xfrm>
        </p:spPr>
        <p:txBody>
          <a:bodyPr/>
          <a:lstStyle/>
          <a:p>
            <a:pPr marL="514350" indent="-514350">
              <a:buFont typeface="Wingdings 3" pitchFamily="18" charset="2"/>
              <a:buNone/>
            </a:pPr>
            <a:r>
              <a:rPr lang="ru-RU" dirty="0" smtClean="0"/>
              <a:t>1.Междуречье иначе называется </a:t>
            </a:r>
            <a:r>
              <a:rPr lang="ru-RU" dirty="0" err="1" smtClean="0"/>
              <a:t>Двуречье</a:t>
            </a:r>
            <a:r>
              <a:rPr lang="ru-RU" dirty="0" smtClean="0"/>
              <a:t>.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ru-RU" dirty="0" smtClean="0"/>
              <a:t>2.Двери у бедняков были деревянные.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ru-RU" dirty="0" smtClean="0"/>
              <a:t>3.Ур и </a:t>
            </a:r>
            <a:r>
              <a:rPr lang="ru-RU" dirty="0" err="1" smtClean="0"/>
              <a:t>Урук</a:t>
            </a:r>
            <a:r>
              <a:rPr lang="ru-RU" dirty="0" smtClean="0"/>
              <a:t> это название рек.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ru-RU" dirty="0" smtClean="0"/>
              <a:t>4.Бога солнца звали </a:t>
            </a:r>
            <a:r>
              <a:rPr lang="ru-RU" dirty="0" err="1" smtClean="0"/>
              <a:t>Шамаш</a:t>
            </a:r>
            <a:r>
              <a:rPr lang="ru-RU" dirty="0" smtClean="0"/>
              <a:t>.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ru-RU" dirty="0" smtClean="0"/>
              <a:t>5.К богине </a:t>
            </a:r>
            <a:r>
              <a:rPr lang="ru-RU" dirty="0" err="1" smtClean="0"/>
              <a:t>Иштар</a:t>
            </a:r>
            <a:r>
              <a:rPr lang="ru-RU" dirty="0" smtClean="0"/>
              <a:t>  ходили за урожаем и детьми. 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ru-RU" dirty="0" smtClean="0"/>
              <a:t>6.Религия жителей </a:t>
            </a:r>
            <a:r>
              <a:rPr lang="ru-RU" dirty="0" err="1" smtClean="0"/>
              <a:t>Двуречья</a:t>
            </a:r>
            <a:r>
              <a:rPr lang="ru-RU" dirty="0" smtClean="0"/>
              <a:t> - языческая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ru-RU" dirty="0" smtClean="0"/>
              <a:t>7.Клинопись- это узоры на посуде. 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ru-RU" dirty="0" smtClean="0"/>
              <a:t>8.В </a:t>
            </a:r>
            <a:r>
              <a:rPr lang="ru-RU" dirty="0" err="1" smtClean="0"/>
              <a:t>природно</a:t>
            </a:r>
            <a:r>
              <a:rPr lang="ru-RU" dirty="0" smtClean="0"/>
              <a:t> - климатических условиях Египта и </a:t>
            </a:r>
            <a:r>
              <a:rPr lang="ru-RU" dirty="0" err="1" smtClean="0"/>
              <a:t>Двуречья</a:t>
            </a:r>
            <a:r>
              <a:rPr lang="ru-RU" dirty="0" smtClean="0"/>
              <a:t> много сходства. </a:t>
            </a:r>
          </a:p>
          <a:p>
            <a:pPr marL="514350" indent="-514350">
              <a:buFont typeface="Wingdings 3" pitchFamily="18" charset="2"/>
              <a:buNone/>
            </a:pPr>
            <a:r>
              <a:rPr lang="ru-RU" dirty="0" smtClean="0"/>
              <a:t>9.Гробницы Египта и </a:t>
            </a:r>
            <a:r>
              <a:rPr lang="ru-RU" dirty="0" err="1" smtClean="0"/>
              <a:t>Двуречья</a:t>
            </a:r>
            <a:r>
              <a:rPr lang="ru-RU" dirty="0" smtClean="0"/>
              <a:t> не имеют ничего общего и схожего. 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6732588" y="1125538"/>
            <a:ext cx="792162" cy="503237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5940425" y="2565400"/>
            <a:ext cx="792163" cy="503238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7451725" y="3068638"/>
            <a:ext cx="784225" cy="568325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516688" y="3644900"/>
            <a:ext cx="792162" cy="504825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6156325" y="1773238"/>
            <a:ext cx="936625" cy="503237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4716463" y="2133600"/>
            <a:ext cx="935037" cy="503238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5508625" y="4076700"/>
            <a:ext cx="935038" cy="504825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4716463" y="4941888"/>
            <a:ext cx="792162" cy="503237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2627313" y="5876925"/>
            <a:ext cx="936625" cy="504825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6386" name="Picture 2" descr="Картинка 25 из 1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1213" y="333375"/>
            <a:ext cx="6780212" cy="6264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с одним вырезанным углом 4"/>
          <p:cNvSpPr/>
          <p:nvPr/>
        </p:nvSpPr>
        <p:spPr>
          <a:xfrm>
            <a:off x="250825" y="476250"/>
            <a:ext cx="3384550" cy="1584325"/>
          </a:xfrm>
          <a:prstGeom prst="snip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/>
              <a:t>Двуречье</a:t>
            </a:r>
            <a:r>
              <a:rPr lang="ru-RU" sz="3200" b="1" dirty="0"/>
              <a:t> – Междуречье - Месопотамия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92500" y="5157788"/>
            <a:ext cx="2519363" cy="35877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Аравийский полуостров - Сирийская пустыня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350" y="3141663"/>
            <a:ext cx="1944688" cy="3587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Средиземное море</a:t>
            </a:r>
            <a:endParaRPr lang="ru-RU" sz="2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979613" y="6092825"/>
            <a:ext cx="2520950" cy="360363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Красное море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31913" y="5805488"/>
            <a:ext cx="1295400" cy="360362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Египет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019925" y="908050"/>
            <a:ext cx="1728788" cy="360363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Каспийское море</a:t>
            </a: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250825" y="2276475"/>
            <a:ext cx="3384550" cy="1081088"/>
          </a:xfrm>
          <a:prstGeom prst="snip1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Реки Тигр и </a:t>
            </a:r>
            <a:r>
              <a:rPr lang="ru-RU" sz="3200" b="1" dirty="0" smtClean="0"/>
              <a:t>Евфрат</a:t>
            </a:r>
            <a:endParaRPr lang="ru-RU" sz="32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827088" y="4941888"/>
            <a:ext cx="2089150" cy="358775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Синайский</a:t>
            </a: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полуостров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2" grpId="0"/>
      <p:bldP spid="7" grpId="0"/>
      <p:bldP spid="8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25" y="1219200"/>
            <a:ext cx="360045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Месопотамия</a:t>
            </a:r>
            <a:r>
              <a:rPr lang="ru-RU" dirty="0" smtClean="0"/>
              <a:t> - это древнегреческое название, означающее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«страна между двумя реками»</a:t>
            </a:r>
            <a:r>
              <a:rPr lang="ru-RU" dirty="0" smtClean="0"/>
              <a:t>, поэтому эту область также называют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Междуречьем</a:t>
            </a:r>
            <a:r>
              <a:rPr lang="ru-RU" dirty="0" smtClean="0"/>
              <a:t>; она находится на Ближнем Востоке, между руслами рек Тигр и Евфрат.</a:t>
            </a:r>
            <a:endParaRPr lang="ru-RU" dirty="0"/>
          </a:p>
        </p:txBody>
      </p:sp>
      <p:pic>
        <p:nvPicPr>
          <p:cNvPr id="20482" name="Picture 2" descr="http://chpz.ru/wp-content/uploads/2010/12/%D0%9C%D0%95%D0%A1%D0%9E%D0%9F%D0%9E%D0%A2%D0%90%D0%9C%D0%98%D0%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836613"/>
            <a:ext cx="5227637" cy="4248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37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«Да это же река течет наоборот!» 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9458" name="Picture 2" descr="Картинка 34 из 906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3575" y="2060575"/>
            <a:ext cx="5595938" cy="3616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0" name="Picture 4" descr="Картинка 89 из 1039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4077072"/>
            <a:ext cx="3676411" cy="2376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4859338" y="4221163"/>
            <a:ext cx="3889375" cy="2016125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Реки текут с севера на юг и впадают в Персидский залив. </a:t>
            </a: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 Нил?</a:t>
            </a: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 rot="20880084">
            <a:off x="166688" y="2443163"/>
            <a:ext cx="3889375" cy="2016125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j-lt"/>
              </a:rPr>
              <a:t>Сходство с Египтом: Разливы рек, отсутствие дерева, камня, плодородная земля </a:t>
            </a:r>
            <a:r>
              <a:rPr lang="ru-RU" sz="2400" b="1" dirty="0" smtClean="0">
                <a:latin typeface="+mj-lt"/>
              </a:rPr>
              <a:t>и ….?</a:t>
            </a:r>
            <a:endParaRPr lang="ru-RU" sz="2400" b="1" dirty="0">
              <a:latin typeface="+mj-lt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026" name="Picture 2" descr="Картинка 20 из 5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759825" cy="6408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 из глиняных кирпичей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ru-RU" sz="2800" b="1" dirty="0" smtClean="0"/>
              <a:t>Самые крупные города – Ур и </a:t>
            </a:r>
            <a:r>
              <a:rPr lang="ru-RU" sz="2800" b="1" dirty="0" err="1" smtClean="0"/>
              <a:t>Урук</a:t>
            </a:r>
            <a:r>
              <a:rPr lang="ru-RU" sz="2800" b="1" dirty="0" smtClean="0"/>
              <a:t> </a:t>
            </a:r>
          </a:p>
          <a:p>
            <a:pPr>
              <a:buNone/>
            </a:pPr>
            <a:r>
              <a:rPr lang="ru-RU" dirty="0" smtClean="0"/>
              <a:t>(покажите на карте)</a:t>
            </a:r>
          </a:p>
        </p:txBody>
      </p:sp>
      <p:pic>
        <p:nvPicPr>
          <p:cNvPr id="21506" name="Picture 2" descr="Картинка 2 из 25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0" y="3786190"/>
            <a:ext cx="4049896" cy="2558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1508" name="Picture 4" descr="Картинка 4 из 25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4143380"/>
            <a:ext cx="3319208" cy="22093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Клинопись </a:t>
            </a:r>
            <a:endParaRPr lang="ru-RU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2530" name="Picture 2" descr="Картинка 13 из 5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3848" y="1412776"/>
            <a:ext cx="5238746" cy="47335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2" name="Picture 4" descr="Картинка 36 из 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844675"/>
            <a:ext cx="2266950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476375" y="2636838"/>
            <a:ext cx="6191250" cy="33845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Кли́нопись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r>
              <a:rPr lang="ru-RU" sz="2400" b="1" dirty="0">
                <a:latin typeface="+mj-lt"/>
              </a:rPr>
              <a:t>— наиболее ранняя из известных систем письма. Форму письма во многом определил писчий материал —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глиняная табличка</a:t>
            </a:r>
            <a:r>
              <a:rPr lang="ru-RU" sz="2400" b="1" dirty="0">
                <a:latin typeface="+mj-lt"/>
              </a:rPr>
              <a:t>, на которой, пока глина ещё мягкая деревянной палочкой для письма или заострённым тростником выдавливали знаки; отсюда и «клинообразные» штрихи.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735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Поработайте в парах: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5 вопросов к пункту 3 (с.67)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2" name="Picture 2" descr="&amp;Mcy;&amp;Ocy;&amp;D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785926"/>
            <a:ext cx="1481741" cy="4357694"/>
          </a:xfrm>
          <a:prstGeom prst="rect">
            <a:avLst/>
          </a:prstGeom>
          <a:noFill/>
        </p:spPr>
      </p:pic>
      <p:pic>
        <p:nvPicPr>
          <p:cNvPr id="30724" name="Picture 4" descr="&amp;KHcy;&amp;rcy;&amp;ocy;&amp;ncy;&amp;icy;&amp;kcy;&amp;icy; &amp;icy;&amp;zcy; &amp;icy;&amp;scy;&amp;tcy;&amp;ocy;&amp;rcy;&amp;icy;&amp;icy; &amp;ncy;&amp;icy;&amp;bcy;&amp;icy;&amp;rcy;&amp;ucy;&amp;acy;&amp;ncy;&amp;tscy;&amp;iecy;&amp;vcy; &amp;chcy;.26 &amp;KHcy;&amp;acy;&amp;jcy;&amp;Vcy;&amp;iecy;&amp;j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28802"/>
            <a:ext cx="4976794" cy="37325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4338" name="Picture 2" descr="Картинка 1 из 5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" y="188913"/>
            <a:ext cx="8596313" cy="6408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3">
      <a:dk1>
        <a:sysClr val="windowText" lastClr="000000"/>
      </a:dk1>
      <a:lt1>
        <a:srgbClr val="FEF2E8"/>
      </a:lt1>
      <a:dk2>
        <a:srgbClr val="1F497D"/>
      </a:dk2>
      <a:lt2>
        <a:srgbClr val="E5B9B7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3">
    <a:dk1>
      <a:sysClr val="windowText" lastClr="000000"/>
    </a:dk1>
    <a:lt1>
      <a:srgbClr val="FEF2E8"/>
    </a:lt1>
    <a:dk2>
      <a:srgbClr val="1F497D"/>
    </a:dk2>
    <a:lt2>
      <a:srgbClr val="E5B9B7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Другая 13">
    <a:dk1>
      <a:sysClr val="windowText" lastClr="000000"/>
    </a:dk1>
    <a:lt1>
      <a:srgbClr val="FEF2E8"/>
    </a:lt1>
    <a:dk2>
      <a:srgbClr val="1F497D"/>
    </a:dk2>
    <a:lt2>
      <a:srgbClr val="E5B9B7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</TotalTime>
  <Words>199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Древнее Двуречье</vt:lpstr>
      <vt:lpstr>Средиземное море</vt:lpstr>
      <vt:lpstr>Слайд 3</vt:lpstr>
      <vt:lpstr>«Да это же река течет наоборот!» </vt:lpstr>
      <vt:lpstr>Слайд 5</vt:lpstr>
      <vt:lpstr>Города из глиняных кирпичей</vt:lpstr>
      <vt:lpstr>Клинопись </vt:lpstr>
      <vt:lpstr>Слайд 8</vt:lpstr>
      <vt:lpstr>Слайд 9</vt:lpstr>
      <vt:lpstr>Проверим свои знания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Древнее Двуречье</dc:title>
  <dc:creator>Дмитрий</dc:creator>
  <cp:lastModifiedBy>ДОМ</cp:lastModifiedBy>
  <cp:revision>10</cp:revision>
  <dcterms:created xsi:type="dcterms:W3CDTF">2011-11-20T15:27:21Z</dcterms:created>
  <dcterms:modified xsi:type="dcterms:W3CDTF">2015-02-22T17:50:56Z</dcterms:modified>
</cp:coreProperties>
</file>