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75" r:id="rId5"/>
    <p:sldId id="262" r:id="rId6"/>
    <p:sldId id="263" r:id="rId7"/>
    <p:sldId id="264" r:id="rId8"/>
    <p:sldId id="276" r:id="rId9"/>
    <p:sldId id="265" r:id="rId10"/>
    <p:sldId id="266" r:id="rId11"/>
    <p:sldId id="267" r:id="rId12"/>
    <p:sldId id="278" r:id="rId13"/>
    <p:sldId id="269" r:id="rId14"/>
    <p:sldId id="270" r:id="rId15"/>
    <p:sldId id="271" r:id="rId16"/>
    <p:sldId id="272" r:id="rId17"/>
    <p:sldId id="279" r:id="rId18"/>
    <p:sldId id="273" r:id="rId19"/>
    <p:sldId id="274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56331-4C47-4A61-AA54-A4931775A84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DC6E9-02F6-4B5D-922F-19F1E2C211E3}">
      <dgm:prSet phldrT="[Текст]"/>
      <dgm:spPr/>
      <dgm:t>
        <a:bodyPr/>
        <a:lstStyle/>
        <a:p>
          <a:r>
            <a:rPr lang="ru-RU" dirty="0" smtClean="0"/>
            <a:t>Антанта</a:t>
          </a:r>
          <a:endParaRPr lang="ru-RU" dirty="0"/>
        </a:p>
      </dgm:t>
    </dgm:pt>
    <dgm:pt modelId="{11617617-EB21-4EF1-ACAD-63A7015ACD8B}" type="parTrans" cxnId="{8B6097C4-EB78-4E32-B272-2855C9095CDD}">
      <dgm:prSet/>
      <dgm:spPr/>
      <dgm:t>
        <a:bodyPr/>
        <a:lstStyle/>
        <a:p>
          <a:endParaRPr lang="ru-RU"/>
        </a:p>
      </dgm:t>
    </dgm:pt>
    <dgm:pt modelId="{21D9FA28-B30B-46B5-9F12-E674F31DCE92}" type="sibTrans" cxnId="{8B6097C4-EB78-4E32-B272-2855C9095CDD}">
      <dgm:prSet/>
      <dgm:spPr/>
      <dgm:t>
        <a:bodyPr/>
        <a:lstStyle/>
        <a:p>
          <a:endParaRPr lang="ru-RU"/>
        </a:p>
      </dgm:t>
    </dgm:pt>
    <dgm:pt modelId="{2EA0F277-0A9C-4249-8695-F4F83A876343}">
      <dgm:prSet phldrT="[Текст]"/>
      <dgm:spPr/>
      <dgm:t>
        <a:bodyPr/>
        <a:lstStyle/>
        <a:p>
          <a:r>
            <a:rPr lang="ru-RU" dirty="0" smtClean="0"/>
            <a:t>РСФСР</a:t>
          </a:r>
          <a:endParaRPr lang="ru-RU" dirty="0"/>
        </a:p>
      </dgm:t>
    </dgm:pt>
    <dgm:pt modelId="{0B8A7167-6317-43BC-984E-7A03852A0C34}" type="parTrans" cxnId="{D99374B6-7905-4148-8491-680AE8323305}">
      <dgm:prSet/>
      <dgm:spPr/>
      <dgm:t>
        <a:bodyPr/>
        <a:lstStyle/>
        <a:p>
          <a:endParaRPr lang="ru-RU"/>
        </a:p>
      </dgm:t>
    </dgm:pt>
    <dgm:pt modelId="{6D75D3F7-644F-4A4B-AB43-4C81F546AD4B}" type="sibTrans" cxnId="{D99374B6-7905-4148-8491-680AE8323305}">
      <dgm:prSet/>
      <dgm:spPr/>
      <dgm:t>
        <a:bodyPr/>
        <a:lstStyle/>
        <a:p>
          <a:endParaRPr lang="ru-RU"/>
        </a:p>
      </dgm:t>
    </dgm:pt>
    <dgm:pt modelId="{5F23A4DF-6B84-449C-80E2-27C9A38D7210}">
      <dgm:prSet phldrT="[Текст]"/>
      <dgm:spPr/>
      <dgm:t>
        <a:bodyPr/>
        <a:lstStyle/>
        <a:p>
          <a:r>
            <a:rPr lang="ru-RU" dirty="0" smtClean="0"/>
            <a:t>39млрд золотых рублей</a:t>
          </a:r>
          <a:endParaRPr lang="ru-RU" dirty="0"/>
        </a:p>
      </dgm:t>
    </dgm:pt>
    <dgm:pt modelId="{D9AD29A3-6EEF-4825-BD33-307289136342}" type="parTrans" cxnId="{26E6A36D-36AE-4E99-B020-E59578F49DC2}">
      <dgm:prSet/>
      <dgm:spPr/>
      <dgm:t>
        <a:bodyPr/>
        <a:lstStyle/>
        <a:p>
          <a:endParaRPr lang="ru-RU"/>
        </a:p>
      </dgm:t>
    </dgm:pt>
    <dgm:pt modelId="{E570B306-6AF2-4985-80CD-E26BECB166EF}" type="sibTrans" cxnId="{26E6A36D-36AE-4E99-B020-E59578F49DC2}">
      <dgm:prSet/>
      <dgm:spPr/>
      <dgm:t>
        <a:bodyPr/>
        <a:lstStyle/>
        <a:p>
          <a:endParaRPr lang="ru-RU"/>
        </a:p>
      </dgm:t>
    </dgm:pt>
    <dgm:pt modelId="{64807229-4C74-445F-BDA8-B940DCA4DF93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уплаты государственных долгов России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18,5 млрд. золотых рублей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E22952-1060-4A63-8DFF-4E06F0D5032A}" type="parTrans" cxnId="{6AAA59E9-1903-470F-AAF4-0B71A9979D56}">
      <dgm:prSet/>
      <dgm:spPr/>
      <dgm:t>
        <a:bodyPr/>
        <a:lstStyle/>
        <a:p>
          <a:endParaRPr lang="ru-RU"/>
        </a:p>
      </dgm:t>
    </dgm:pt>
    <dgm:pt modelId="{738B494F-A264-4735-AF97-EB45F029A86B}" type="sibTrans" cxnId="{6AAA59E9-1903-470F-AAF4-0B71A9979D56}">
      <dgm:prSet/>
      <dgm:spPr/>
      <dgm:t>
        <a:bodyPr/>
        <a:lstStyle/>
        <a:p>
          <a:endParaRPr lang="ru-RU"/>
        </a:p>
      </dgm:t>
    </dgm:pt>
    <dgm:pt modelId="{B79D1362-7728-453B-A0BD-981A59D7AC96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возвращения иностранным предпринимателям всей национализированной собственности либо возмещения нанесенного им ущерба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7E414-C364-48D1-835F-E95FC6228D23}" type="parTrans" cxnId="{1F884E24-8263-4957-8A31-5F3F841BE58F}">
      <dgm:prSet/>
      <dgm:spPr/>
      <dgm:t>
        <a:bodyPr/>
        <a:lstStyle/>
        <a:p>
          <a:endParaRPr lang="ru-RU"/>
        </a:p>
      </dgm:t>
    </dgm:pt>
    <dgm:pt modelId="{6FF0E8B1-A459-40D2-8D4C-D82A1A532146}" type="sibTrans" cxnId="{1F884E24-8263-4957-8A31-5F3F841BE58F}">
      <dgm:prSet/>
      <dgm:spPr/>
      <dgm:t>
        <a:bodyPr/>
        <a:lstStyle/>
        <a:p>
          <a:endParaRPr lang="ru-RU"/>
        </a:p>
      </dgm:t>
    </dgm:pt>
    <dgm:pt modelId="{24A4CD7B-7178-43E8-BEB7-D20FF5C84D79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возместить России потери, связанные с интервенцией и экономической блокадой, в размере</a:t>
          </a:r>
          <a:endParaRPr lang="ru-RU" dirty="0"/>
        </a:p>
      </dgm:t>
    </dgm:pt>
    <dgm:pt modelId="{15610ECE-46CB-4395-BE54-0BB534B670ED}" type="parTrans" cxnId="{1FC6198E-80E4-4662-BAE9-95AE9EC97F5E}">
      <dgm:prSet/>
      <dgm:spPr/>
      <dgm:t>
        <a:bodyPr/>
        <a:lstStyle/>
        <a:p>
          <a:endParaRPr lang="ru-RU"/>
        </a:p>
      </dgm:t>
    </dgm:pt>
    <dgm:pt modelId="{E002538F-386E-48DD-9510-295C90186C31}" type="sibTrans" cxnId="{1FC6198E-80E4-4662-BAE9-95AE9EC97F5E}">
      <dgm:prSet/>
      <dgm:spPr/>
      <dgm:t>
        <a:bodyPr/>
        <a:lstStyle/>
        <a:p>
          <a:endParaRPr lang="ru-RU"/>
        </a:p>
      </dgm:t>
    </dgm:pt>
    <dgm:pt modelId="{BA3FE82F-1B81-4C63-A4BF-84448F90121E}" type="pres">
      <dgm:prSet presAssocID="{8F156331-4C47-4A61-AA54-A4931775A8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57FE6-A05A-4559-B127-FE37737267A5}" type="pres">
      <dgm:prSet presAssocID="{2A5DC6E9-02F6-4B5D-922F-19F1E2C211E3}" presName="vertFlow" presStyleCnt="0"/>
      <dgm:spPr/>
    </dgm:pt>
    <dgm:pt modelId="{A8A954DF-A355-4A2A-95AC-0D56EEBFAC1D}" type="pres">
      <dgm:prSet presAssocID="{2A5DC6E9-02F6-4B5D-922F-19F1E2C211E3}" presName="header" presStyleLbl="node1" presStyleIdx="0" presStyleCnt="2" custLinFactY="-37494" custLinFactNeighborX="2133" custLinFactNeighborY="-100000"/>
      <dgm:spPr/>
      <dgm:t>
        <a:bodyPr/>
        <a:lstStyle/>
        <a:p>
          <a:endParaRPr lang="ru-RU"/>
        </a:p>
      </dgm:t>
    </dgm:pt>
    <dgm:pt modelId="{B245D005-BEAA-4269-B4DE-856C4AAF5313}" type="pres">
      <dgm:prSet presAssocID="{68E22952-1060-4A63-8DFF-4E06F0D5032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98A1655-0514-480F-BC10-744192428154}" type="pres">
      <dgm:prSet presAssocID="{64807229-4C74-445F-BDA8-B940DCA4DF93}" presName="child" presStyleLbl="alignAccFollowNode1" presStyleIdx="0" presStyleCnt="4" custScaleY="180252" custLinFactY="-24924" custLinFactNeighborX="2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99A1F-CEB3-4D2F-8812-DAA4EC5CD488}" type="pres">
      <dgm:prSet presAssocID="{738B494F-A264-4735-AF97-EB45F029A86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70075CD-6686-430E-946A-2FA66A88C0DD}" type="pres">
      <dgm:prSet presAssocID="{B79D1362-7728-453B-A0BD-981A59D7AC96}" presName="child" presStyleLbl="alignAccFollowNode1" presStyleIdx="1" presStyleCnt="4" custScaleY="2596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A5A94-128B-4A4F-B2E1-64ECAFD66175}" type="pres">
      <dgm:prSet presAssocID="{2A5DC6E9-02F6-4B5D-922F-19F1E2C211E3}" presName="hSp" presStyleCnt="0"/>
      <dgm:spPr/>
    </dgm:pt>
    <dgm:pt modelId="{8605BB6F-8E99-4128-8DBF-D716CB290E44}" type="pres">
      <dgm:prSet presAssocID="{2EA0F277-0A9C-4249-8695-F4F83A876343}" presName="vertFlow" presStyleCnt="0"/>
      <dgm:spPr/>
    </dgm:pt>
    <dgm:pt modelId="{62386F1A-FEE1-4461-A9A8-C138A3621FBA}" type="pres">
      <dgm:prSet presAssocID="{2EA0F277-0A9C-4249-8695-F4F83A876343}" presName="header" presStyleLbl="node1" presStyleIdx="1" presStyleCnt="2"/>
      <dgm:spPr/>
      <dgm:t>
        <a:bodyPr/>
        <a:lstStyle/>
        <a:p>
          <a:endParaRPr lang="ru-RU"/>
        </a:p>
      </dgm:t>
    </dgm:pt>
    <dgm:pt modelId="{7471D416-A1E6-4D1A-9E51-3A8E297806BA}" type="pres">
      <dgm:prSet presAssocID="{15610ECE-46CB-4395-BE54-0BB534B670E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739BE048-1901-4A06-9003-86A4147B140C}" type="pres">
      <dgm:prSet presAssocID="{24A4CD7B-7178-43E8-BEB7-D20FF5C84D79}" presName="child" presStyleLbl="alignAccFollowNode1" presStyleIdx="2" presStyleCnt="4" custScaleY="193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F2A6E-5215-4A70-8D64-2578944FF2D3}" type="pres">
      <dgm:prSet presAssocID="{E002538F-386E-48DD-9510-295C90186C3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71E1799-6E5B-4535-9303-68D837A2E1C9}" type="pres">
      <dgm:prSet presAssocID="{5F23A4DF-6B84-449C-80E2-27C9A38D7210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6097C4-EB78-4E32-B272-2855C9095CDD}" srcId="{8F156331-4C47-4A61-AA54-A4931775A845}" destId="{2A5DC6E9-02F6-4B5D-922F-19F1E2C211E3}" srcOrd="0" destOrd="0" parTransId="{11617617-EB21-4EF1-ACAD-63A7015ACD8B}" sibTransId="{21D9FA28-B30B-46B5-9F12-E674F31DCE92}"/>
    <dgm:cxn modelId="{5EEEA305-A8A7-4DCC-B8EA-E3C820E48768}" type="presOf" srcId="{24A4CD7B-7178-43E8-BEB7-D20FF5C84D79}" destId="{739BE048-1901-4A06-9003-86A4147B140C}" srcOrd="0" destOrd="0" presId="urn:microsoft.com/office/officeart/2005/8/layout/lProcess1"/>
    <dgm:cxn modelId="{88CC2E08-9E12-4AAE-BF3F-1B049FF2C1E7}" type="presOf" srcId="{738B494F-A264-4735-AF97-EB45F029A86B}" destId="{82999A1F-CEB3-4D2F-8812-DAA4EC5CD488}" srcOrd="0" destOrd="0" presId="urn:microsoft.com/office/officeart/2005/8/layout/lProcess1"/>
    <dgm:cxn modelId="{41C5164D-8038-476B-B6FE-2B39926F7EDF}" type="presOf" srcId="{2EA0F277-0A9C-4249-8695-F4F83A876343}" destId="{62386F1A-FEE1-4461-A9A8-C138A3621FBA}" srcOrd="0" destOrd="0" presId="urn:microsoft.com/office/officeart/2005/8/layout/lProcess1"/>
    <dgm:cxn modelId="{26E6A36D-36AE-4E99-B020-E59578F49DC2}" srcId="{2EA0F277-0A9C-4249-8695-F4F83A876343}" destId="{5F23A4DF-6B84-449C-80E2-27C9A38D7210}" srcOrd="1" destOrd="0" parTransId="{D9AD29A3-6EEF-4825-BD33-307289136342}" sibTransId="{E570B306-6AF2-4985-80CD-E26BECB166EF}"/>
    <dgm:cxn modelId="{8275A646-880A-4306-B3D3-70469B4C115A}" type="presOf" srcId="{68E22952-1060-4A63-8DFF-4E06F0D5032A}" destId="{B245D005-BEAA-4269-B4DE-856C4AAF5313}" srcOrd="0" destOrd="0" presId="urn:microsoft.com/office/officeart/2005/8/layout/lProcess1"/>
    <dgm:cxn modelId="{069EC689-0BB9-4E7E-8BFB-EBE6F569D506}" type="presOf" srcId="{64807229-4C74-445F-BDA8-B940DCA4DF93}" destId="{D98A1655-0514-480F-BC10-744192428154}" srcOrd="0" destOrd="0" presId="urn:microsoft.com/office/officeart/2005/8/layout/lProcess1"/>
    <dgm:cxn modelId="{6AAA59E9-1903-470F-AAF4-0B71A9979D56}" srcId="{2A5DC6E9-02F6-4B5D-922F-19F1E2C211E3}" destId="{64807229-4C74-445F-BDA8-B940DCA4DF93}" srcOrd="0" destOrd="0" parTransId="{68E22952-1060-4A63-8DFF-4E06F0D5032A}" sibTransId="{738B494F-A264-4735-AF97-EB45F029A86B}"/>
    <dgm:cxn modelId="{B6FA19BD-F72B-4589-A863-3C5BC4ADFC6D}" type="presOf" srcId="{2A5DC6E9-02F6-4B5D-922F-19F1E2C211E3}" destId="{A8A954DF-A355-4A2A-95AC-0D56EEBFAC1D}" srcOrd="0" destOrd="0" presId="urn:microsoft.com/office/officeart/2005/8/layout/lProcess1"/>
    <dgm:cxn modelId="{1FC6198E-80E4-4662-BAE9-95AE9EC97F5E}" srcId="{2EA0F277-0A9C-4249-8695-F4F83A876343}" destId="{24A4CD7B-7178-43E8-BEB7-D20FF5C84D79}" srcOrd="0" destOrd="0" parTransId="{15610ECE-46CB-4395-BE54-0BB534B670ED}" sibTransId="{E002538F-386E-48DD-9510-295C90186C31}"/>
    <dgm:cxn modelId="{2D724F9C-C195-4E7F-A834-284128A20B95}" type="presOf" srcId="{E002538F-386E-48DD-9510-295C90186C31}" destId="{2AEF2A6E-5215-4A70-8D64-2578944FF2D3}" srcOrd="0" destOrd="0" presId="urn:microsoft.com/office/officeart/2005/8/layout/lProcess1"/>
    <dgm:cxn modelId="{1F884E24-8263-4957-8A31-5F3F841BE58F}" srcId="{2A5DC6E9-02F6-4B5D-922F-19F1E2C211E3}" destId="{B79D1362-7728-453B-A0BD-981A59D7AC96}" srcOrd="1" destOrd="0" parTransId="{7767E414-C364-48D1-835F-E95FC6228D23}" sibTransId="{6FF0E8B1-A459-40D2-8D4C-D82A1A532146}"/>
    <dgm:cxn modelId="{449DAAA0-5E60-46D1-A685-1A638BB73AD5}" type="presOf" srcId="{B79D1362-7728-453B-A0BD-981A59D7AC96}" destId="{470075CD-6686-430E-946A-2FA66A88C0DD}" srcOrd="0" destOrd="0" presId="urn:microsoft.com/office/officeart/2005/8/layout/lProcess1"/>
    <dgm:cxn modelId="{2CFC0EE9-1CD4-4597-93E7-6654269C7E37}" type="presOf" srcId="{5F23A4DF-6B84-449C-80E2-27C9A38D7210}" destId="{D71E1799-6E5B-4535-9303-68D837A2E1C9}" srcOrd="0" destOrd="0" presId="urn:microsoft.com/office/officeart/2005/8/layout/lProcess1"/>
    <dgm:cxn modelId="{F0EE64B3-DDE9-4B32-8778-B7FAEF527504}" type="presOf" srcId="{15610ECE-46CB-4395-BE54-0BB534B670ED}" destId="{7471D416-A1E6-4D1A-9E51-3A8E297806BA}" srcOrd="0" destOrd="0" presId="urn:microsoft.com/office/officeart/2005/8/layout/lProcess1"/>
    <dgm:cxn modelId="{D99374B6-7905-4148-8491-680AE8323305}" srcId="{8F156331-4C47-4A61-AA54-A4931775A845}" destId="{2EA0F277-0A9C-4249-8695-F4F83A876343}" srcOrd="1" destOrd="0" parTransId="{0B8A7167-6317-43BC-984E-7A03852A0C34}" sibTransId="{6D75D3F7-644F-4A4B-AB43-4C81F546AD4B}"/>
    <dgm:cxn modelId="{27F228EC-49CC-46DA-85D3-2D73E1A12CB4}" type="presOf" srcId="{8F156331-4C47-4A61-AA54-A4931775A845}" destId="{BA3FE82F-1B81-4C63-A4BF-84448F90121E}" srcOrd="0" destOrd="0" presId="urn:microsoft.com/office/officeart/2005/8/layout/lProcess1"/>
    <dgm:cxn modelId="{49B6E9B2-4373-4793-ADDE-FEE62DC1F93C}" type="presParOf" srcId="{BA3FE82F-1B81-4C63-A4BF-84448F90121E}" destId="{9E957FE6-A05A-4559-B127-FE37737267A5}" srcOrd="0" destOrd="0" presId="urn:microsoft.com/office/officeart/2005/8/layout/lProcess1"/>
    <dgm:cxn modelId="{685D643A-6D76-4BCB-82FC-90C48017F462}" type="presParOf" srcId="{9E957FE6-A05A-4559-B127-FE37737267A5}" destId="{A8A954DF-A355-4A2A-95AC-0D56EEBFAC1D}" srcOrd="0" destOrd="0" presId="urn:microsoft.com/office/officeart/2005/8/layout/lProcess1"/>
    <dgm:cxn modelId="{E565C4A9-6EB0-48AD-99E4-C179AB961733}" type="presParOf" srcId="{9E957FE6-A05A-4559-B127-FE37737267A5}" destId="{B245D005-BEAA-4269-B4DE-856C4AAF5313}" srcOrd="1" destOrd="0" presId="urn:microsoft.com/office/officeart/2005/8/layout/lProcess1"/>
    <dgm:cxn modelId="{9862160E-7848-4273-8738-13CBD7B7A618}" type="presParOf" srcId="{9E957FE6-A05A-4559-B127-FE37737267A5}" destId="{D98A1655-0514-480F-BC10-744192428154}" srcOrd="2" destOrd="0" presId="urn:microsoft.com/office/officeart/2005/8/layout/lProcess1"/>
    <dgm:cxn modelId="{040F0D19-4AA5-48B6-99DE-9C7B84D9A511}" type="presParOf" srcId="{9E957FE6-A05A-4559-B127-FE37737267A5}" destId="{82999A1F-CEB3-4D2F-8812-DAA4EC5CD488}" srcOrd="3" destOrd="0" presId="urn:microsoft.com/office/officeart/2005/8/layout/lProcess1"/>
    <dgm:cxn modelId="{4EAF8BBE-E45C-43F7-B0A8-221CC592B731}" type="presParOf" srcId="{9E957FE6-A05A-4559-B127-FE37737267A5}" destId="{470075CD-6686-430E-946A-2FA66A88C0DD}" srcOrd="4" destOrd="0" presId="urn:microsoft.com/office/officeart/2005/8/layout/lProcess1"/>
    <dgm:cxn modelId="{1426B89C-AE81-4014-B5D3-DD4EAE755513}" type="presParOf" srcId="{BA3FE82F-1B81-4C63-A4BF-84448F90121E}" destId="{617A5A94-128B-4A4F-B2E1-64ECAFD66175}" srcOrd="1" destOrd="0" presId="urn:microsoft.com/office/officeart/2005/8/layout/lProcess1"/>
    <dgm:cxn modelId="{D843C55F-C392-49E2-87C5-35A7D1012414}" type="presParOf" srcId="{BA3FE82F-1B81-4C63-A4BF-84448F90121E}" destId="{8605BB6F-8E99-4128-8DBF-D716CB290E44}" srcOrd="2" destOrd="0" presId="urn:microsoft.com/office/officeart/2005/8/layout/lProcess1"/>
    <dgm:cxn modelId="{12804CE1-3FB0-494B-8DE4-B8C4F8AE8EC2}" type="presParOf" srcId="{8605BB6F-8E99-4128-8DBF-D716CB290E44}" destId="{62386F1A-FEE1-4461-A9A8-C138A3621FBA}" srcOrd="0" destOrd="0" presId="urn:microsoft.com/office/officeart/2005/8/layout/lProcess1"/>
    <dgm:cxn modelId="{F2E2373A-1FA2-43E1-A76B-F6D8121BBC6C}" type="presParOf" srcId="{8605BB6F-8E99-4128-8DBF-D716CB290E44}" destId="{7471D416-A1E6-4D1A-9E51-3A8E297806BA}" srcOrd="1" destOrd="0" presId="urn:microsoft.com/office/officeart/2005/8/layout/lProcess1"/>
    <dgm:cxn modelId="{7D9C2B20-DD6E-426C-8AF0-0ED174DD7F0A}" type="presParOf" srcId="{8605BB6F-8E99-4128-8DBF-D716CB290E44}" destId="{739BE048-1901-4A06-9003-86A4147B140C}" srcOrd="2" destOrd="0" presId="urn:microsoft.com/office/officeart/2005/8/layout/lProcess1"/>
    <dgm:cxn modelId="{3CE1799C-E727-4490-8F4C-1D3206DCAE89}" type="presParOf" srcId="{8605BB6F-8E99-4128-8DBF-D716CB290E44}" destId="{2AEF2A6E-5215-4A70-8D64-2578944FF2D3}" srcOrd="3" destOrd="0" presId="urn:microsoft.com/office/officeart/2005/8/layout/lProcess1"/>
    <dgm:cxn modelId="{57FD9EA7-0A1F-46BA-AA81-FAA1EA3C7DD9}" type="presParOf" srcId="{8605BB6F-8E99-4128-8DBF-D716CB290E44}" destId="{D71E1799-6E5B-4535-9303-68D837A2E1C9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A954DF-A355-4A2A-95AC-0D56EEBFAC1D}">
      <dsp:nvSpPr>
        <dsp:cNvPr id="0" name=""/>
        <dsp:cNvSpPr/>
      </dsp:nvSpPr>
      <dsp:spPr>
        <a:xfrm>
          <a:off x="710331" y="0"/>
          <a:ext cx="3246463" cy="81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Антанта</a:t>
          </a:r>
          <a:endParaRPr lang="ru-RU" sz="3700" kern="1200" dirty="0"/>
        </a:p>
      </dsp:txBody>
      <dsp:txXfrm>
        <a:off x="710331" y="0"/>
        <a:ext cx="3246463" cy="811615"/>
      </dsp:txXfrm>
    </dsp:sp>
    <dsp:sp modelId="{B245D005-BEAA-4269-B4DE-856C4AAF5313}">
      <dsp:nvSpPr>
        <dsp:cNvPr id="0" name=""/>
        <dsp:cNvSpPr/>
      </dsp:nvSpPr>
      <dsp:spPr>
        <a:xfrm rot="16422732">
          <a:off x="2263597" y="640555"/>
          <a:ext cx="100253" cy="1420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A1655-0514-480F-BC10-744192428154}">
      <dsp:nvSpPr>
        <dsp:cNvPr id="0" name=""/>
        <dsp:cNvSpPr/>
      </dsp:nvSpPr>
      <dsp:spPr>
        <a:xfrm>
          <a:off x="649525" y="611528"/>
          <a:ext cx="3246463" cy="14629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уплаты государственных долгов России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18,5 млрд. золотых рублей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9525" y="611528"/>
        <a:ext cx="3246463" cy="1462953"/>
      </dsp:txXfrm>
    </dsp:sp>
    <dsp:sp modelId="{82999A1F-CEB3-4D2F-8812-DAA4EC5CD488}">
      <dsp:nvSpPr>
        <dsp:cNvPr id="0" name=""/>
        <dsp:cNvSpPr/>
      </dsp:nvSpPr>
      <dsp:spPr>
        <a:xfrm rot="5411355">
          <a:off x="1954873" y="2388675"/>
          <a:ext cx="628389" cy="1420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075CD-6686-430E-946A-2FA66A88C0DD}">
      <dsp:nvSpPr>
        <dsp:cNvPr id="0" name=""/>
        <dsp:cNvSpPr/>
      </dsp:nvSpPr>
      <dsp:spPr>
        <a:xfrm>
          <a:off x="641084" y="2844900"/>
          <a:ext cx="3246463" cy="21072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возвращения иностранным предпринимателям всей национализированной собственности либо возмещения нанесенного им ущерба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1084" y="2844900"/>
        <a:ext cx="3246463" cy="2107262"/>
      </dsp:txXfrm>
    </dsp:sp>
    <dsp:sp modelId="{62386F1A-FEE1-4461-A9A8-C138A3621FBA}">
      <dsp:nvSpPr>
        <dsp:cNvPr id="0" name=""/>
        <dsp:cNvSpPr/>
      </dsp:nvSpPr>
      <dsp:spPr>
        <a:xfrm>
          <a:off x="4342052" y="2200"/>
          <a:ext cx="3246463" cy="81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РСФСР</a:t>
          </a:r>
          <a:endParaRPr lang="ru-RU" sz="3700" kern="1200" dirty="0"/>
        </a:p>
      </dsp:txBody>
      <dsp:txXfrm>
        <a:off x="4342052" y="2200"/>
        <a:ext cx="3246463" cy="811615"/>
      </dsp:txXfrm>
    </dsp:sp>
    <dsp:sp modelId="{7471D416-A1E6-4D1A-9E51-3A8E297806BA}">
      <dsp:nvSpPr>
        <dsp:cNvPr id="0" name=""/>
        <dsp:cNvSpPr/>
      </dsp:nvSpPr>
      <dsp:spPr>
        <a:xfrm rot="5400000">
          <a:off x="5894267" y="884832"/>
          <a:ext cx="142032" cy="1420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BE048-1901-4A06-9003-86A4147B140C}">
      <dsp:nvSpPr>
        <dsp:cNvPr id="0" name=""/>
        <dsp:cNvSpPr/>
      </dsp:nvSpPr>
      <dsp:spPr>
        <a:xfrm>
          <a:off x="4342052" y="1097881"/>
          <a:ext cx="3246463" cy="15723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возместить России потери, связанные с интервенцией и экономической блокадой, в размере</a:t>
          </a:r>
          <a:endParaRPr lang="ru-RU" sz="2000" kern="1200" dirty="0"/>
        </a:p>
      </dsp:txBody>
      <dsp:txXfrm>
        <a:off x="4342052" y="1097881"/>
        <a:ext cx="3246463" cy="1572391"/>
      </dsp:txXfrm>
    </dsp:sp>
    <dsp:sp modelId="{2AEF2A6E-5215-4A70-8D64-2578944FF2D3}">
      <dsp:nvSpPr>
        <dsp:cNvPr id="0" name=""/>
        <dsp:cNvSpPr/>
      </dsp:nvSpPr>
      <dsp:spPr>
        <a:xfrm rot="5400000">
          <a:off x="5894267" y="2741289"/>
          <a:ext cx="142032" cy="1420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E1799-6E5B-4535-9303-68D837A2E1C9}">
      <dsp:nvSpPr>
        <dsp:cNvPr id="0" name=""/>
        <dsp:cNvSpPr/>
      </dsp:nvSpPr>
      <dsp:spPr>
        <a:xfrm>
          <a:off x="4342052" y="2954339"/>
          <a:ext cx="3246463" cy="8116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39млрд золотых рублей</a:t>
          </a:r>
          <a:endParaRPr lang="ru-RU" sz="2000" kern="1200" dirty="0"/>
        </a:p>
      </dsp:txBody>
      <dsp:txXfrm>
        <a:off x="4342052" y="2954339"/>
        <a:ext cx="3246463" cy="811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D2B9C-8ADB-41BE-AA37-5AB57A1BE7C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9F9A3-14AC-4DC7-9C07-63182167E1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19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9F9A3-14AC-4DC7-9C07-63182167E12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5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D83AFF-F422-4C94-B5DD-6CF11863F93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4FBC33-3021-43A1-8B1A-0B2AAF1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83AFF-F422-4C94-B5DD-6CF11863F93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BC33-3021-43A1-8B1A-0B2AAF1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83AFF-F422-4C94-B5DD-6CF11863F93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BC33-3021-43A1-8B1A-0B2AAF1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83AFF-F422-4C94-B5DD-6CF11863F93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BC33-3021-43A1-8B1A-0B2AAF1D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83AFF-F422-4C94-B5DD-6CF11863F93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BC33-3021-43A1-8B1A-0B2AAF1D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83AFF-F422-4C94-B5DD-6CF11863F93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BC33-3021-43A1-8B1A-0B2AAF1D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83AFF-F422-4C94-B5DD-6CF11863F93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BC33-3021-43A1-8B1A-0B2AAF1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83AFF-F422-4C94-B5DD-6CF11863F93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BC33-3021-43A1-8B1A-0B2AAF1D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D83AFF-F422-4C94-B5DD-6CF11863F93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BC33-3021-43A1-8B1A-0B2AAF1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D83AFF-F422-4C94-B5DD-6CF11863F93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BC33-3021-43A1-8B1A-0B2AAF1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D83AFF-F422-4C94-B5DD-6CF11863F93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4FBC33-3021-43A1-8B1A-0B2AAF1D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D83AFF-F422-4C94-B5DD-6CF11863F93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4FBC33-3021-43A1-8B1A-0B2AAF1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856984" cy="424847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Международное положение и внешняя политика в 1920 –е гг.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16апреля 1922года</a:t>
            </a:r>
            <a:endParaRPr lang="ru-RU" sz="2000" dirty="0" smtClean="0"/>
          </a:p>
          <a:p>
            <a:endParaRPr lang="ru-RU" dirty="0" smtClean="0"/>
          </a:p>
          <a:p>
            <a:endParaRPr lang="ru-RU" sz="1200" b="1" dirty="0" smtClean="0">
              <a:cs typeface="Times New Roman" pitchFamily="18" charset="0"/>
            </a:endParaRPr>
          </a:p>
          <a:p>
            <a:endParaRPr lang="ru-RU" sz="1200" b="1" dirty="0" smtClean="0">
              <a:cs typeface="Times New Roman" pitchFamily="18" charset="0"/>
            </a:endParaRPr>
          </a:p>
          <a:p>
            <a:endParaRPr lang="ru-RU" sz="1200" b="1" dirty="0" smtClean="0">
              <a:cs typeface="Times New Roman" pitchFamily="18" charset="0"/>
            </a:endParaRPr>
          </a:p>
          <a:p>
            <a:endParaRPr lang="ru-RU" sz="1200" b="1" dirty="0" smtClean="0">
              <a:cs typeface="Times New Roman" pitchFamily="18" charset="0"/>
            </a:endParaRPr>
          </a:p>
          <a:p>
            <a:endParaRPr lang="ru-RU" sz="1200" b="1" dirty="0" smtClean="0">
              <a:cs typeface="Times New Roman" pitchFamily="18" charset="0"/>
            </a:endParaRPr>
          </a:p>
          <a:p>
            <a:endParaRPr lang="ru-RU" sz="1200" b="1" dirty="0" smtClean="0">
              <a:cs typeface="Times New Roman" pitchFamily="18" charset="0"/>
            </a:endParaRPr>
          </a:p>
          <a:p>
            <a:endParaRPr lang="ru-RU" sz="1200" b="1" dirty="0" smtClean="0">
              <a:cs typeface="Times New Roman" pitchFamily="18" charset="0"/>
            </a:endParaRPr>
          </a:p>
          <a:p>
            <a:endParaRPr lang="ru-RU" sz="1200" b="1" dirty="0" smtClean="0">
              <a:cs typeface="Times New Roman" pitchFamily="18" charset="0"/>
            </a:endParaRPr>
          </a:p>
          <a:p>
            <a:endParaRPr lang="ru-RU" sz="1200" b="1" dirty="0" smtClean="0">
              <a:cs typeface="Times New Roman" pitchFamily="18" charset="0"/>
            </a:endParaRPr>
          </a:p>
          <a:p>
            <a:endParaRPr lang="ru-RU" sz="1200" b="1" dirty="0" smtClean="0">
              <a:cs typeface="Times New Roman" pitchFamily="18" charset="0"/>
            </a:endParaRPr>
          </a:p>
          <a:p>
            <a:endParaRPr lang="ru-RU" sz="1200" b="1" dirty="0" smtClean="0">
              <a:cs typeface="Times New Roman" pitchFamily="18" charset="0"/>
            </a:endParaRPr>
          </a:p>
          <a:p>
            <a:endParaRPr lang="ru-RU" sz="1600" dirty="0" smtClean="0">
              <a:cs typeface="Times New Roman" pitchFamily="18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народный комиссар Георгий Чичерин и </a:t>
            </a:r>
            <a:r>
              <a:rPr lang="ru-RU" sz="1600" dirty="0" err="1" smtClean="0">
                <a:cs typeface="Times New Roman" pitchFamily="18" charset="0"/>
              </a:rPr>
              <a:t>рейхсминистр</a:t>
            </a:r>
            <a:r>
              <a:rPr lang="ru-RU" sz="1600" dirty="0" smtClean="0">
                <a:cs typeface="Times New Roman" pitchFamily="18" charset="0"/>
              </a:rPr>
              <a:t> Вальтер </a:t>
            </a:r>
            <a:r>
              <a:rPr lang="ru-RU" sz="1600" dirty="0" err="1" smtClean="0">
                <a:cs typeface="Times New Roman" pitchFamily="18" charset="0"/>
              </a:rPr>
              <a:t>Ратенау</a:t>
            </a:r>
            <a:r>
              <a:rPr lang="ru-RU" sz="1600" dirty="0" smtClean="0">
                <a:cs typeface="Times New Roman" pitchFamily="18" charset="0"/>
              </a:rPr>
              <a:t>)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Рапалльский</a:t>
            </a:r>
            <a:r>
              <a:rPr lang="ru-RU" dirty="0" smtClean="0">
                <a:solidFill>
                  <a:srgbClr val="FF0000"/>
                </a:solidFill>
              </a:rPr>
              <a:t> договор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3768" y="1916831"/>
            <a:ext cx="4260371" cy="326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980728"/>
            <a:ext cx="8445624" cy="56166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1924-1925 гг.</a:t>
            </a:r>
            <a:r>
              <a:rPr lang="ru-RU" sz="2800" dirty="0" smtClean="0"/>
              <a:t>  - период дипломатического признания СССР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Февраль 1924 г.</a:t>
            </a:r>
            <a:r>
              <a:rPr lang="ru-RU" sz="2800" dirty="0" smtClean="0"/>
              <a:t> –Великобритания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1924 г.</a:t>
            </a:r>
            <a:r>
              <a:rPr lang="ru-RU" sz="2800" dirty="0" smtClean="0"/>
              <a:t> - Италия, Норвегия, Австрия, Греция, Швеция, Франция.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Лето 1924</a:t>
            </a:r>
            <a:r>
              <a:rPr lang="ru-RU" sz="2800" dirty="0" smtClean="0"/>
              <a:t>г-Мексика.</a:t>
            </a:r>
          </a:p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1925г</a:t>
            </a:r>
            <a:r>
              <a:rPr lang="ru-RU" sz="2800" dirty="0" smtClean="0"/>
              <a:t>-японо советская конвенция.</a:t>
            </a:r>
          </a:p>
          <a:p>
            <a:r>
              <a:rPr lang="ru-RU" sz="2800" dirty="0" smtClean="0"/>
              <a:t>Всего за </a:t>
            </a:r>
            <a:r>
              <a:rPr lang="ru-RU" sz="2800" dirty="0" smtClean="0">
                <a:solidFill>
                  <a:srgbClr val="FF0000"/>
                </a:solidFill>
              </a:rPr>
              <a:t>1921-1925 гг.</a:t>
            </a:r>
            <a:r>
              <a:rPr lang="ru-RU" sz="2800" dirty="0" smtClean="0"/>
              <a:t> Советский Союз заключил </a:t>
            </a:r>
            <a:r>
              <a:rPr lang="ru-RU" sz="2800" dirty="0" smtClean="0">
                <a:solidFill>
                  <a:srgbClr val="FF0000"/>
                </a:solidFill>
              </a:rPr>
              <a:t>более 40</a:t>
            </a:r>
            <a:r>
              <a:rPr lang="ru-RU" sz="2800" dirty="0" smtClean="0"/>
              <a:t> различного рода договоров и соглашений. </a:t>
            </a:r>
          </a:p>
          <a:p>
            <a:r>
              <a:rPr lang="ru-RU" sz="2800" dirty="0" smtClean="0"/>
              <a:t>Позже других стран признали СССР США - в </a:t>
            </a:r>
            <a:r>
              <a:rPr lang="ru-RU" sz="2800" dirty="0" smtClean="0">
                <a:solidFill>
                  <a:srgbClr val="FF0000"/>
                </a:solidFill>
              </a:rPr>
              <a:t>1933 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/>
              </a:rPr>
              <a:t>«Полоса признания»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Молодой предприниматель из США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Автомобильный магнат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9552" y="476672"/>
            <a:ext cx="3957836" cy="490938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Арманд </a:t>
            </a:r>
            <a:r>
              <a:rPr lang="ru-RU" dirty="0" err="1" smtClean="0">
                <a:solidFill>
                  <a:srgbClr val="FF0000"/>
                </a:solidFill>
              </a:rPr>
              <a:t>Хаммер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76672"/>
            <a:ext cx="4041775" cy="490938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Генри Форд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3c11278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7466" y="908720"/>
            <a:ext cx="3448950" cy="4333405"/>
          </a:xfrm>
          <a:prstGeom prst="rect">
            <a:avLst/>
          </a:prstGeom>
        </p:spPr>
      </p:pic>
      <p:pic>
        <p:nvPicPr>
          <p:cNvPr id="8" name="Рисунок 7" descr="publication_179432_img56b5880a4c01ada0c290997ba25cd1c4_300x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1"/>
            <a:ext cx="3096344" cy="38085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7638"/>
            <a:ext cx="3466728" cy="52517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8 мая 1923года</a:t>
            </a:r>
          </a:p>
          <a:p>
            <a:r>
              <a:rPr lang="ru-RU" dirty="0" smtClean="0"/>
              <a:t>Министр иностранных дел Великобритании.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Ультиматум </a:t>
            </a:r>
            <a:r>
              <a:rPr lang="ru-RU" dirty="0" err="1" smtClean="0">
                <a:solidFill>
                  <a:srgbClr val="FF0000"/>
                </a:solidFill>
              </a:rPr>
              <a:t>Керзона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385" y="1018663"/>
            <a:ext cx="3479055" cy="550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2088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Особенно напряженным для Советской страны стал 1927 г.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1926год всеобщая забастовка.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6477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2348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FF0000"/>
                </a:solidFill>
              </a:rPr>
              <a:t>2 мая 1927 </a:t>
            </a:r>
            <a:r>
              <a:rPr lang="ru-RU" sz="2000" dirty="0" smtClean="0"/>
              <a:t>г. здание торговой делегации СССР в Лондоне было занято отрядом полиции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/>
              <a:t>- Обнаружив«секретные документы» Великобритания объявила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о разрыве дипломатических и торговых отношений с СССР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FF0000"/>
                </a:solidFill>
              </a:rPr>
              <a:t>Франция</a:t>
            </a:r>
            <a:r>
              <a:rPr lang="ru-RU" sz="2000" dirty="0" smtClean="0"/>
              <a:t> потребовала отзыва советского посла Х.Раковского.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В Варшаве </a:t>
            </a:r>
            <a:r>
              <a:rPr lang="ru-RU" sz="2000" dirty="0" smtClean="0"/>
              <a:t>убит советский полпред в Польше П.Войков.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FF0000"/>
                </a:solidFill>
              </a:rPr>
              <a:t>1930 США </a:t>
            </a:r>
            <a:r>
              <a:rPr lang="ru-RU" sz="2000" dirty="0" smtClean="0"/>
              <a:t>ввело меры против советского экспорта.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FF0000"/>
                </a:solidFill>
                <a:ea typeface="Calibri"/>
              </a:rPr>
              <a:t>французское правительство </a:t>
            </a:r>
            <a:r>
              <a:rPr lang="ru-RU" sz="2000" dirty="0" smtClean="0">
                <a:ea typeface="Calibri"/>
              </a:rPr>
              <a:t>издало декрет, вводивший лицензионную систему для импорта ряда советских товаров </a:t>
            </a:r>
            <a:endParaRPr lang="ru-RU" sz="2000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/>
              <a:t>-Бойкотировали советские товары также Югославия, Венгрия, Румыния, Бельгия и др.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FF0000"/>
                </a:solidFill>
              </a:rPr>
              <a:t>В середине ноября 1929 </a:t>
            </a:r>
            <a:r>
              <a:rPr lang="ru-RU" sz="2000" dirty="0" smtClean="0"/>
              <a:t>г. Правительственные войска Китая и белогвардейские войска вторглись на советскую территорию в Приморье и Забайкалье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/>
              <a:t>-</a:t>
            </a:r>
            <a:r>
              <a:rPr lang="ru-RU" sz="2000" dirty="0" smtClean="0">
                <a:solidFill>
                  <a:srgbClr val="FF0000"/>
                </a:solidFill>
              </a:rPr>
              <a:t>События советское руководство расценило это как заговор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империалистических держав против СССР, целью которого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 конечном счете является война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/>
              <a:t>-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5-4-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33083" y="883230"/>
            <a:ext cx="3203413" cy="209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Ноябрь 1929года Китай.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 descr="1206-5-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883230"/>
            <a:ext cx="2986633" cy="218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06-1-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675382"/>
            <a:ext cx="3312368" cy="270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067944" y="3066790"/>
            <a:ext cx="388843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войска Китая и белогвардейские войска вторглись на советскую территорию в Приморье и Забайкалье. Особая Дальневосточная армия под командованием В.К. Блюхера отбила налет и преследовала налетчиков уже на китайской территории.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32040" y="1124744"/>
            <a:ext cx="3898776" cy="5530619"/>
          </a:xfrm>
        </p:spPr>
        <p:txBody>
          <a:bodyPr>
            <a:normAutofit/>
          </a:bodyPr>
          <a:lstStyle/>
          <a:p>
            <a:r>
              <a:rPr lang="ru-RU" dirty="0" smtClean="0"/>
              <a:t>Коммунистический интернационал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возглавил </a:t>
            </a:r>
            <a:r>
              <a:rPr lang="ru-RU" dirty="0" err="1" smtClean="0">
                <a:solidFill>
                  <a:srgbClr val="FF0000"/>
                </a:solidFill>
              </a:rPr>
              <a:t>Г.Е.Зиновьев</a:t>
            </a:r>
            <a:r>
              <a:rPr lang="ru-RU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Создание и деятельность Коминтерна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80" y="1578920"/>
            <a:ext cx="3601427" cy="524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20072" y="332656"/>
            <a:ext cx="3466728" cy="5674635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Н.И.Бухарин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457200" y="404664"/>
            <a:ext cx="2746648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Биография-Николая-Бухар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476981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Преодоление дипломатической изоляции.</a:t>
            </a:r>
            <a:endParaRPr lang="ru-RU" dirty="0" smtClean="0"/>
          </a:p>
          <a:p>
            <a:r>
              <a:rPr lang="ru-RU" b="1" dirty="0" smtClean="0"/>
              <a:t>Генуэзская конференция. </a:t>
            </a:r>
            <a:r>
              <a:rPr lang="ru-RU" b="1" dirty="0" err="1" smtClean="0"/>
              <a:t>Рапалльский</a:t>
            </a:r>
            <a:r>
              <a:rPr lang="ru-RU" b="1" dirty="0" smtClean="0"/>
              <a:t> договор.</a:t>
            </a:r>
          </a:p>
          <a:p>
            <a:r>
              <a:rPr lang="ru-RU" b="1" dirty="0" smtClean="0"/>
              <a:t>«Полоса признания».</a:t>
            </a:r>
            <a:endParaRPr lang="ru-RU" dirty="0" smtClean="0"/>
          </a:p>
          <a:p>
            <a:r>
              <a:rPr lang="ru-RU" b="1" dirty="0" smtClean="0"/>
              <a:t>Соглашения со странами Востока.</a:t>
            </a:r>
          </a:p>
          <a:p>
            <a:r>
              <a:rPr lang="ru-RU" b="1" dirty="0" smtClean="0"/>
              <a:t>Дипломатические конфликты с западными странами.</a:t>
            </a:r>
          </a:p>
          <a:p>
            <a:r>
              <a:rPr lang="ru-RU" b="1" dirty="0" smtClean="0"/>
              <a:t>Создание и деятельность Коминтерна.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План урока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Спасибо за       внимание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63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Задачи внешней политики СССР</a:t>
            </a:r>
          </a:p>
          <a:p>
            <a:endParaRPr lang="ru-RU" sz="40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419872" y="1844824"/>
            <a:ext cx="115212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44008" y="1844824"/>
            <a:ext cx="115212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43608" y="2204864"/>
            <a:ext cx="237626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Добиться политического признания на международной арене.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276872"/>
            <a:ext cx="25202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Стремление к мировой революции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535996" y="1847200"/>
            <a:ext cx="7200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47864" y="4365104"/>
            <a:ext cx="25922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Защита государственных интересов страны.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Прорыв дипломатической и экономической блокады страны.</a:t>
            </a:r>
          </a:p>
          <a:p>
            <a:r>
              <a:rPr lang="ru-RU" dirty="0" smtClean="0"/>
              <a:t>Поиск политических и экономических партнеров на Западе и Востоке.</a:t>
            </a:r>
          </a:p>
          <a:p>
            <a:r>
              <a:rPr lang="ru-RU" dirty="0" smtClean="0"/>
              <a:t>Обеспечение внешнеполитических условий для социалистического строительства в СССР.</a:t>
            </a:r>
          </a:p>
          <a:p>
            <a:r>
              <a:rPr lang="ru-RU" dirty="0" smtClean="0"/>
              <a:t>Продолжение борьбы за «победу мировой революции»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Приоритетные направления внешней политики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1920г</a:t>
            </a:r>
            <a:r>
              <a:rPr lang="ru-RU" dirty="0" smtClean="0"/>
              <a:t>. РСФСР  и Литва, Латвия, Эстония , Финляндия.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Март 1921г </a:t>
            </a:r>
            <a:r>
              <a:rPr lang="ru-RU" dirty="0" smtClean="0"/>
              <a:t>торговое соглашение с Великобританией(политический аспект-воздерживаться от враждебный действий против друг друга)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Май 1921 </a:t>
            </a:r>
            <a:r>
              <a:rPr lang="ru-RU" dirty="0" smtClean="0"/>
              <a:t>с Германией (торговому представительству РСФСР передавались дипломатические функции).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  <a:cs typeface="Aharoni" pitchFamily="2" charset="-79"/>
              </a:rPr>
              <a:t>Первые экономические договора между СССР и другими европейскими странами</a:t>
            </a:r>
            <a:r>
              <a:rPr lang="ru-RU" sz="2800" dirty="0" smtClean="0"/>
              <a:t>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Великобритания</a:t>
            </a:r>
          </a:p>
          <a:p>
            <a:r>
              <a:rPr lang="ru-RU" dirty="0" smtClean="0"/>
              <a:t>Дания</a:t>
            </a:r>
          </a:p>
          <a:p>
            <a:r>
              <a:rPr lang="ru-RU" dirty="0" smtClean="0"/>
              <a:t>Норвегия</a:t>
            </a:r>
          </a:p>
          <a:p>
            <a:r>
              <a:rPr lang="ru-RU" dirty="0" smtClean="0"/>
              <a:t>Австрия</a:t>
            </a:r>
          </a:p>
          <a:p>
            <a:r>
              <a:rPr lang="ru-RU" dirty="0" smtClean="0"/>
              <a:t>Италия</a:t>
            </a:r>
          </a:p>
          <a:p>
            <a:r>
              <a:rPr lang="ru-RU" dirty="0" smtClean="0"/>
              <a:t>Чехословакия</a:t>
            </a:r>
          </a:p>
          <a:p>
            <a:r>
              <a:rPr lang="ru-RU" dirty="0" smtClean="0"/>
              <a:t>Польша</a:t>
            </a:r>
          </a:p>
          <a:p>
            <a:r>
              <a:rPr lang="ru-RU" dirty="0" smtClean="0"/>
              <a:t>Германия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7592" cy="15121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1921 г</a:t>
            </a:r>
            <a:b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11 торговых договоров с ведущими странами Европы.</a:t>
            </a:r>
            <a:b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560712" cy="190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258890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3356992"/>
            <a:ext cx="2342861" cy="327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Апрель - май 1922 г. Генуя (Италия)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Генуэзская конференция 1922года.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616624" cy="404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36096" y="1412776"/>
            <a:ext cx="3250704" cy="4594515"/>
          </a:xfrm>
        </p:spPr>
        <p:txBody>
          <a:bodyPr/>
          <a:lstStyle/>
          <a:p>
            <a:r>
              <a:rPr lang="ru-RU" dirty="0" smtClean="0"/>
              <a:t>Народный </a:t>
            </a:r>
            <a:r>
              <a:rPr lang="ru-RU" dirty="0" err="1" smtClean="0"/>
              <a:t>коммисар</a:t>
            </a:r>
            <a:r>
              <a:rPr lang="ru-RU" dirty="0" smtClean="0"/>
              <a:t> иностранных дел.</a:t>
            </a:r>
          </a:p>
          <a:p>
            <a:r>
              <a:rPr lang="ru-RU" dirty="0" smtClean="0"/>
              <a:t> Глава советской делегации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Георгий Васильевич Чичерин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170710626_tonn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3960440" cy="52805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4242481"/>
              </p:ext>
            </p:extLst>
          </p:nvPr>
        </p:nvGraphicFramePr>
        <p:xfrm>
          <a:off x="457200" y="1052736"/>
          <a:ext cx="8229600" cy="495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Требования сторон: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5085184"/>
            <a:ext cx="3898776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Всеобщее разоружение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327</TotalTime>
  <Words>525</Words>
  <Application>Microsoft Office PowerPoint</Application>
  <PresentationFormat>Экран (4:3)</PresentationFormat>
  <Paragraphs>98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Международное положение и внешняя политика в 1920 –е гг. </vt:lpstr>
      <vt:lpstr>План урока</vt:lpstr>
      <vt:lpstr>Слайд 3</vt:lpstr>
      <vt:lpstr>Приоритетные направления внешней политики:</vt:lpstr>
      <vt:lpstr>Первые экономические договора между СССР и другими европейскими странами:</vt:lpstr>
      <vt:lpstr>1921 г 11 торговых договоров с ведущими странами Европы. </vt:lpstr>
      <vt:lpstr>Генуэзская конференция 1922года.</vt:lpstr>
      <vt:lpstr>Георгий Васильевич Чичерин.</vt:lpstr>
      <vt:lpstr>Требования сторон:</vt:lpstr>
      <vt:lpstr>Рапалльский договор</vt:lpstr>
      <vt:lpstr>«Полоса признания»</vt:lpstr>
      <vt:lpstr>Слайд 12</vt:lpstr>
      <vt:lpstr>Ультиматум Керзона</vt:lpstr>
      <vt:lpstr>Слайд 14</vt:lpstr>
      <vt:lpstr>Слайд 15</vt:lpstr>
      <vt:lpstr>Слайд 16</vt:lpstr>
      <vt:lpstr>Ноябрь 1929года Китай.</vt:lpstr>
      <vt:lpstr>Создание и деятельность Коминтерна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Международное положение и внешняя политика в 20 –е гг.</dc:title>
  <dc:creator>ВИКТОР</dc:creator>
  <cp:lastModifiedBy>ВИКТОР</cp:lastModifiedBy>
  <cp:revision>34</cp:revision>
  <dcterms:created xsi:type="dcterms:W3CDTF">2015-01-25T04:32:10Z</dcterms:created>
  <dcterms:modified xsi:type="dcterms:W3CDTF">2015-02-24T18:52:39Z</dcterms:modified>
</cp:coreProperties>
</file>