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1" r:id="rId2"/>
    <p:sldId id="280" r:id="rId3"/>
    <p:sldId id="302" r:id="rId4"/>
    <p:sldId id="295" r:id="rId5"/>
    <p:sldId id="381" r:id="rId6"/>
    <p:sldId id="32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A98317"/>
    <a:srgbClr val="808000"/>
    <a:srgbClr val="FAF2D2"/>
    <a:srgbClr val="FFFFBD"/>
    <a:srgbClr val="333300"/>
    <a:srgbClr val="336600"/>
    <a:srgbClr val="CFDD87"/>
    <a:srgbClr val="666633"/>
    <a:srgbClr val="3BFF9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434" autoAdjust="0"/>
    <p:restoredTop sz="96061" autoAdjust="0"/>
  </p:normalViewPr>
  <p:slideViewPr>
    <p:cSldViewPr>
      <p:cViewPr>
        <p:scale>
          <a:sx n="55" d="100"/>
          <a:sy n="55" d="100"/>
        </p:scale>
        <p:origin x="-1404" y="-9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CFD43-A844-4843-9827-C0D295C92734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828E5-FB01-4F2D-9351-6362810D9D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441F-218A-4DDA-9C39-05D54D3AD7C2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3749-2D01-4FC3-A822-3E616225D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441F-218A-4DDA-9C39-05D54D3AD7C2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3749-2D01-4FC3-A822-3E616225D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441F-218A-4DDA-9C39-05D54D3AD7C2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3749-2D01-4FC3-A822-3E616225D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441F-218A-4DDA-9C39-05D54D3AD7C2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3749-2D01-4FC3-A822-3E616225D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441F-218A-4DDA-9C39-05D54D3AD7C2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3749-2D01-4FC3-A822-3E616225D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441F-218A-4DDA-9C39-05D54D3AD7C2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3749-2D01-4FC3-A822-3E616225D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441F-218A-4DDA-9C39-05D54D3AD7C2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3749-2D01-4FC3-A822-3E616225D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441F-218A-4DDA-9C39-05D54D3AD7C2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3749-2D01-4FC3-A822-3E616225D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441F-218A-4DDA-9C39-05D54D3AD7C2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3749-2D01-4FC3-A822-3E616225D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441F-218A-4DDA-9C39-05D54D3AD7C2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3749-2D01-4FC3-A822-3E616225D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441F-218A-4DDA-9C39-05D54D3AD7C2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3749-2D01-4FC3-A822-3E616225D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0441F-218A-4DDA-9C39-05D54D3AD7C2}" type="datetimeFigureOut">
              <a:rPr lang="ru-RU" smtClean="0"/>
              <a:pPr/>
              <a:t>12.03.2012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F3749-2D01-4FC3-A822-3E616225D44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imgres?imgurl=http://www.fotodeti.ru/images/foto_b/265_0125.jpg&amp;imgrefu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0"/>
            <a:ext cx="814393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8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Calibri" pitchFamily="34" charset="0"/>
              </a:rPr>
              <a:t>Гризайль</a:t>
            </a:r>
            <a:endParaRPr lang="ru-RU" sz="8800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8596" y="1285861"/>
            <a:ext cx="835824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Гризайль (фр. </a:t>
            </a:r>
            <a:r>
              <a:rPr lang="ru-RU" sz="4000" b="1" dirty="0" err="1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Grisaille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от </a:t>
            </a:r>
            <a:r>
              <a:rPr lang="ru-RU" sz="4000" b="1" dirty="0" err="1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gris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— серый) — вид однотонной (монохромной) живописи, выполняемой в разных оттенках одного цвета, чаще всего сепии. Игра света и тени достигается с помощью полутонов или сочетания с белым цветом</a:t>
            </a:r>
          </a:p>
          <a:p>
            <a:endParaRPr lang="ru-RU" sz="3600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2143108" y="0"/>
            <a:ext cx="5929354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chilly" dir="t">
                <a:rot lat="0" lon="0" rev="21594000"/>
              </a:lightRig>
            </a:scene3d>
            <a:sp3d prstMaterial="dkEdge">
              <a:bevelT w="0" h="0"/>
              <a:bevelB w="0" h="0"/>
            </a:sp3d>
          </a:bodyPr>
          <a:lstStyle/>
          <a:p>
            <a:r>
              <a:rPr lang="ru-RU" sz="72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800" dist="1701800" dir="10200000" sx="110000" sy="110000" algn="ctr" rotWithShape="0">
                    <a:schemeClr val="bg1">
                      <a:lumMod val="85000"/>
                    </a:schemeClr>
                  </a:outerShdw>
                </a:effectLst>
                <a:latin typeface="Calibri" pitchFamily="34" charset="0"/>
              </a:rPr>
              <a:t>Гризайль</a:t>
            </a:r>
            <a:endParaRPr lang="ru-RU" sz="7200" dirty="0">
              <a:solidFill>
                <a:schemeClr val="accent3">
                  <a:lumMod val="50000"/>
                </a:schemeClr>
              </a:solidFill>
              <a:effectLst>
                <a:outerShdw blurRad="50800" dist="1701800" dir="10200000" sx="110000" sy="110000" algn="ctr" rotWithShape="0">
                  <a:schemeClr val="bg1">
                    <a:lumMod val="85000"/>
                  </a:scheme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2000" t="3000" r="2000" b="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7290" y="714356"/>
            <a:ext cx="20717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Calibri" pitchFamily="34" charset="0"/>
              </a:rPr>
              <a:t>ГРИЗАЙЛЬ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1071546"/>
            <a:ext cx="32861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Calibri" pitchFamily="34" charset="0"/>
              </a:rPr>
              <a:t>Техника гризайли широко использовалась в станковой живописи в Средние века. Примером может служить Алтарь Геллера, созданный </a:t>
            </a:r>
            <a:r>
              <a:rPr lang="ru-RU" sz="2000" dirty="0" err="1" smtClean="0">
                <a:latin typeface="Calibri" pitchFamily="34" charset="0"/>
              </a:rPr>
              <a:t>Маттиасом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Грюневальдом</a:t>
            </a:r>
            <a:r>
              <a:rPr lang="ru-RU" sz="2000" dirty="0" smtClean="0">
                <a:latin typeface="Calibri" pitchFamily="34" charset="0"/>
              </a:rPr>
              <a:t> и Альбрехтом Дюрером. Кисти </a:t>
            </a:r>
            <a:r>
              <a:rPr lang="ru-RU" sz="2000" dirty="0" err="1" smtClean="0">
                <a:latin typeface="Calibri" pitchFamily="34" charset="0"/>
              </a:rPr>
              <a:t>Грюневальда</a:t>
            </a:r>
            <a:r>
              <a:rPr lang="ru-RU" sz="2000" dirty="0" smtClean="0">
                <a:latin typeface="Calibri" pitchFamily="34" charset="0"/>
              </a:rPr>
              <a:t> принадлежат внешние створки, на которых изображения святых имитируют скульптуру</a:t>
            </a:r>
            <a:r>
              <a:rPr lang="ru-RU" sz="2000" dirty="0" smtClean="0"/>
              <a:t>.</a:t>
            </a:r>
          </a:p>
        </p:txBody>
      </p:sp>
      <p:pic>
        <p:nvPicPr>
          <p:cNvPr id="2050" name="Picture 2" descr="C:\Documents and Settings\User\Рабочий стол\Гризаль\grizai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42"/>
            <a:ext cx="3697392" cy="4421191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286380" y="5286388"/>
            <a:ext cx="2585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Маттиас</a:t>
            </a:r>
            <a:r>
              <a:rPr lang="ru-RU" dirty="0" smtClean="0"/>
              <a:t> </a:t>
            </a:r>
            <a:r>
              <a:rPr lang="ru-RU" dirty="0" err="1" smtClean="0"/>
              <a:t>Грюневальд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4929198"/>
            <a:ext cx="17273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Calibri" pitchFamily="34" charset="0"/>
              </a:rPr>
              <a:t>Алтарь Геллера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15140" y="60007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2928926" y="5143512"/>
            <a:ext cx="3190886" cy="6477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0"/>
            <a:endParaRPr lang="ru-RU" sz="3600" kern="10" spc="0" dirty="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71670" y="0"/>
            <a:ext cx="42862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alibri" pitchFamily="34" charset="0"/>
              </a:rPr>
              <a:t>ТЕСТ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642918"/>
            <a:ext cx="55785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Calibri" pitchFamily="34" charset="0"/>
              </a:rPr>
              <a:t>1. Определить основные цвета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00100" y="1571612"/>
            <a:ext cx="914400" cy="914400"/>
          </a:xfrm>
          <a:prstGeom prst="ellipse">
            <a:avLst/>
          </a:prstGeom>
          <a:solidFill>
            <a:srgbClr val="915A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Calibri" pitchFamily="34" charset="0"/>
              </a:rPr>
              <a:t>1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285984" y="1571612"/>
            <a:ext cx="914400" cy="914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Calibri" pitchFamily="34" charset="0"/>
              </a:rPr>
              <a:t>2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500430" y="1571612"/>
            <a:ext cx="914400" cy="914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Calibri" pitchFamily="34" charset="0"/>
              </a:rPr>
              <a:t>3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714876" y="1571612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Calibri" pitchFamily="34" charset="0"/>
              </a:rPr>
              <a:t>4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929322" y="1571612"/>
            <a:ext cx="914400" cy="914400"/>
          </a:xfrm>
          <a:prstGeom prst="ellipse">
            <a:avLst/>
          </a:prstGeom>
          <a:solidFill>
            <a:srgbClr val="177D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Calibri" pitchFamily="34" charset="0"/>
              </a:rPr>
              <a:t>5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143768" y="1571612"/>
            <a:ext cx="914400" cy="914400"/>
          </a:xfrm>
          <a:prstGeom prst="ellipse">
            <a:avLst/>
          </a:prstGeom>
          <a:solidFill>
            <a:srgbClr val="FADD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Calibri" pitchFamily="34" charset="0"/>
              </a:rPr>
              <a:t>6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142976" y="3714752"/>
            <a:ext cx="914400" cy="914400"/>
          </a:xfrm>
          <a:prstGeom prst="ellipse">
            <a:avLst/>
          </a:prstGeom>
          <a:solidFill>
            <a:srgbClr val="177D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Calibri" pitchFamily="34" charset="0"/>
              </a:rPr>
              <a:t>1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500298" y="3643314"/>
            <a:ext cx="914400" cy="914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Calibri" pitchFamily="34" charset="0"/>
              </a:rPr>
              <a:t>2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714744" y="3643314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Calibri" pitchFamily="34" charset="0"/>
              </a:rPr>
              <a:t>3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857752" y="3643314"/>
            <a:ext cx="914400" cy="9144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Calibri" pitchFamily="34" charset="0"/>
              </a:rPr>
              <a:t>4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000760" y="3643314"/>
            <a:ext cx="914400" cy="9144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Calibri" pitchFamily="34" charset="0"/>
              </a:rPr>
              <a:t>5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7143768" y="3643314"/>
            <a:ext cx="914400" cy="914400"/>
          </a:xfrm>
          <a:prstGeom prst="ellipse">
            <a:avLst/>
          </a:prstGeom>
          <a:solidFill>
            <a:srgbClr val="007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Calibri" pitchFamily="34" charset="0"/>
              </a:rPr>
              <a:t>6</a:t>
            </a:r>
            <a:endParaRPr lang="ru-RU" sz="4400" dirty="0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4348" y="2500306"/>
            <a:ext cx="67028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Calibri" pitchFamily="34" charset="0"/>
              </a:rPr>
              <a:t>2. Определить ахроматические цвета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7224" y="4643446"/>
            <a:ext cx="75724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Calibri" pitchFamily="34" charset="0"/>
              </a:rPr>
              <a:t>3. Как называется вид однотонной</a:t>
            </a:r>
          </a:p>
          <a:p>
            <a:pPr algn="ctr"/>
            <a:r>
              <a:rPr lang="ru-RU" sz="3200" dirty="0" smtClean="0">
                <a:latin typeface="Calibri" pitchFamily="34" charset="0"/>
              </a:rPr>
              <a:t>живописи?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71538" y="6000768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Calibri" pitchFamily="34" charset="0"/>
              </a:rPr>
              <a:t>А)</a:t>
            </a:r>
            <a:r>
              <a:rPr lang="ru-RU" sz="2800" dirty="0" smtClean="0">
                <a:latin typeface="Calibri" pitchFamily="34" charset="0"/>
              </a:rPr>
              <a:t> Фреска</a:t>
            </a:r>
            <a:r>
              <a:rPr lang="ru-RU" sz="2800" b="1" dirty="0" smtClean="0">
                <a:latin typeface="Calibri" pitchFamily="34" charset="0"/>
              </a:rPr>
              <a:t>; </a:t>
            </a:r>
            <a:r>
              <a:rPr lang="ru-RU" sz="2800" b="1" dirty="0" smtClean="0">
                <a:solidFill>
                  <a:srgbClr val="007033"/>
                </a:solidFill>
                <a:latin typeface="Calibri" pitchFamily="34" charset="0"/>
              </a:rPr>
              <a:t>Б)</a:t>
            </a:r>
            <a:r>
              <a:rPr lang="ru-RU" sz="2800" dirty="0" smtClean="0">
                <a:solidFill>
                  <a:prstClr val="black"/>
                </a:solidFill>
                <a:latin typeface="Calibri" pitchFamily="34" charset="0"/>
              </a:rPr>
              <a:t> Сграффито</a:t>
            </a:r>
            <a:r>
              <a:rPr lang="ru-RU" sz="2800" dirty="0" smtClean="0">
                <a:latin typeface="Calibri" pitchFamily="34" charset="0"/>
              </a:rPr>
              <a:t>;</a:t>
            </a:r>
            <a:r>
              <a:rPr lang="ru-RU" sz="2800" b="1" dirty="0" smtClean="0">
                <a:solidFill>
                  <a:srgbClr val="7030A0"/>
                </a:solidFill>
                <a:latin typeface="Calibri" pitchFamily="34" charset="0"/>
              </a:rPr>
              <a:t> В) </a:t>
            </a:r>
            <a:r>
              <a:rPr lang="ru-RU" sz="2800" dirty="0" smtClean="0">
                <a:solidFill>
                  <a:prstClr val="black"/>
                </a:solidFill>
                <a:latin typeface="Calibri" pitchFamily="34" charset="0"/>
              </a:rPr>
              <a:t>Гризайль</a:t>
            </a:r>
            <a:endParaRPr lang="ru-RU" sz="2800" dirty="0" smtClean="0">
              <a:latin typeface="Calibri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429256" y="5429264"/>
            <a:ext cx="30003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prstClr val="black"/>
                </a:solidFill>
              </a:rPr>
              <a:t> </a:t>
            </a:r>
            <a:endParaRPr lang="ru-RU" sz="28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3571868" y="1142984"/>
            <a:ext cx="804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alibri" pitchFamily="34" charset="0"/>
              </a:rPr>
              <a:t>ОТВЕТ</a:t>
            </a:r>
            <a:endParaRPr lang="ru-RU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29058" y="5572140"/>
            <a:ext cx="804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alibri" pitchFamily="34" charset="0"/>
              </a:rPr>
              <a:t>ОТВЕТ</a:t>
            </a:r>
            <a:endParaRPr lang="ru-RU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857620" y="3143248"/>
            <a:ext cx="804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alibri" pitchFamily="34" charset="0"/>
              </a:rPr>
              <a:t>ОТВЕТ</a:t>
            </a:r>
            <a:endParaRPr lang="ru-RU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572572" y="5835978"/>
            <a:ext cx="2984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214678" y="5929330"/>
            <a:ext cx="22158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  <a:latin typeface="Calibri" pitchFamily="34" charset="0"/>
              </a:rPr>
              <a:t>В) </a:t>
            </a:r>
            <a:r>
              <a:rPr lang="ru-RU" sz="3200" dirty="0" smtClean="0">
                <a:solidFill>
                  <a:prstClr val="black"/>
                </a:solidFill>
                <a:latin typeface="Calibri" pitchFamily="34" charset="0"/>
              </a:rPr>
              <a:t>Гризайль</a:t>
            </a:r>
            <a:endParaRPr lang="ru-RU" sz="3200" dirty="0">
              <a:latin typeface="Calibri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8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9" grpId="0" animBg="1"/>
      <p:bldP spid="9" grpId="1" animBg="1"/>
      <p:bldP spid="10" grpId="0" animBg="1"/>
      <p:bldP spid="11" grpId="0" animBg="1"/>
      <p:bldP spid="11" grpId="1" animBg="1"/>
      <p:bldP spid="13" grpId="0" animBg="1"/>
      <p:bldP spid="14" grpId="0" animBg="1"/>
      <p:bldP spid="14" grpId="1" animBg="1"/>
      <p:bldP spid="14" grpId="2" animBg="1"/>
      <p:bldP spid="15" grpId="0" animBg="1"/>
      <p:bldP spid="15" grpId="1" animBg="1"/>
      <p:bldP spid="16" grpId="0" animBg="1"/>
      <p:bldP spid="17" grpId="0" animBg="1"/>
      <p:bldP spid="17" grpId="1" animBg="1"/>
      <p:bldP spid="19" grpId="0"/>
      <p:bldP spid="20" grpId="0"/>
      <p:bldP spid="23" grpId="0"/>
      <p:bldP spid="26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928670"/>
            <a:ext cx="8643966" cy="1200329"/>
          </a:xfrm>
          <a:prstGeom prst="rect">
            <a:avLst/>
          </a:prstGeom>
          <a:noFill/>
          <a:effectLst>
            <a:outerShdw blurRad="63500" dir="6600000" sx="131000" sy="131000" algn="ctr" rotWithShape="0">
              <a:schemeClr val="bg2">
                <a:lumMod val="75000"/>
              </a:schemeClr>
            </a:outerShdw>
          </a:effectLst>
          <a:scene3d>
            <a:camera prst="orthographicFront"/>
            <a:lightRig rig="sunset" dir="t"/>
          </a:scene3d>
        </p:spPr>
        <p:txBody>
          <a:bodyPr wrap="square" rtlCol="0">
            <a:spAutoFit/>
            <a:sp3d prstMaterial="dkEdge"/>
          </a:bodyPr>
          <a:lstStyle/>
          <a:p>
            <a:r>
              <a:rPr lang="ru-RU" sz="3600" dirty="0" smtClean="0">
                <a:ln>
                  <a:gradFill>
                    <a:gsLst>
                      <a:gs pos="0">
                        <a:srgbClr val="000000"/>
                      </a:gs>
                      <a:gs pos="39999">
                        <a:srgbClr val="0A128C"/>
                      </a:gs>
                      <a:gs pos="70000">
                        <a:srgbClr val="181CC7"/>
                      </a:gs>
                      <a:gs pos="88000">
                        <a:srgbClr val="7005D4"/>
                      </a:gs>
                      <a:gs pos="100000">
                        <a:srgbClr val="8C3D91"/>
                      </a:gs>
                    </a:gsLst>
                    <a:lin ang="5400000" scaled="0"/>
                  </a:gradFill>
                </a:ln>
                <a:gradFill flip="none" rotWithShape="1">
                  <a:gsLst>
                    <a:gs pos="0">
                      <a:srgbClr val="5E9E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0"/>
                  <a:tileRect/>
                </a:gradFill>
                <a:effectLst>
                  <a:outerShdw blurRad="50800" dist="101600" dir="5280000" algn="r" rotWithShape="0">
                    <a:srgbClr val="FAE9CA"/>
                  </a:outerShdw>
                </a:effectLst>
                <a:latin typeface="Calibri" pitchFamily="34" charset="0"/>
              </a:rPr>
              <a:t>Выполнить гризайль (пейзаж, натюрморт, портрет) по выбору</a:t>
            </a:r>
            <a:endParaRPr lang="ru-RU" sz="3600" dirty="0">
              <a:ln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</a:gradFill>
              </a:ln>
              <a:gradFill flip="none" rotWithShape="1">
                <a:gsLst>
                  <a:gs pos="0">
                    <a:srgbClr val="5E9EFF"/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5400000" scaled="0"/>
                <a:tileRect/>
              </a:gradFill>
              <a:effectLst>
                <a:outerShdw blurRad="50800" dist="101600" dir="5280000" algn="r" rotWithShape="0">
                  <a:srgbClr val="FAE9CA"/>
                </a:outerShdw>
              </a:effectLst>
              <a:latin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kern="10" dirty="0" smtClean="0">
                <a:ln w="12700">
                  <a:solidFill>
                    <a:schemeClr val="bg2">
                      <a:alpha val="44000"/>
                    </a:schemeClr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Calibri" pitchFamily="34" charset="0"/>
                <a:cs typeface="Arial"/>
              </a:rPr>
              <a:t>Практическая работа</a:t>
            </a:r>
            <a:endParaRPr lang="ru-RU" sz="6600" b="1" kern="10" dirty="0">
              <a:ln w="12700">
                <a:solidFill>
                  <a:schemeClr val="bg2">
                    <a:alpha val="44000"/>
                  </a:schemeClr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blurRad="50800" dist="50800" dir="5400000" algn="ctr" rotWithShape="0">
                  <a:schemeClr val="bg1"/>
                </a:outerShdw>
              </a:effectLst>
              <a:latin typeface="Calibri" pitchFamily="34" charset="0"/>
              <a:cs typeface="Arial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688" y="1214422"/>
            <a:ext cx="885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Calibri" pitchFamily="34" charset="0"/>
                <a:hlinkClick r:id="rId2"/>
              </a:rPr>
              <a:t>http://www.google.com/imgres?imgurl=http://www.fotodeti.ru/images/foto_b/265_0125.jpg&amp;imgrefu</a:t>
            </a:r>
            <a:r>
              <a:rPr lang="ru-RU" dirty="0" smtClean="0">
                <a:latin typeface="Calibri" pitchFamily="34" charset="0"/>
              </a:rPr>
              <a:t>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2071678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Calibri" pitchFamily="34" charset="0"/>
              </a:rPr>
              <a:t>http://www.osinka.ru/Moda/Colour/09_07/ понятие о теплой и холодной цветовой гамме 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857496"/>
            <a:ext cx="8143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Calibri" pitchFamily="34" charset="0"/>
              </a:rPr>
              <a:t>http://www.good-style.info/blog/video-uroki-risovaniya-v-tehnike-grizayl/  Гризайль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3643314"/>
            <a:ext cx="8643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alibri" pitchFamily="34" charset="0"/>
              </a:rPr>
              <a:t>Н.Л. </a:t>
            </a:r>
            <a:r>
              <a:rPr lang="ru-RU" dirty="0" err="1" smtClean="0">
                <a:latin typeface="Calibri" pitchFamily="34" charset="0"/>
              </a:rPr>
              <a:t>Неменская</a:t>
            </a:r>
            <a:r>
              <a:rPr lang="ru-RU" dirty="0" smtClean="0">
                <a:latin typeface="Calibri" pitchFamily="34" charset="0"/>
              </a:rPr>
              <a:t> Изобразительное искусство. Искусство в жизни человека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00232" y="500042"/>
            <a:ext cx="43141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Calibri" pitchFamily="34" charset="0"/>
                <a:cs typeface="Times New Roman" pitchFamily="18" charset="0"/>
              </a:rPr>
              <a:t>Используемые источники:</a:t>
            </a:r>
            <a:endParaRPr lang="ru-RU" sz="2800" b="1" dirty="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15549</TotalTime>
  <Words>183</Words>
  <Application>Microsoft Office PowerPoint</Application>
  <PresentationFormat>Экран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Melkosoft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FuckYouBill</dc:creator>
  <cp:lastModifiedBy>FuckYouBill</cp:lastModifiedBy>
  <cp:revision>1582</cp:revision>
  <dcterms:created xsi:type="dcterms:W3CDTF">2010-10-26T08:27:44Z</dcterms:created>
  <dcterms:modified xsi:type="dcterms:W3CDTF">2012-03-12T17:15:51Z</dcterms:modified>
</cp:coreProperties>
</file>