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91" r:id="rId3"/>
    <p:sldId id="388" r:id="rId4"/>
    <p:sldId id="352" r:id="rId5"/>
    <p:sldId id="382" r:id="rId6"/>
    <p:sldId id="383" r:id="rId7"/>
    <p:sldId id="297" r:id="rId8"/>
    <p:sldId id="292" r:id="rId9"/>
    <p:sldId id="354" r:id="rId10"/>
    <p:sldId id="314" r:id="rId11"/>
    <p:sldId id="363" r:id="rId12"/>
    <p:sldId id="288" r:id="rId13"/>
    <p:sldId id="333" r:id="rId14"/>
    <p:sldId id="337" r:id="rId15"/>
    <p:sldId id="317" r:id="rId16"/>
    <p:sldId id="336" r:id="rId17"/>
    <p:sldId id="312" r:id="rId18"/>
    <p:sldId id="318" r:id="rId19"/>
    <p:sldId id="319" r:id="rId20"/>
    <p:sldId id="320" r:id="rId21"/>
    <p:sldId id="3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F1C"/>
    <a:srgbClr val="0099FF"/>
    <a:srgbClr val="298771"/>
    <a:srgbClr val="27634C"/>
    <a:srgbClr val="6950D4"/>
    <a:srgbClr val="4129A7"/>
    <a:srgbClr val="FDEE31"/>
    <a:srgbClr val="3A080A"/>
    <a:srgbClr val="DAE4CA"/>
    <a:srgbClr val="DFE8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50" autoAdjust="0"/>
    <p:restoredTop sz="96043" autoAdjust="0"/>
  </p:normalViewPr>
  <p:slideViewPr>
    <p:cSldViewPr>
      <p:cViewPr>
        <p:scale>
          <a:sx n="71" d="100"/>
          <a:sy n="71" d="100"/>
        </p:scale>
        <p:origin x="-3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FD43-A844-4843-9827-C0D295C92734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28E5-FB01-4F2D-9351-6362810D9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28E5-FB01-4F2D-9351-6362810D9D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28E5-FB01-4F2D-9351-6362810D9D3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1632A-EF25-41A8-98A8-216E10D807AC}" type="slidenum">
              <a:rPr lang="ru-RU"/>
              <a:pPr/>
              <a:t>11</a:t>
            </a:fld>
            <a:endParaRPr 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0441F-218A-4DDA-9C39-05D54D3AD7C2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3749-2D01-4FC3-A822-3E616225D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821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МОУ СОШ № 17,   г. Карталы, Челябинской области</a:t>
            </a:r>
          </a:p>
          <a:p>
            <a:pPr algn="ctr"/>
            <a:endParaRPr lang="ru-RU" sz="24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514351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Учитель: </a:t>
            </a:r>
            <a:r>
              <a:rPr lang="ru-RU" sz="24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Гринько</a:t>
            </a:r>
            <a:r>
              <a:rPr lang="ru-RU" sz="24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Алла Николаевна</a:t>
            </a:r>
            <a:endParaRPr lang="ru-RU" sz="24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5857892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2011 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500174"/>
            <a:ext cx="6776727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5 СЮЖЕТОВ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ОСНОВЫ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ЦВЕТОВЕДЕНИЯ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4414" y="1214422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 какой цветовой гамме выполнена картина</a:t>
            </a:r>
          </a:p>
          <a:p>
            <a:r>
              <a:rPr lang="ru-RU" dirty="0" smtClean="0">
                <a:latin typeface="Calibri" pitchFamily="34" charset="0"/>
              </a:rPr>
              <a:t>В. И. Сурикова</a:t>
            </a:r>
          </a:p>
          <a:p>
            <a:r>
              <a:rPr lang="ru-RU" dirty="0" smtClean="0">
                <a:latin typeface="Calibri" pitchFamily="34" charset="0"/>
              </a:rPr>
              <a:t>«Переход Суворова через Альпы»?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1285860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 какой цветовой гамме выполнена картина</a:t>
            </a:r>
          </a:p>
          <a:p>
            <a:r>
              <a:rPr lang="ru-RU" dirty="0" smtClean="0">
                <a:latin typeface="Calibri" pitchFamily="34" charset="0"/>
              </a:rPr>
              <a:t>В. Д. Поленова</a:t>
            </a:r>
          </a:p>
          <a:p>
            <a:r>
              <a:rPr lang="ru-RU" dirty="0" smtClean="0">
                <a:latin typeface="Calibri" pitchFamily="34" charset="0"/>
              </a:rPr>
              <a:t>«Березовая аллея»?</a:t>
            </a:r>
          </a:p>
        </p:txBody>
      </p:sp>
      <p:pic>
        <p:nvPicPr>
          <p:cNvPr id="3074" name="Picture 2" descr="C:\Documents and Settings\User\Рабочий стол\polen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2643182"/>
            <a:ext cx="2693845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431800" dist="88900" dir="5400000" algn="t" rotWithShape="0">
              <a:prstClr val="black">
                <a:alpha val="93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1357290" y="2857496"/>
            <a:ext cx="2660583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698500" dist="215900" dir="5400000" algn="t" rotWithShape="0">
              <a:prstClr val="black">
                <a:alpha val="96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85918" y="214290"/>
            <a:ext cx="6488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724F1C"/>
              </a:contourClr>
            </a:sp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4F1C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ОТВЕТЬТЕ НА ВОПРОСЫ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4F1C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lum bright="-6000" contrast="16000"/>
          </a:blip>
          <a:srcRect/>
          <a:stretch>
            <a:fillRect/>
          </a:stretch>
        </p:blipFill>
        <p:spPr bwMode="auto">
          <a:xfrm>
            <a:off x="1500166" y="2714620"/>
            <a:ext cx="2431498" cy="3281898"/>
          </a:xfrm>
          <a:prstGeom prst="rect">
            <a:avLst/>
          </a:prstGeom>
          <a:ln w="88900" cap="sq" cmpd="thickThin">
            <a:gradFill>
              <a:gsLst>
                <a:gs pos="10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prstDash val="solid"/>
            <a:miter lim="800000"/>
          </a:ln>
          <a:effectLst>
            <a:outerShdw blurRad="228600" dist="152400" dir="5400000" algn="t" rotWithShape="0">
              <a:prstClr val="black">
                <a:alpha val="87000"/>
              </a:prstClr>
            </a:outerShdw>
          </a:effectLst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398588" y="2205038"/>
            <a:ext cx="184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endParaRPr lang="ru-RU" sz="3200" b="1">
              <a:latin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sz="3200" b="1"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lum contrast="46000"/>
          </a:blip>
          <a:srcRect/>
          <a:stretch>
            <a:fillRect/>
          </a:stretch>
        </p:blipFill>
        <p:spPr bwMode="auto">
          <a:xfrm>
            <a:off x="5357818" y="2571744"/>
            <a:ext cx="2619367" cy="3367235"/>
          </a:xfrm>
          <a:prstGeom prst="rect">
            <a:avLst/>
          </a:prstGeom>
          <a:ln w="88900" cap="sq" cmpd="thickThin">
            <a:gradFill>
              <a:gsLst>
                <a:gs pos="10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dist="190500" dir="5400000" algn="t" rotWithShape="0">
              <a:prstClr val="black">
                <a:alpha val="89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428604"/>
            <a:ext cx="3176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В какой цветовой гамме выполнена картина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А.К. </a:t>
            </a:r>
            <a:r>
              <a:rPr lang="ru-RU" sz="2400" dirty="0" err="1" smtClean="0">
                <a:latin typeface="Calibri" pitchFamily="34" charset="0"/>
              </a:rPr>
              <a:t>Саврасова</a:t>
            </a:r>
            <a:endParaRPr lang="ru-RU" sz="2400" dirty="0" smtClean="0">
              <a:latin typeface="Calibri" pitchFamily="34" charset="0"/>
            </a:endParaRPr>
          </a:p>
          <a:p>
            <a:pPr algn="ctr"/>
            <a:r>
              <a:rPr lang="ru-RU" sz="2400" dirty="0" smtClean="0">
                <a:latin typeface="Calibri" pitchFamily="34" charset="0"/>
              </a:rPr>
              <a:t>«Грачи прилетели»?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00042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В какой цветовой гамме выполнена картина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А.И.Куинджи </a:t>
            </a:r>
          </a:p>
          <a:p>
            <a:pPr algn="ctr"/>
            <a:r>
              <a:rPr lang="ru-RU" sz="2400" dirty="0" smtClean="0">
                <a:latin typeface="Calibri" pitchFamily="34" charset="0"/>
              </a:rPr>
              <a:t>«На севере диком»?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30" y="857232"/>
            <a:ext cx="8215370" cy="424731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Часто свойство цвета используется для создания иллюзии приближения или отдаления предмета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Насыщенные теплые тона как бы приближают, а холодные, малонасыщенные тона отдаляют. Таким образом, только с помощью цвета можно передавать пространство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7158" y="1571612"/>
            <a:ext cx="8215370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194" name="Picture 2" descr="D:\Мои рисунки\Художник Леонид Афремов\3924155_54db5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3450315" cy="4672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5" name="Picture 3" descr="D:\Мои рисунки\Художник Леонид Афремов\3924149_2e918cb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71678"/>
            <a:ext cx="3300928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85728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Каждый цвет имеет теплый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 холодный оттенок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9219" name="Picture 3" descr="C:\Documents and Settings\User\Рабочий стол\фон слайда\20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6241320" cy="4862480"/>
          </a:xfrm>
          <a:prstGeom prst="ellipse">
            <a:avLst/>
          </a:prstGeom>
          <a:ln w="63500" cap="rnd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РАМКИ БАГЕТНЫЕ\people7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6155424" cy="5006626"/>
          </a:xfrm>
          <a:prstGeom prst="rect">
            <a:avLst/>
          </a:prstGeom>
          <a:noFill/>
          <a:effectLst>
            <a:outerShdw blurRad="292100" dist="190500" dir="5400000" algn="t" rotWithShape="0">
              <a:srgbClr val="724F1C">
                <a:alpha val="90000"/>
              </a:srgbClr>
            </a:outerShdw>
          </a:effectLst>
        </p:spPr>
      </p:pic>
      <p:pic>
        <p:nvPicPr>
          <p:cNvPr id="4" name="Picture 4" descr="D:\Художник Леонид Афремов\3931211_3b7d77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14488"/>
            <a:ext cx="5000660" cy="3857652"/>
          </a:xfrm>
          <a:prstGeom prst="rect">
            <a:avLst/>
          </a:prstGeom>
          <a:noFill/>
          <a:effectLst>
            <a:outerShdw blurRad="50800" dir="15540000" algn="t" rotWithShape="0">
              <a:prstClr val="black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643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Художник Леонид Афремов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71480"/>
            <a:ext cx="318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Натюрморт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 розами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2214554"/>
          <a:ext cx="6000792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1064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1B41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E951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D7B0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8663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441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441E"/>
                    </a:solidFill>
                  </a:tcPr>
                </a:tc>
              </a:tr>
              <a:tr h="1078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DD41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7C43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BB54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0A62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1982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9349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929058" y="2000240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00496" y="4786322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71934" y="1643050"/>
            <a:ext cx="109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ТЕПЛЫЕ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01024" y="2643182"/>
            <a:ext cx="928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ТЕПЛЫЕ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1934" y="4500570"/>
            <a:ext cx="136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ХОЛОДНЫ</a:t>
            </a:r>
            <a:r>
              <a:rPr lang="ru-RU" b="1" dirty="0" smtClean="0">
                <a:solidFill>
                  <a:srgbClr val="0070C0"/>
                </a:solidFill>
              </a:rPr>
              <a:t>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929522" y="3571876"/>
            <a:ext cx="1214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ХОЛОДНЫЕ</a:t>
            </a:r>
            <a:endParaRPr lang="ru-RU" sz="1600" b="1" dirty="0">
              <a:latin typeface="Calibri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1428728" y="2786058"/>
            <a:ext cx="642942" cy="500066"/>
          </a:xfrm>
          <a:prstGeom prst="line">
            <a:avLst/>
          </a:prstGeom>
          <a:ln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1428728" y="3286124"/>
            <a:ext cx="642942" cy="42862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4348" y="3000372"/>
            <a:ext cx="88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ОДИН</a:t>
            </a:r>
          </a:p>
          <a:p>
            <a:r>
              <a:rPr lang="ru-RU" sz="1600" b="1" dirty="0" smtClean="0">
                <a:latin typeface="Calibri" pitchFamily="34" charset="0"/>
              </a:rPr>
              <a:t>ЦВЕТ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357166"/>
            <a:ext cx="6929486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Движение цвета к холодному и теплому оттенку на примере желтого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5000636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Calibri" pitchFamily="34" charset="0"/>
              </a:rPr>
              <a:t>Чем более оттенок становится теплым или холодным, тем больше видна разница с исходным цветом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Движение цвета к холодному и теплому оттенку на примере зеленого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2500306"/>
          <a:ext cx="5500722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87"/>
                <a:gridCol w="916787"/>
                <a:gridCol w="916787"/>
                <a:gridCol w="916787"/>
                <a:gridCol w="916787"/>
                <a:gridCol w="916787"/>
              </a:tblGrid>
              <a:tr h="99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51995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88A3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37F3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7E3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37E3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2623E"/>
                    </a:solidFill>
                  </a:tcPr>
                </a:tc>
              </a:tr>
              <a:tr h="107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51995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38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518D7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8847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3857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E7E92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1857356" y="3000372"/>
            <a:ext cx="571504" cy="571504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1785918" y="3571876"/>
            <a:ext cx="571504" cy="42862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14876" y="2285992"/>
            <a:ext cx="1571636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4876" y="4857760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0100" y="3143248"/>
            <a:ext cx="80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Один</a:t>
            </a:r>
          </a:p>
          <a:p>
            <a:r>
              <a:rPr lang="ru-RU" dirty="0" smtClean="0">
                <a:latin typeface="Calibri" pitchFamily="34" charset="0"/>
              </a:rPr>
              <a:t>цвет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1928802"/>
            <a:ext cx="9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Calibri" pitchFamily="34" charset="0"/>
              </a:rPr>
              <a:t>теплый</a:t>
            </a:r>
            <a:endParaRPr lang="ru-RU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6710" y="4000504"/>
            <a:ext cx="116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холодный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8148" y="2857496"/>
            <a:ext cx="9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теплый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4857760"/>
            <a:ext cx="1161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холодный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Движение цвета к холодному и теплому оттенку на примере красного</a:t>
            </a:r>
            <a:endParaRPr lang="ru-RU" sz="2800" b="1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2714620"/>
          <a:ext cx="5500728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88"/>
                <a:gridCol w="916788"/>
                <a:gridCol w="916788"/>
                <a:gridCol w="916788"/>
                <a:gridCol w="916788"/>
                <a:gridCol w="916788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6323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E3B1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F471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8472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4F32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1395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33F7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3E7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3E8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A468A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1857356" y="3214686"/>
            <a:ext cx="500066" cy="50006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1857356" y="3714752"/>
            <a:ext cx="500066" cy="42862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857620" y="2357430"/>
            <a:ext cx="1857388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00496" y="4929198"/>
            <a:ext cx="2071702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100" y="335756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Один</a:t>
            </a:r>
          </a:p>
          <a:p>
            <a:r>
              <a:rPr lang="ru-RU" dirty="0" smtClean="0">
                <a:latin typeface="Calibri" pitchFamily="34" charset="0"/>
              </a:rPr>
              <a:t>цвет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810" y="1928802"/>
            <a:ext cx="92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теплый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29586" y="2857496"/>
            <a:ext cx="9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теплый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5000636"/>
            <a:ext cx="12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холодный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31986" y="3929066"/>
            <a:ext cx="1212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холодный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Упражн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06" y="2071678"/>
            <a:ext cx="8072494" cy="4786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671517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724F1C"/>
                </a:solidFill>
                <a:latin typeface="Calibri" pitchFamily="34" charset="0"/>
              </a:rPr>
              <a:t>Упражнение</a:t>
            </a:r>
            <a:endParaRPr lang="ru-RU" sz="4000" b="1" cap="none" spc="0" dirty="0">
              <a:ln w="24500" cmpd="dbl">
                <a:noFill/>
                <a:prstDash val="solid"/>
                <a:miter lim="800000"/>
              </a:ln>
              <a:solidFill>
                <a:srgbClr val="724F1C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4291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Постепенно подмешивая к исходному цвету теплый оранжево-красный, закрашивайте ячейки строки "теплее". Затем, подмешивая к исходному цвету холодный сине-голубой, закрашивайте ячейки следующей строки "холоднее"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878" y="642918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«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ТЕПЛЫЕ И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ХОЛОДНЫЕ ЦВЕТА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»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182" y="0"/>
            <a:ext cx="237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СЮЖЕТ- 4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4143380"/>
            <a:ext cx="5475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5 ОСНОВНЫХ ЦЕЛЕЙ И ЗАДАЧ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71488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5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4">
                      <a:shade val="50000"/>
                      <a:satMod val="120000"/>
                    </a:schemeClr>
                  </a:solidFill>
                </a:ln>
                <a:solidFill>
                  <a:srgbClr val="0000FF">
                    <a:alpha val="71000"/>
                  </a:srgb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accent4">
                      <a:shade val="5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узнать, какие цвета спектра относятся к теплым;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4">
                      <a:shade val="5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какие цвета спектра относятся к холодным;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4">
                      <a:shade val="5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научиться определять цветовую гамму картин;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4">
                      <a:shade val="5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узнать, как свойства цвета используются в создании иллюзии;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n>
                  <a:solidFill>
                    <a:schemeClr val="accent4">
                      <a:shade val="5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научиться применять полученные знания о цвете в практической работе</a:t>
            </a:r>
            <a:endParaRPr lang="ru-RU" sz="2000" dirty="0">
              <a:ln>
                <a:solidFill>
                  <a:schemeClr val="accent4">
                    <a:shade val="50000"/>
                    <a:satMod val="12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User\Рабочий стол\фон слайда\13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2928958" cy="2786082"/>
          </a:xfrm>
          <a:prstGeom prst="ellipse">
            <a:avLst/>
          </a:prstGeom>
          <a:ln w="63500" cap="rnd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57161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http://www.osinka.ru/Moda/Colour/09_07/ понятие о теплой и холодной цветовой гамме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500702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Н.Л. </a:t>
            </a:r>
            <a:r>
              <a:rPr lang="ru-RU" dirty="0" err="1" smtClean="0">
                <a:latin typeface="Calibri" pitchFamily="34" charset="0"/>
              </a:rPr>
              <a:t>Неменская</a:t>
            </a:r>
            <a:r>
              <a:rPr lang="ru-RU" dirty="0" smtClean="0">
                <a:latin typeface="Calibri" pitchFamily="34" charset="0"/>
              </a:rPr>
              <a:t> Изобразительное искусство. Искусство в жизни человека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290"/>
            <a:ext cx="4907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Используемые источники:</a:t>
            </a:r>
            <a:endParaRPr lang="ru-RU" sz="3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143248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http://firs-art.livejournal.com/5101.html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92867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http://draw.demiart.ru/2007/01/08/tsvetovedenie/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50030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http://draw.demiart.ru/category/cveta-i-kraski/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429132"/>
            <a:ext cx="412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Картины художника Леонида Афремова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714752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http://www.artprojekt.ru/school/painting/001.html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192" y="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ЦВЕТА ДЕЛЯТСЯ </a:t>
            </a:r>
          </a:p>
          <a:p>
            <a:pPr algn="ctr"/>
            <a:r>
              <a:rPr lang="ru-RU" sz="5400" b="1" cap="all" dirty="0" smtClean="0">
                <a:ln w="900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НА ТЕПЛЫЕ И ХОЛОДНЫЕ</a:t>
            </a:r>
          </a:p>
        </p:txBody>
      </p:sp>
      <p:pic>
        <p:nvPicPr>
          <p:cNvPr id="2051" name="Picture 3" descr="C:\Documents and Settings\User\Рабочий стол\фон слайда\цвет\trad_com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000240"/>
            <a:ext cx="4500594" cy="4278064"/>
          </a:xfrm>
          <a:prstGeom prst="ellipse">
            <a:avLst/>
          </a:prstGeom>
          <a:ln w="190500" cap="rnd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</a:ln>
          <a:effectLst>
            <a:outerShdw blurRad="495300" dist="101600" dir="5400000" algn="t" rotWithShape="0">
              <a:schemeClr val="accent2">
                <a:lumMod val="50000"/>
                <a:alpha val="92000"/>
              </a:scheme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фон слайда\КИСТИ И КРАСКИ\1247343796_hbyl_002007.jpg"/>
          <p:cNvPicPr>
            <a:picLocks noChangeAspect="1" noChangeArrowheads="1"/>
          </p:cNvPicPr>
          <p:nvPr/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928662" y="4643446"/>
            <a:ext cx="8215338" cy="22145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79295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75" cmpd="sng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dist="50800" dir="7440000" algn="ctr" rotWithShape="0">
                    <a:schemeClr val="accent6">
                      <a:lumMod val="75000"/>
                    </a:schemeClr>
                  </a:outerShdw>
                </a:effectLst>
                <a:latin typeface="Calibri" pitchFamily="34" charset="0"/>
              </a:rPr>
              <a:t>ЦВЕТА </a:t>
            </a:r>
          </a:p>
          <a:p>
            <a:pPr algn="ctr"/>
            <a:r>
              <a:rPr lang="ru-RU" sz="3200" b="1" dirty="0" smtClean="0">
                <a:ln w="3175" cmpd="sng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dist="50800" dir="7440000" algn="ctr" rotWithShape="0">
                    <a:schemeClr val="accent6">
                      <a:lumMod val="75000"/>
                    </a:schemeClr>
                  </a:outerShdw>
                </a:effectLst>
                <a:latin typeface="Calibri" pitchFamily="34" charset="0"/>
              </a:rPr>
              <a:t>КРАСНО – ЖЕЛТОЙ</a:t>
            </a:r>
          </a:p>
          <a:p>
            <a:pPr algn="ctr"/>
            <a:r>
              <a:rPr lang="ru-RU" sz="3200" b="1" dirty="0" smtClean="0">
                <a:ln w="3175" cmpd="sng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dist="50800" dir="7440000" algn="ctr" rotWithShape="0">
                    <a:schemeClr val="accent6">
                      <a:lumMod val="75000"/>
                    </a:schemeClr>
                  </a:outerShdw>
                </a:effectLst>
                <a:latin typeface="Calibri" pitchFamily="34" charset="0"/>
              </a:rPr>
              <a:t>ЧАСТИ СПЕКТРА СОЗДАЮТ ОЩУЩЕНИЕ ТЕПЛА,</a:t>
            </a:r>
          </a:p>
          <a:p>
            <a:pPr algn="ctr"/>
            <a:r>
              <a:rPr lang="ru-RU" sz="3200" b="1" dirty="0" smtClean="0">
                <a:ln w="3175" cmpd="sng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dist="50800" dir="7440000" algn="ctr" rotWithShape="0">
                    <a:schemeClr val="accent6">
                      <a:lumMod val="75000"/>
                    </a:schemeClr>
                  </a:outerShdw>
                </a:effectLst>
                <a:latin typeface="Calibri" pitchFamily="34" charset="0"/>
              </a:rPr>
              <a:t>ПОЭТОМУ ИХ НАЗЫВАЮТ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571744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2225" cmpd="sng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292100" dir="13500000">
                    <a:srgbClr val="FFFFBD">
                      <a:alpha val="50000"/>
                    </a:srgbClr>
                  </a:innerShdw>
                </a:effectLst>
                <a:latin typeface="Calibri" pitchFamily="34" charset="0"/>
              </a:rPr>
              <a:t>ТЕПЛЫМИ</a:t>
            </a:r>
            <a:r>
              <a:rPr lang="ru-RU" sz="4000" b="1" dirty="0" smtClean="0">
                <a:ln w="22225" cmpd="sng">
                  <a:solidFill>
                    <a:srgbClr val="FFFFBD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sz="4000" dirty="0">
              <a:ln w="22225" cmpd="sng">
                <a:solidFill>
                  <a:srgbClr val="FFFFBD"/>
                </a:solidFill>
              </a:ln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8992" y="4572008"/>
            <a:ext cx="642942" cy="700086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  <a:effectLst>
            <a:innerShdw blurRad="381000" dist="88900" dir="1560000">
              <a:schemeClr val="bg1">
                <a:alpha val="9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4071942"/>
            <a:ext cx="1500198" cy="134302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>
            <a:solidFill>
              <a:srgbClr val="993300">
                <a:alpha val="28000"/>
              </a:srgbClr>
            </a:solidFill>
          </a:ln>
          <a:effectLst>
            <a:innerShdw blurRad="152400" dist="190500" dir="15300000">
              <a:schemeClr val="bg1">
                <a:alpha val="9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6904261">
            <a:off x="5528596" y="6120395"/>
            <a:ext cx="628648" cy="714380"/>
          </a:xfrm>
          <a:prstGeom prst="ellipse">
            <a:avLst/>
          </a:prstGeom>
          <a:solidFill>
            <a:srgbClr val="D7BA0F"/>
          </a:solidFill>
          <a:ln>
            <a:noFill/>
          </a:ln>
          <a:effectLst>
            <a:innerShdw blurRad="114300" dist="152400" dir="1326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29520" y="5500702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393700" dist="190500" dir="15300000">
              <a:schemeClr val="bg1">
                <a:alpha val="9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956300">
            <a:off x="1229659" y="4244955"/>
            <a:ext cx="1126953" cy="1037117"/>
          </a:xfrm>
          <a:prstGeom prst="ellipse">
            <a:avLst/>
          </a:prstGeom>
          <a:gradFill>
            <a:gsLst>
              <a:gs pos="0">
                <a:srgbClr val="F8B908"/>
              </a:gs>
              <a:gs pos="100000">
                <a:schemeClr val="accent3">
                  <a:lumMod val="75000"/>
                </a:schemeClr>
              </a:gs>
              <a:gs pos="70000">
                <a:srgbClr val="C00000"/>
              </a:gs>
              <a:gs pos="10000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innerShdw blurRad="177800" dist="101600" dir="13920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3873E-6 L 0.0033 0.49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00100" y="214290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morning" dir="tl"/>
            </a:scene3d>
            <a:sp3d extrusionH="25400" contourW="8890"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dist="114300" dir="5280000" algn="ctr" rotWithShape="0">
                    <a:srgbClr val="EDBC73"/>
                  </a:outerShdw>
                </a:effectLst>
                <a:latin typeface="Calibri" pitchFamily="34" charset="0"/>
              </a:rPr>
              <a:t>Теплые </a:t>
            </a:r>
            <a:r>
              <a:rPr lang="ru-RU" sz="72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dist="114300" dir="5280000" algn="ctr" rotWithShape="0">
                    <a:srgbClr val="EDBC73"/>
                  </a:outerShdw>
                </a:effectLst>
                <a:latin typeface="Calibri" pitchFamily="34" charset="0"/>
              </a:rPr>
              <a:t>цвета</a:t>
            </a:r>
            <a:endParaRPr lang="ru-RU" sz="72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dist="114300" dir="5280000" algn="ctr" rotWithShape="0">
                  <a:srgbClr val="EDBC73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214554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DA1F28">
                      <a:lumMod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Желтый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357298"/>
            <a:ext cx="3863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Оранжевый</a:t>
            </a:r>
            <a:endParaRPr lang="ru-RU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135729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460A0D"/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</a:t>
            </a:r>
            <a:endParaRPr lang="ru-RU" sz="5400" i="1" dirty="0" smtClean="0">
              <a:ln w="22225">
                <a:solidFill>
                  <a:srgbClr val="CC9900"/>
                </a:solidFill>
              </a:ln>
              <a:solidFill>
                <a:srgbClr val="CC990A"/>
              </a:solidFill>
              <a:effectLst>
                <a:outerShdw blurRad="50800" dist="50800" dir="5400000" algn="ctr" rotWithShape="0">
                  <a:srgbClr val="DA1F28">
                    <a:lumMod val="5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101" name="Picture 5" descr="C:\Documents and Settings\User\Рабочий стол\фон слайда\446950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14686"/>
            <a:ext cx="5429248" cy="3393280"/>
          </a:xfrm>
          <a:prstGeom prst="ellipse">
            <a:avLst/>
          </a:prstGeom>
          <a:ln w="63500" cap="rnd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43042" y="3643314"/>
            <a:ext cx="6072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9933FF"/>
              </a:solidFill>
              <a:effectLst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357166"/>
            <a:ext cx="72866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3175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512107"/>
                  </a:outerShdw>
                </a:effectLst>
                <a:latin typeface="Calibri" pitchFamily="34" charset="0"/>
              </a:rPr>
              <a:t>ТЕПЛЫЕ ЦВЕТА –ЯРКИЕ, ЭНЕРГИЧНЫЕ</a:t>
            </a:r>
            <a:endParaRPr lang="ru-RU" sz="4400" cap="none" spc="0" dirty="0">
              <a:ln w="3175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rgbClr val="512107"/>
                </a:outerShdw>
              </a:effectLst>
              <a:latin typeface="Calibri" pitchFamily="34" charset="0"/>
            </a:endParaRPr>
          </a:p>
        </p:txBody>
      </p:sp>
      <p:pic>
        <p:nvPicPr>
          <p:cNvPr id="3075" name="Picture 3" descr="D:\Цветы и природа\Копия 1799509_2c87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653939" cy="4657758"/>
          </a:xfrm>
          <a:prstGeom prst="rect">
            <a:avLst/>
          </a:prstGeom>
          <a:noFill/>
          <a:effectLst>
            <a:outerShdw blurRad="533400" dist="279400" dir="10800000" algn="r" rotWithShape="0">
              <a:srgbClr val="3A080A">
                <a:alpha val="82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холодные - более спокойные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</p:txBody>
      </p:sp>
      <p:pic>
        <p:nvPicPr>
          <p:cNvPr id="5122" name="Picture 2" descr="D:\Цветы и природа\2006732_fcfb46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85992"/>
            <a:ext cx="6069442" cy="3965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miter lim="800000"/>
          </a:ln>
          <a:effectLst>
            <a:outerShdw blurRad="965200" dist="241300" dir="5400000" algn="t" rotWithShape="0">
              <a:prstClr val="black">
                <a:alpha val="58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2869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8900000" scaled="0"/>
                  <a:tileRect/>
                </a:gradFill>
                <a:effectLst>
                  <a:outerShdw dist="139700" dir="900000" sx="97000" sy="97000" algn="tl">
                    <a:schemeClr val="bg1"/>
                  </a:outerShdw>
                </a:effectLst>
              </a:rPr>
              <a:t>     </a:t>
            </a:r>
            <a:endParaRPr lang="ru-RU" sz="5400" b="1" cap="none" spc="0" dirty="0">
              <a:ln w="11430">
                <a:noFill/>
              </a:ln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  <a:tileRect l="-100000" b="-100000"/>
              </a:gradFill>
              <a:effectLst>
                <a:outerShdw blurRad="80000" dist="88900" dir="21300000" algn="tl">
                  <a:schemeClr val="bg1"/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C:\Documents and Settings\User\Рабочий стол\фон слайда\platinumwall.ru_2010010216540928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5"/>
            <a:ext cx="4108566" cy="3075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miter lim="800000"/>
          </a:ln>
          <a:effectLst>
            <a:outerShdw blurRad="1041400" dist="177800" dir="5400000" algn="t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0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flip="none" rotWithShape="1">
                  <a:gsLst>
                    <a:gs pos="9800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ЦВЕТАГОЛУБОВАТО</a:t>
            </a:r>
            <a:r>
              <a:rPr lang="ru-RU" sz="4000" b="1" dirty="0" smtClean="0">
                <a:ln>
                  <a:prstDash val="solid"/>
                </a:ln>
                <a:gradFill flip="none" rotWithShape="1">
                  <a:gsLst>
                    <a:gs pos="9800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– СИНЕЙ ЧАСТИ СПЕКТРА</a:t>
            </a:r>
          </a:p>
          <a:p>
            <a:pPr algn="ctr"/>
            <a:r>
              <a:rPr lang="ru-RU" sz="4000" b="1" dirty="0" smtClean="0">
                <a:ln>
                  <a:prstDash val="solid"/>
                </a:ln>
                <a:gradFill flip="none" rotWithShape="1">
                  <a:gsLst>
                    <a:gs pos="9800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НАЗЫВАЮТСЯ ХОЛОДНЫМИ</a:t>
            </a:r>
            <a:endParaRPr lang="ru-RU" sz="5400" b="1" dirty="0" smtClean="0">
              <a:ln>
                <a:prstDash val="solid"/>
              </a:ln>
              <a:gradFill flip="none" rotWithShape="1">
                <a:gsLst>
                  <a:gs pos="100000">
                    <a:srgbClr val="8488C4">
                      <a:alpha val="0"/>
                    </a:srgb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effectLst>
                <a:outerShdw blurRad="25400" dist="38100" dir="12600000" sx="102000" sy="102000" algn="tl">
                  <a:schemeClr val="bg2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1357290" y="4357694"/>
            <a:ext cx="1714512" cy="1500198"/>
          </a:xfrm>
          <a:prstGeom prst="ellipse">
            <a:avLst/>
          </a:prstGeom>
          <a:solidFill>
            <a:srgbClr val="298771"/>
          </a:solidFill>
          <a:ln w="9525">
            <a:solidFill>
              <a:srgbClr val="006699"/>
            </a:solidFill>
            <a:round/>
            <a:headEnd/>
            <a:tailEnd/>
          </a:ln>
          <a:effectLst>
            <a:innerShdw blurRad="406400" dist="292100" dir="1200000">
              <a:schemeClr val="bg2">
                <a:alpha val="95000"/>
              </a:scheme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857892"/>
            <a:ext cx="1683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gradFill flip="none" rotWithShape="1">
                  <a:gsLst>
                    <a:gs pos="0">
                      <a:srgbClr val="298771"/>
                    </a:gs>
                    <a:gs pos="16000">
                      <a:srgbClr val="00CCCC"/>
                    </a:gs>
                    <a:gs pos="47000">
                      <a:srgbClr val="298771"/>
                    </a:gs>
                    <a:gs pos="2000">
                      <a:srgbClr val="27634C"/>
                    </a:gs>
                    <a:gs pos="71001">
                      <a:srgbClr val="002060"/>
                    </a:gs>
                    <a:gs pos="81000">
                      <a:schemeClr val="bg2">
                        <a:lumMod val="10000"/>
                      </a:schemeClr>
                    </a:gs>
                    <a:gs pos="6000">
                      <a:schemeClr val="tx1"/>
                    </a:gs>
                  </a:gsLst>
                  <a:lin ang="5400000" scaled="1"/>
                  <a:tileRect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зеленый</a:t>
            </a:r>
            <a:endParaRPr lang="ru-RU" sz="3200" dirty="0">
              <a:gradFill flip="none" rotWithShape="1">
                <a:gsLst>
                  <a:gs pos="0">
                    <a:srgbClr val="298771"/>
                  </a:gs>
                  <a:gs pos="16000">
                    <a:srgbClr val="00CCCC"/>
                  </a:gs>
                  <a:gs pos="47000">
                    <a:srgbClr val="298771"/>
                  </a:gs>
                  <a:gs pos="2000">
                    <a:srgbClr val="27634C"/>
                  </a:gs>
                  <a:gs pos="71001">
                    <a:srgbClr val="002060"/>
                  </a:gs>
                  <a:gs pos="81000">
                    <a:schemeClr val="bg2">
                      <a:lumMod val="10000"/>
                    </a:schemeClr>
                  </a:gs>
                  <a:gs pos="6000">
                    <a:schemeClr val="tx1"/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3929058" y="4429132"/>
            <a:ext cx="1785950" cy="1571636"/>
          </a:xfrm>
          <a:prstGeom prst="ellipse">
            <a:avLst/>
          </a:prstGeom>
          <a:solidFill>
            <a:srgbClr val="0070C0"/>
          </a:solidFill>
          <a:ln w="9525">
            <a:solidFill>
              <a:srgbClr val="2C1CA4"/>
            </a:solidFill>
            <a:round/>
            <a:headEnd/>
            <a:tailEnd/>
          </a:ln>
          <a:effectLst>
            <a:innerShdw blurRad="368300" dist="292100" dir="21300000">
              <a:schemeClr val="bg2">
                <a:alpha val="76000"/>
              </a:scheme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929330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gradFill>
                  <a:gsLst>
                    <a:gs pos="0">
                      <a:schemeClr val="bg2"/>
                    </a:gs>
                    <a:gs pos="13000">
                      <a:srgbClr val="0070C0"/>
                    </a:gs>
                    <a:gs pos="28000">
                      <a:srgbClr val="000082"/>
                    </a:gs>
                    <a:gs pos="42999">
                      <a:schemeClr val="tx1"/>
                    </a:gs>
                    <a:gs pos="58000">
                      <a:srgbClr val="000082"/>
                    </a:gs>
                    <a:gs pos="72000">
                      <a:srgbClr val="0099FF"/>
                    </a:gs>
                    <a:gs pos="87000">
                      <a:schemeClr val="accent5">
                        <a:lumMod val="50000"/>
                      </a:schemeClr>
                    </a:gs>
                    <a:gs pos="8000">
                      <a:schemeClr val="tx1"/>
                    </a:gs>
                  </a:gsLst>
                  <a:lin ang="5400000" scaled="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синий</a:t>
            </a:r>
            <a:endParaRPr lang="ru-RU" sz="3200" dirty="0">
              <a:gradFill>
                <a:gsLst>
                  <a:gs pos="0">
                    <a:schemeClr val="bg2"/>
                  </a:gs>
                  <a:gs pos="13000">
                    <a:srgbClr val="0070C0"/>
                  </a:gs>
                  <a:gs pos="28000">
                    <a:srgbClr val="000082"/>
                  </a:gs>
                  <a:gs pos="42999">
                    <a:schemeClr val="tx1"/>
                  </a:gs>
                  <a:gs pos="58000">
                    <a:srgbClr val="000082"/>
                  </a:gs>
                  <a:gs pos="72000">
                    <a:srgbClr val="0099FF"/>
                  </a:gs>
                  <a:gs pos="87000">
                    <a:schemeClr val="accent5">
                      <a:lumMod val="50000"/>
                    </a:schemeClr>
                  </a:gs>
                  <a:gs pos="8000">
                    <a:schemeClr val="tx1"/>
                  </a:gs>
                </a:gsLst>
                <a:lin ang="5400000" scaled="0"/>
              </a:gradFill>
              <a:latin typeface="Calibri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6500826" y="4357694"/>
            <a:ext cx="1643074" cy="1500198"/>
          </a:xfrm>
          <a:prstGeom prst="ellipse">
            <a:avLst/>
          </a:prstGeom>
          <a:solidFill>
            <a:srgbClr val="4129A7">
              <a:alpha val="95000"/>
            </a:srgbClr>
          </a:solidFill>
          <a:ln w="9525">
            <a:solidFill>
              <a:srgbClr val="2C1CA4"/>
            </a:solidFill>
            <a:round/>
            <a:headEnd/>
            <a:tailEnd/>
          </a:ln>
          <a:effectLst>
            <a:innerShdw blurRad="558800" dist="419100" dir="21540000">
              <a:schemeClr val="bg2">
                <a:alpha val="76000"/>
              </a:scheme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92933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6950D4"/>
                  </a:solidFill>
                </a:ln>
                <a:gradFill>
                  <a:gsLst>
                    <a:gs pos="6200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фиолетовый</a:t>
            </a:r>
            <a:endParaRPr lang="ru-RU" sz="3200" dirty="0">
              <a:ln>
                <a:solidFill>
                  <a:srgbClr val="6950D4"/>
                </a:solidFill>
              </a:ln>
              <a:gradFill>
                <a:gsLst>
                  <a:gs pos="6200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14290"/>
            <a:ext cx="8072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0"/>
                  <a:tileRect/>
                </a:gradFill>
                <a:effectLst>
                  <a:outerShdw blurRad="50800" sx="98000" sy="98000" algn="r" rotWithShape="0">
                    <a:srgbClr val="00B0F0"/>
                  </a:outerShdw>
                </a:effectLst>
                <a:latin typeface="Calibri" pitchFamily="34" charset="0"/>
              </a:rPr>
              <a:t>ХОЛОДНЫЕ</a:t>
            </a:r>
            <a:r>
              <a:rPr lang="ru-RU" sz="6000" b="1" dirty="0" smtClean="0">
                <a:ln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0"/>
                  <a:tileRect/>
                </a:gradFill>
                <a:effectLst>
                  <a:outerShdw blurRad="50800" dist="38100" sx="98000" sy="98000" algn="r" rotWithShape="0">
                    <a:srgbClr val="00B0F0"/>
                  </a:outerShdw>
                </a:effectLst>
                <a:latin typeface="Calibri" pitchFamily="34" charset="0"/>
              </a:rPr>
              <a:t> ЦВЕТА</a:t>
            </a:r>
          </a:p>
        </p:txBody>
      </p:sp>
      <p:pic>
        <p:nvPicPr>
          <p:cNvPr id="7174" name="Picture 6" descr="C:\Documents and Settings\User\Рабочий стол\фон слайда\flower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85984" y="1000108"/>
            <a:ext cx="5857916" cy="3286148"/>
          </a:xfrm>
          <a:prstGeom prst="rect">
            <a:avLst/>
          </a:prstGeom>
          <a:noFill/>
          <a:effectLst>
            <a:outerShdw blurRad="50800" dist="152400" dir="5400000" algn="t" rotWithShape="0">
              <a:schemeClr val="accent4">
                <a:lumMod val="60000"/>
                <a:lumOff val="40000"/>
                <a:alpha val="89000"/>
              </a:scheme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16689</TotalTime>
  <Words>380</Words>
  <Application>Microsoft Office PowerPoint</Application>
  <PresentationFormat>Экран (4:3)</PresentationFormat>
  <Paragraphs>90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1650</cp:revision>
  <dcterms:created xsi:type="dcterms:W3CDTF">2010-10-26T08:27:44Z</dcterms:created>
  <dcterms:modified xsi:type="dcterms:W3CDTF">2011-02-14T19:09:50Z</dcterms:modified>
</cp:coreProperties>
</file>