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100" d="100"/>
          <a:sy n="100" d="100"/>
        </p:scale>
        <p:origin x="-29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07BFDB-DDD9-4AA0-8302-34B768B6458C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A5691B-E35B-4E10-9CD7-D0C20C68EC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ГРИМ, ВИЗАЖИСТИКА </a:t>
            </a:r>
            <a:br>
              <a:rPr lang="ru-RU" sz="5400" dirty="0" smtClean="0"/>
            </a:br>
            <a:r>
              <a:rPr lang="ru-RU" sz="5400" dirty="0" smtClean="0"/>
              <a:t>И ПРИЧЁСКА </a:t>
            </a:r>
            <a:br>
              <a:rPr lang="ru-RU" sz="5400" dirty="0" smtClean="0"/>
            </a:br>
            <a:r>
              <a:rPr lang="ru-RU" sz="5400" dirty="0" smtClean="0"/>
              <a:t>В ПРАКТИКЕ ДИЗАЙНА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143504" y="4643446"/>
            <a:ext cx="55007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Автор: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учитель изобразительного искусства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МБОУ </a:t>
            </a:r>
            <a:r>
              <a:rPr lang="ru-RU" sz="1600" dirty="0" smtClean="0">
                <a:solidFill>
                  <a:srgbClr val="7030A0"/>
                </a:solidFill>
              </a:rPr>
              <a:t>«</a:t>
            </a:r>
            <a:r>
              <a:rPr lang="ru-RU" sz="1600" dirty="0" smtClean="0">
                <a:solidFill>
                  <a:srgbClr val="7030A0"/>
                </a:solidFill>
              </a:rPr>
              <a:t>ООШ </a:t>
            </a:r>
            <a:r>
              <a:rPr lang="ru-RU" sz="1600" dirty="0" smtClean="0">
                <a:solidFill>
                  <a:srgbClr val="7030A0"/>
                </a:solidFill>
              </a:rPr>
              <a:t>с. Красный Яр»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Мордовкина Светлана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Владимировна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52a28b9971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4762500" cy="3571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33575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Сказочный</a:t>
            </a:r>
            <a:r>
              <a:rPr lang="ru-RU" sz="2800" dirty="0" smtClean="0">
                <a:solidFill>
                  <a:srgbClr val="7030A0"/>
                </a:solidFill>
              </a:rPr>
              <a:t>, или </a:t>
            </a:r>
            <a:r>
              <a:rPr lang="ru-RU" sz="2800" b="1" i="1" dirty="0">
                <a:solidFill>
                  <a:srgbClr val="7030A0"/>
                </a:solidFill>
              </a:rPr>
              <a:t>фантастический </a:t>
            </a:r>
            <a:r>
              <a:rPr lang="ru-RU" sz="2800" dirty="0" smtClean="0">
                <a:solidFill>
                  <a:srgbClr val="7030A0"/>
                </a:solidFill>
              </a:rPr>
              <a:t>используемый при воплощении вымышленных персонажей, либо «очеловеченных» образов: Баба-Яга или Кощей Бессмертный в русских сказках.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542926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Роли Георгия </a:t>
            </a:r>
            <a:r>
              <a:rPr lang="ru-RU" b="1" i="1" dirty="0" err="1" smtClean="0">
                <a:solidFill>
                  <a:srgbClr val="7030A0"/>
                </a:solidFill>
              </a:rPr>
              <a:t>Милляр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071546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Визаж (макияж) </a:t>
            </a:r>
            <a:r>
              <a:rPr lang="ru-RU" sz="2800" b="1" dirty="0" smtClean="0">
                <a:solidFill>
                  <a:srgbClr val="7030A0"/>
                </a:solidFill>
              </a:rPr>
              <a:t>– это искусство оформления лица направленное на создание прекрасного облика человека. 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Назначение:</a:t>
            </a:r>
            <a:r>
              <a:rPr lang="ru-RU" sz="2400" dirty="0" smtClean="0">
                <a:solidFill>
                  <a:srgbClr val="7030A0"/>
                </a:solidFill>
              </a:rPr>
              <a:t> сделать лицо ярким, привлекательным, скрыть дефекты лица или отдельных его частей.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Профессия:</a:t>
            </a:r>
            <a:r>
              <a:rPr lang="ru-RU" sz="2400" dirty="0" smtClean="0">
                <a:solidFill>
                  <a:srgbClr val="7030A0"/>
                </a:solidFill>
              </a:rPr>
              <a:t> визажист-косметолог или стилист-визажист.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44" y="857232"/>
            <a:ext cx="44291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Работа визажиста </a:t>
            </a:r>
            <a:r>
              <a:rPr lang="ru-RU" sz="2800" dirty="0" err="1" smtClean="0">
                <a:solidFill>
                  <a:srgbClr val="7030A0"/>
                </a:solidFill>
              </a:rPr>
              <a:t>вос-требована</a:t>
            </a:r>
            <a:r>
              <a:rPr lang="ru-RU" sz="2800" dirty="0" smtClean="0">
                <a:solidFill>
                  <a:srgbClr val="7030A0"/>
                </a:solidFill>
              </a:rPr>
              <a:t> в </a:t>
            </a:r>
            <a:r>
              <a:rPr lang="ru-RU" sz="2800" dirty="0" err="1" smtClean="0">
                <a:solidFill>
                  <a:srgbClr val="7030A0"/>
                </a:solidFill>
              </a:rPr>
              <a:t>разнообраз-ных</a:t>
            </a:r>
            <a:r>
              <a:rPr lang="ru-RU" sz="2800" dirty="0" smtClean="0">
                <a:solidFill>
                  <a:srgbClr val="7030A0"/>
                </a:solidFill>
              </a:rPr>
              <a:t> видах деятельности: все известные люди, от кинозвезд до политиков ежедневно прибегают к услугам </a:t>
            </a:r>
            <a:r>
              <a:rPr lang="ru-RU" sz="2800" dirty="0" err="1" smtClean="0">
                <a:solidFill>
                  <a:srgbClr val="7030A0"/>
                </a:solidFill>
              </a:rPr>
              <a:t>профессиональ-ных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стилистов-визажис-тов</a:t>
            </a:r>
            <a:r>
              <a:rPr lang="ru-RU" sz="2800" dirty="0" smtClean="0">
                <a:solidFill>
                  <a:srgbClr val="7030A0"/>
                </a:solidFill>
              </a:rPr>
              <a:t> для создания </a:t>
            </a:r>
            <a:r>
              <a:rPr lang="ru-RU" sz="2800" dirty="0" err="1" smtClean="0">
                <a:solidFill>
                  <a:srgbClr val="7030A0"/>
                </a:solidFill>
              </a:rPr>
              <a:t>наибо-лее</a:t>
            </a:r>
            <a:r>
              <a:rPr lang="ru-RU" sz="2800" dirty="0" smtClean="0">
                <a:solidFill>
                  <a:srgbClr val="7030A0"/>
                </a:solidFill>
              </a:rPr>
              <a:t> привлекательного имиджа.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611278" cy="496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8429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Разновидности макияжа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дминистратор\Desktop\0_1bcb1_64c02cf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500330" cy="337183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K0CA3PLTMACA42A9UWCAHL8MBECA8FVJO4CAFLWPJNCACAXV4OCA3OE0H5CA9R3214CAD0ZO7ZCAM6DPMFCAG7Y52MCAC9P4IXCAN2X9HSCAA2Y7ALCAD3SD9FCA7NLUK3CABAPTSOCA2F7ZMD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126" y="2714620"/>
            <a:ext cx="2632649" cy="35798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714884"/>
            <a:ext cx="47148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Натуральный - </a:t>
            </a:r>
            <a:r>
              <a:rPr lang="ru-RU" sz="2000" dirty="0" smtClean="0">
                <a:solidFill>
                  <a:srgbClr val="7030A0"/>
                </a:solidFill>
              </a:rPr>
              <a:t>легкий, почти «прозрачный» макияж, не изменяющий, а лишь подчеркивающий черты лица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171448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Повседневно-деловой - </a:t>
            </a:r>
            <a:r>
              <a:rPr lang="ru-RU" sz="2000" dirty="0" smtClean="0">
                <a:solidFill>
                  <a:srgbClr val="7030A0"/>
                </a:solidFill>
              </a:rPr>
              <a:t>предназначен  для работы.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viewImgCAM67D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000396" cy="385765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2894daf61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100386" cy="37528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429264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Праздничный - </a:t>
            </a:r>
            <a:r>
              <a:rPr lang="ru-RU" sz="2000" dirty="0" smtClean="0">
                <a:solidFill>
                  <a:srgbClr val="7030A0"/>
                </a:solidFill>
              </a:rPr>
              <a:t>макияж для особых случаев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28586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Вечерний - </a:t>
            </a:r>
            <a:r>
              <a:rPr lang="ru-RU" sz="2000" dirty="0" smtClean="0">
                <a:solidFill>
                  <a:srgbClr val="7030A0"/>
                </a:solidFill>
              </a:rPr>
              <a:t>характерно больше фантазии, красок и гламура.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82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3286148" cy="4429156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view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249125" cy="44630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578645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Образный - </a:t>
            </a:r>
            <a:r>
              <a:rPr lang="ru-RU" sz="2000" dirty="0" smtClean="0">
                <a:solidFill>
                  <a:srgbClr val="7030A0"/>
                </a:solidFill>
              </a:rPr>
              <a:t>пользуется большим спросом в актерской среде, в модельном и рекламном бизнесе.</a:t>
            </a:r>
            <a:endParaRPr lang="ru-RU" sz="20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Администратор\Desktop\img_4528859_557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2571768" cy="3309934"/>
          </a:xfrm>
          <a:prstGeom prst="rect">
            <a:avLst/>
          </a:prstGeom>
          <a:noFill/>
        </p:spPr>
      </p:pic>
      <p:pic>
        <p:nvPicPr>
          <p:cNvPr id="8201" name="Picture 9" descr="C:\Users\Администратор\Desktop\ad80697df5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2505994" cy="3738546"/>
          </a:xfrm>
          <a:prstGeom prst="rect">
            <a:avLst/>
          </a:prstGeom>
          <a:noFill/>
        </p:spPr>
      </p:pic>
      <p:pic>
        <p:nvPicPr>
          <p:cNvPr id="8202" name="Picture 10" descr="C:\Users\Администратор\Desktop\1217773908_body-ar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86058"/>
            <a:ext cx="2428892" cy="36242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5429264"/>
            <a:ext cx="5715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</a:rPr>
              <a:t>Фантазийный макияж и </a:t>
            </a:r>
            <a:r>
              <a:rPr lang="ru-RU" sz="2000" b="1" i="1" u="sng" dirty="0" err="1" smtClean="0">
                <a:solidFill>
                  <a:srgbClr val="7030A0"/>
                </a:solidFill>
              </a:rPr>
              <a:t>боди-арт</a:t>
            </a:r>
            <a:r>
              <a:rPr lang="ru-RU" sz="2000" b="1" i="1" u="sng" dirty="0" smtClean="0">
                <a:solidFill>
                  <a:srgbClr val="7030A0"/>
                </a:solidFill>
              </a:rPr>
              <a:t> - </a:t>
            </a:r>
            <a:r>
              <a:rPr lang="ru-RU" sz="2000" dirty="0" smtClean="0">
                <a:solidFill>
                  <a:srgbClr val="7030A0"/>
                </a:solidFill>
              </a:rPr>
              <a:t>один из самых замечательных способов самовыражения через собственную внешность.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357298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Причёска</a:t>
            </a:r>
            <a:r>
              <a:rPr lang="ru-RU" sz="2800" b="1" dirty="0" smtClean="0">
                <a:solidFill>
                  <a:srgbClr val="7030A0"/>
                </a:solidFill>
              </a:rPr>
              <a:t> – это форма придаваемая волосам завивкой, стрижкой, укладкой.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Назначение:</a:t>
            </a:r>
            <a:r>
              <a:rPr lang="ru-RU" sz="2400" dirty="0" smtClean="0">
                <a:solidFill>
                  <a:srgbClr val="7030A0"/>
                </a:solidFill>
              </a:rPr>
              <a:t> часть имиджа, с его помощью можно создать любой образ.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Профессия:</a:t>
            </a:r>
            <a:r>
              <a:rPr lang="ru-RU" sz="2400" dirty="0" smtClean="0">
                <a:solidFill>
                  <a:srgbClr val="7030A0"/>
                </a:solidFill>
              </a:rPr>
              <a:t> парикмахер-стилист.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0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Люди, жившие ещё в древних цивилизациях внесли свой вклад в развитие парикмахерского ремесла. Они изобрели многочисленные средства и способы создания причёсок. Красиво заплетали пряди волос, искусно укладывали локоны, делали завивки на железные стержни, придавали объём волосам.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Умело выполняли мужские стрижки и причёски, сбривали усы и бороды.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Каждая историческая эпоха диктовала свою моду на причёски.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21442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Египтяне в древности носили парики: тщательно </a:t>
            </a:r>
            <a:r>
              <a:rPr lang="ru-RU" sz="2400" dirty="0" err="1" smtClean="0">
                <a:solidFill>
                  <a:srgbClr val="7030A0"/>
                </a:solidFill>
              </a:rPr>
              <a:t>заплетен-ные</a:t>
            </a:r>
            <a:r>
              <a:rPr lang="ru-RU" sz="2400" dirty="0" smtClean="0">
                <a:solidFill>
                  <a:srgbClr val="7030A0"/>
                </a:solidFill>
              </a:rPr>
              <a:t> в косички. Парики из дорогостоящих материалов были достоянием жрецов.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дминистратор\Desktop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286280" cy="28575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79-14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2857500" cy="284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357298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800" dirty="0" smtClean="0">
                <a:solidFill>
                  <a:srgbClr val="7030A0"/>
                </a:solidFill>
                <a:cs typeface="David" pitchFamily="34" charset="-79"/>
              </a:rPr>
              <a:t>*</a:t>
            </a:r>
            <a:r>
              <a:rPr lang="ru-RU" sz="4800" u="sng" dirty="0" smtClean="0">
                <a:solidFill>
                  <a:srgbClr val="7030A0"/>
                </a:solidFill>
                <a:cs typeface="David" pitchFamily="34" charset="-79"/>
              </a:rPr>
              <a:t>Искусство грима</a:t>
            </a:r>
          </a:p>
          <a:p>
            <a:pPr marL="342900" indent="-342900"/>
            <a:endParaRPr lang="ru-RU" sz="4800" dirty="0" smtClean="0">
              <a:solidFill>
                <a:srgbClr val="7030A0"/>
              </a:solidFill>
              <a:cs typeface="David" pitchFamily="34" charset="-79"/>
            </a:endParaRPr>
          </a:p>
          <a:p>
            <a:pPr marL="342900" indent="-342900"/>
            <a:r>
              <a:rPr lang="ru-RU" sz="4800" dirty="0" smtClean="0">
                <a:solidFill>
                  <a:srgbClr val="7030A0"/>
                </a:solidFill>
                <a:cs typeface="David" pitchFamily="34" charset="-79"/>
              </a:rPr>
              <a:t>*</a:t>
            </a:r>
            <a:r>
              <a:rPr lang="ru-RU" sz="4800" u="sng" dirty="0" smtClean="0">
                <a:solidFill>
                  <a:srgbClr val="7030A0"/>
                </a:solidFill>
                <a:cs typeface="David" pitchFamily="34" charset="-79"/>
              </a:rPr>
              <a:t>Визаж - искусство макияжа</a:t>
            </a:r>
          </a:p>
          <a:p>
            <a:pPr marL="342900" indent="-342900"/>
            <a:endParaRPr lang="ru-RU" sz="4800" dirty="0" smtClean="0">
              <a:solidFill>
                <a:srgbClr val="7030A0"/>
              </a:solidFill>
              <a:cs typeface="David" pitchFamily="34" charset="-79"/>
            </a:endParaRPr>
          </a:p>
          <a:p>
            <a:pPr marL="342900" indent="-342900"/>
            <a:r>
              <a:rPr lang="ru-RU" sz="4800" dirty="0" smtClean="0">
                <a:solidFill>
                  <a:srgbClr val="7030A0"/>
                </a:solidFill>
                <a:cs typeface="David" pitchFamily="34" charset="-79"/>
              </a:rPr>
              <a:t>*</a:t>
            </a:r>
            <a:r>
              <a:rPr lang="ru-RU" sz="4800" u="sng" dirty="0" smtClean="0">
                <a:solidFill>
                  <a:srgbClr val="7030A0"/>
                </a:solidFill>
                <a:cs typeface="David" pitchFamily="34" charset="-79"/>
              </a:rPr>
              <a:t>Парикмахерское искусство</a:t>
            </a:r>
            <a:endParaRPr lang="ru-RU" sz="4800" u="sng" dirty="0">
              <a:solidFill>
                <a:srgbClr val="7030A0"/>
              </a:solidFill>
              <a:cs typeface="David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Считается, что в Древней Греции парикмахерское искусство было наиболее развитым. Характерная прическа гречанки представляла собой пышные волосы, завитые в локоны, разделены на прямой пробор, со лба и боков зачесаны назад и убраны на затылке в узел.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Администратор\Desktop\post-65-1197301304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14752"/>
            <a:ext cx="4789839" cy="2376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2" y="1785926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Парикмахерское искусство в Древнем Риме достигло виртуозности, женские прически были замысловатыми. Виртуозы-мастера, выполняя прически и соревновались в изобретательности.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Администратор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649645" cy="40100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1071546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Парикмахерское искусство эпохи Возрождения получило новое развитие. В прическе обязательным условием был открытый высокий лоб, для большей выразительности стремились увеличить высоту лба, сбривая часть волос над ним. Иногда сбривали и брови.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Администратор\Desktop\ip8.gif"/>
          <p:cNvPicPr>
            <a:picLocks noChangeAspect="1" noChangeArrowheads="1"/>
          </p:cNvPicPr>
          <p:nvPr/>
        </p:nvPicPr>
        <p:blipFill>
          <a:blip r:embed="rId2"/>
          <a:srcRect l="47353" b="13046"/>
          <a:stretch>
            <a:fillRect/>
          </a:stretch>
        </p:blipFill>
        <p:spPr bwMode="auto">
          <a:xfrm>
            <a:off x="428596" y="1428736"/>
            <a:ext cx="1571636" cy="200026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ip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894" y="4214818"/>
            <a:ext cx="3206258" cy="18192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14818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Причёски стиля Барокко соответствовали одежды тех времён. Высокие воротники «жабо» требовали причёсок большого объёма.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pricheski_1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080000" cy="292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57200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период Рококо наступил расцвет парикмахерского искусства. В это время на дамских головках разыгрываются морские сражения с миниатюрными парусниками, расцветают райские сады.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21442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Со второй половины XVIII века прически становятся более простыми и естественными, зачастую с использованием только одной шпильки, а иногда и просто завязывались узлом.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lokon.org.ua/article/facty/img/ip1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okon.org.ua/article/facty/img/ip1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00372"/>
            <a:ext cx="20669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214686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Стиль ампир возник в 20-х годах XIX века в Вене. Это был блеск расцвета </a:t>
            </a:r>
            <a:r>
              <a:rPr lang="ru-RU" sz="2400" dirty="0" err="1" smtClean="0">
                <a:solidFill>
                  <a:srgbClr val="7030A0"/>
                </a:solidFill>
              </a:rPr>
              <a:t>парикма-херского</a:t>
            </a:r>
            <a:r>
              <a:rPr lang="ru-RU" sz="2400" dirty="0" smtClean="0">
                <a:solidFill>
                  <a:srgbClr val="7030A0"/>
                </a:solidFill>
              </a:rPr>
              <a:t> искусства: пышные локоны обрамляют виски, объем волос на затылке убран в разнообразный рисунок. Мужчины носили пряди средней длины, зачесанные к лицу.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1214422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конце </a:t>
            </a:r>
            <a:r>
              <a:rPr lang="en-US" sz="2000" dirty="0" smtClean="0">
                <a:solidFill>
                  <a:srgbClr val="7030A0"/>
                </a:solidFill>
              </a:rPr>
              <a:t>XIX </a:t>
            </a:r>
            <a:r>
              <a:rPr lang="ru-RU" sz="2000" dirty="0" smtClean="0">
                <a:solidFill>
                  <a:srgbClr val="7030A0"/>
                </a:solidFill>
              </a:rPr>
              <a:t>в. в моду входит короткая, женская, геометрическая стрижка. 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истратор\Desktop\43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883468" cy="193672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as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285992"/>
            <a:ext cx="1500166" cy="2095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214686"/>
            <a:ext cx="67151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20-е годы XX века - та редкая эпоха, когда царят женщины хрупкие и бледные, с черными, коротко подстриженными в стиле "Каре" волосами и прямой челкой, спадающей на сильно накрашенные глаза.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C:\Users\Администратор\Desktop\rollcur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1300142" cy="1654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5072074"/>
            <a:ext cx="6786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 40-е годы стиль женской одежды был огрубленным, военизированным. Но в моде держались сложные прически с локонами до плеч и пышными коками надо лбом.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1071546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В конце 50-х годов входит в моду целый ряд причесок: прямые и длинные распущенные волосы, «Конский хвост». 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Администратор\Desktop\30_12_2009_prazdnichnye-pricheski-idei-xv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000264" cy="2336443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24665ffa2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928934"/>
            <a:ext cx="2166936" cy="21669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3714752"/>
            <a:ext cx="57864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70-е годы приносят миру «химическую завивку».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072074"/>
            <a:ext cx="81439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Мягкость, женственность и естественность –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три кита сегодняшней моды в прическах.</a:t>
            </a:r>
            <a:endParaRPr lang="ru-RU" sz="2400" b="1" i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35b5j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2743200" cy="3830638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post-28-1238774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4053">
            <a:off x="5733033" y="1852782"/>
            <a:ext cx="2849559" cy="38938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78579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Сказка для твоих волос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Администратор\Desktop\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8396">
            <a:off x="327175" y="1875515"/>
            <a:ext cx="2899406" cy="38487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571501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Естественная небрежность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87918">
            <a:off x="5863555" y="6099637"/>
            <a:ext cx="353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Снежная королева 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10569">
            <a:off x="866203" y="59441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Романтика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истратор\Desktop\0_12153_40ca659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944833" cy="2428880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esktop\0_12154_d1956eb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14422"/>
            <a:ext cx="1868565" cy="23336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171448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Мастерство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парикмахеров-виртуозов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Администратор\Desktop\0_1214f_8db6ddf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928934"/>
            <a:ext cx="1937199" cy="2419346"/>
          </a:xfrm>
          <a:prstGeom prst="rect">
            <a:avLst/>
          </a:prstGeom>
          <a:noFill/>
        </p:spPr>
      </p:pic>
      <p:pic>
        <p:nvPicPr>
          <p:cNvPr id="6150" name="Picture 6" descr="C:\Users\Администратор\Desktop\0_12155_d2719cc2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928934"/>
            <a:ext cx="1998200" cy="2495530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0_12152_28f66e22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286256"/>
            <a:ext cx="219208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142984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Грим</a:t>
            </a:r>
            <a:r>
              <a:rPr lang="ru-RU" sz="2800" b="1" dirty="0" smtClean="0">
                <a:solidFill>
                  <a:srgbClr val="7030A0"/>
                </a:solidFill>
              </a:rPr>
              <a:t> - (франц. </a:t>
            </a:r>
            <a:r>
              <a:rPr lang="ru-RU" sz="2800" b="1" dirty="0" err="1" smtClean="0">
                <a:solidFill>
                  <a:srgbClr val="7030A0"/>
                </a:solidFill>
              </a:rPr>
              <a:t>grime</a:t>
            </a:r>
            <a:r>
              <a:rPr lang="ru-RU" sz="2800" b="1" dirty="0" smtClean="0">
                <a:solidFill>
                  <a:srgbClr val="7030A0"/>
                </a:solidFill>
              </a:rPr>
              <a:t>, от староитальянского </a:t>
            </a:r>
            <a:r>
              <a:rPr lang="ru-RU" sz="2800" b="1" dirty="0" err="1" smtClean="0">
                <a:solidFill>
                  <a:srgbClr val="7030A0"/>
                </a:solidFill>
              </a:rPr>
              <a:t>grimo</a:t>
            </a:r>
            <a:r>
              <a:rPr lang="ru-RU" sz="2800" b="1" dirty="0" smtClean="0">
                <a:solidFill>
                  <a:srgbClr val="7030A0"/>
                </a:solidFill>
              </a:rPr>
              <a:t> - морщинистый), искусство изменять лицо актера с помощью специальных красок, пластических и волосяных наклеек (парика, бороды, усов, </a:t>
            </a:r>
            <a:r>
              <a:rPr lang="ru-RU" sz="2800" b="1" dirty="0" err="1" smtClean="0">
                <a:solidFill>
                  <a:srgbClr val="7030A0"/>
                </a:solidFill>
              </a:rPr>
              <a:t>бакенбардов</a:t>
            </a:r>
            <a:r>
              <a:rPr lang="ru-RU" sz="2800" b="1" dirty="0" smtClean="0">
                <a:solidFill>
                  <a:srgbClr val="7030A0"/>
                </a:solidFill>
              </a:rPr>
              <a:t>, ресниц и т.п.) в соответствии с требованиями исполняемой роли.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Назначение:</a:t>
            </a:r>
            <a:r>
              <a:rPr lang="ru-RU" sz="2400" dirty="0" smtClean="0">
                <a:solidFill>
                  <a:srgbClr val="7030A0"/>
                </a:solidFill>
              </a:rPr>
              <a:t> создание сценического образа.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Профессия:</a:t>
            </a:r>
            <a:r>
              <a:rPr lang="ru-RU" sz="2400" dirty="0" smtClean="0">
                <a:solidFill>
                  <a:srgbClr val="7030A0"/>
                </a:solidFill>
              </a:rPr>
              <a:t> художник-гримёр. </a:t>
            </a:r>
          </a:p>
          <a:p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Грим видоизменялся в различные исторические периоды</a:t>
            </a:r>
          </a:p>
          <a:p>
            <a:pPr algn="ctr"/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2571744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Древней Греции актеры вместо грима использовали </a:t>
            </a:r>
            <a:r>
              <a:rPr lang="ru-RU" sz="2400" b="1" i="1" dirty="0" smtClean="0">
                <a:solidFill>
                  <a:srgbClr val="7030A0"/>
                </a:solidFill>
              </a:rPr>
              <a:t>маски. </a:t>
            </a:r>
            <a:r>
              <a:rPr lang="ru-RU" sz="2400" dirty="0" smtClean="0">
                <a:solidFill>
                  <a:srgbClr val="7030A0"/>
                </a:solidFill>
              </a:rPr>
              <a:t>Изготовлялись они из дерева и гипса,  были тяжелы и неудобны.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дминистратор\Desktop\teatr_mas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78482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9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429024" cy="391554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grim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651528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В театрах Востока (Китая, Японии) актерские группы полностью состояли из мужчин (Кабуки), поэтому грим должен был кардинально изменить внешность и «приукрасить» лицо.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827018" cy="5357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2000240"/>
            <a:ext cx="42148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7030A0"/>
                </a:solidFill>
              </a:rPr>
              <a:t>В русском театре искусство грима началось от скоморохов, шутов. </a:t>
            </a:r>
          </a:p>
          <a:p>
            <a:r>
              <a:rPr lang="ru-RU" sz="2600" dirty="0" smtClean="0">
                <a:solidFill>
                  <a:srgbClr val="7030A0"/>
                </a:solidFill>
              </a:rPr>
              <a:t>На весёлых ярмарках, балаганных </a:t>
            </a:r>
            <a:r>
              <a:rPr lang="ru-RU" sz="2600" dirty="0" err="1" smtClean="0">
                <a:solidFill>
                  <a:srgbClr val="7030A0"/>
                </a:solidFill>
              </a:rPr>
              <a:t>представле-ниях</a:t>
            </a:r>
            <a:r>
              <a:rPr lang="ru-RU" sz="2600" dirty="0" smtClean="0">
                <a:solidFill>
                  <a:srgbClr val="7030A0"/>
                </a:solidFill>
              </a:rPr>
              <a:t> забавники </a:t>
            </a:r>
            <a:r>
              <a:rPr lang="ru-RU" sz="2600" dirty="0" err="1" smtClean="0">
                <a:solidFill>
                  <a:srgbClr val="7030A0"/>
                </a:solidFill>
              </a:rPr>
              <a:t>раскра-шивали</a:t>
            </a:r>
            <a:r>
              <a:rPr lang="ru-RU" sz="2600" dirty="0" smtClean="0">
                <a:solidFill>
                  <a:srgbClr val="7030A0"/>
                </a:solidFill>
              </a:rPr>
              <a:t> себе лица яркими красками, смешили народ.</a:t>
            </a:r>
            <a:endParaRPr lang="ru-RU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Виды грима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36" y="2714620"/>
            <a:ext cx="55721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Возрастной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- искусственное старение или омоложение лица, когда реальный возраст актера не соответствует возрасту персонажа.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Администратор\Desktop\v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19" y="2071678"/>
            <a:ext cx="3018255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912837931533199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5069309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Национальный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-выделяет расовые особенности персонажа, не соответствующие антропологическому типу актера.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Мавр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Отелло Шекспира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haz3-f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307878" cy="37803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2357430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Портретный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–используется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при изображении конкретного узнаваемого лица.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Геннадий Хазанов в роли Сталина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</TotalTime>
  <Words>840</Words>
  <Application>Microsoft Office PowerPoint</Application>
  <PresentationFormat>Экран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ГРИМ, ВИЗАЖИСТИКА  И ПРИЧЁСКА  В ПРАКТИКЕ ДИЗАЙНА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ГРИМ, ВИЗАЖИСТИКА  И ПРИЧЁСКА  В ПРАКТИКЕ ДИЗАЙНА</dc:title>
  <dc:creator>DNA7 X86</dc:creator>
  <cp:lastModifiedBy>Сергей</cp:lastModifiedBy>
  <cp:revision>62</cp:revision>
  <dcterms:created xsi:type="dcterms:W3CDTF">2010-03-21T12:35:49Z</dcterms:created>
  <dcterms:modified xsi:type="dcterms:W3CDTF">2012-03-18T10:36:51Z</dcterms:modified>
</cp:coreProperties>
</file>