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6" d="100"/>
          <a:sy n="56" d="100"/>
        </p:scale>
        <p:origin x="-1335"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61C801F-115E-4D27-A960-592B28ABA59A}" type="datetimeFigureOut">
              <a:rPr lang="ru-RU" smtClean="0"/>
              <a:pPr/>
              <a:t>29.11.2014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2774419-AB5C-4FEC-A408-897749E7CA9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1C801F-115E-4D27-A960-592B28ABA59A}" type="datetimeFigureOut">
              <a:rPr lang="ru-RU" smtClean="0"/>
              <a:pPr/>
              <a:t>29.11.2014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74419-AB5C-4FEC-A408-897749E7CA9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3212976"/>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gn="l"/>
            <a:r>
              <a:rPr lang="ru-RU" dirty="0"/>
              <a:t> </a:t>
            </a:r>
            <a:r>
              <a:rPr lang="ru-RU" dirty="0" smtClean="0"/>
              <a:t>   </a:t>
            </a:r>
            <a:r>
              <a:rPr lang="en-US" sz="6000" i="1" dirty="0" smtClean="0"/>
              <a:t>The</a:t>
            </a:r>
            <a:r>
              <a:rPr lang="en-US" sz="6000" dirty="0" smtClean="0"/>
              <a:t> </a:t>
            </a:r>
            <a:r>
              <a:rPr lang="ru-RU" sz="6000" dirty="0" smtClean="0"/>
              <a:t/>
            </a:r>
            <a:br>
              <a:rPr lang="ru-RU" sz="6000" dirty="0" smtClean="0"/>
            </a:br>
            <a:r>
              <a:rPr lang="ru-RU" sz="6000" dirty="0"/>
              <a:t> </a:t>
            </a:r>
            <a:r>
              <a:rPr lang="ru-RU" sz="6000" dirty="0" smtClean="0"/>
              <a:t>     </a:t>
            </a:r>
            <a:r>
              <a:rPr lang="en-US" sz="6000" b="1" dirty="0" smtClean="0"/>
              <a:t>GREENHOUSE</a:t>
            </a:r>
            <a:r>
              <a:rPr lang="en-US" sz="6000" dirty="0" smtClean="0"/>
              <a:t> </a:t>
            </a:r>
            <a:br>
              <a:rPr lang="en-US" sz="6000" dirty="0" smtClean="0"/>
            </a:br>
            <a:r>
              <a:rPr lang="en-US" sz="6000" dirty="0" smtClean="0"/>
              <a:t>                     </a:t>
            </a:r>
            <a:r>
              <a:rPr lang="ru-RU" sz="6000" dirty="0" smtClean="0"/>
              <a:t>   </a:t>
            </a:r>
            <a:r>
              <a:rPr lang="en-US" sz="6000" i="1" dirty="0" smtClean="0"/>
              <a:t>EFFECT</a:t>
            </a:r>
            <a:br>
              <a:rPr lang="en-US" sz="6000" i="1" dirty="0" smtClean="0"/>
            </a:br>
            <a:r>
              <a:rPr lang="ru-RU" sz="6000" i="1" dirty="0"/>
              <a:t> </a:t>
            </a:r>
            <a:r>
              <a:rPr lang="ru-RU" sz="6000" i="1" dirty="0" smtClean="0"/>
              <a:t>   </a:t>
            </a:r>
            <a:endParaRPr lang="ru-RU" sz="2700" i="1" dirty="0"/>
          </a:p>
        </p:txBody>
      </p:sp>
      <p:sp>
        <p:nvSpPr>
          <p:cNvPr id="3" name="Подзаголовок 2"/>
          <p:cNvSpPr>
            <a:spLocks noGrp="1"/>
          </p:cNvSpPr>
          <p:nvPr>
            <p:ph type="subTitle" idx="1"/>
          </p:nvPr>
        </p:nvSpPr>
        <p:spPr>
          <a:xfrm>
            <a:off x="0" y="3212976"/>
            <a:ext cx="9144000" cy="3645024"/>
          </a:xfrm>
        </p:spPr>
        <p:style>
          <a:lnRef idx="0">
            <a:schemeClr val="accent5"/>
          </a:lnRef>
          <a:fillRef idx="3">
            <a:schemeClr val="accent5"/>
          </a:fillRef>
          <a:effectRef idx="3">
            <a:schemeClr val="accent5"/>
          </a:effectRef>
          <a:fontRef idx="minor">
            <a:schemeClr val="lt1"/>
          </a:fontRef>
        </p:style>
        <p:txBody>
          <a:bodyPr>
            <a:normAutofit/>
          </a:bodyPr>
          <a:lstStyle/>
          <a:p>
            <a:r>
              <a:rPr lang="ru-RU" dirty="0">
                <a:solidFill>
                  <a:schemeClr val="bg2">
                    <a:lumMod val="25000"/>
                  </a:schemeClr>
                </a:solidFill>
              </a:rPr>
              <a:t> </a:t>
            </a:r>
            <a:r>
              <a:rPr lang="en-US" dirty="0">
                <a:solidFill>
                  <a:schemeClr val="bg2">
                    <a:lumMod val="25000"/>
                  </a:schemeClr>
                </a:solidFill>
              </a:rPr>
              <a:t>There are a lot of problems at the beginning of the new century. </a:t>
            </a:r>
            <a:r>
              <a:rPr lang="en-US" dirty="0" smtClean="0">
                <a:solidFill>
                  <a:schemeClr val="bg2">
                    <a:lumMod val="25000"/>
                  </a:schemeClr>
                </a:solidFill>
              </a:rPr>
              <a:t>People </a:t>
            </a:r>
            <a:r>
              <a:rPr lang="en-US" dirty="0">
                <a:solidFill>
                  <a:schemeClr val="bg2">
                    <a:lumMod val="25000"/>
                  </a:schemeClr>
                </a:solidFill>
              </a:rPr>
              <a:t>suffer air, water and land pollution. </a:t>
            </a:r>
            <a:endParaRPr lang="en-US" dirty="0" smtClean="0">
              <a:solidFill>
                <a:schemeClr val="bg2">
                  <a:lumMod val="25000"/>
                </a:schemeClr>
              </a:solidFill>
            </a:endParaRPr>
          </a:p>
          <a:p>
            <a:r>
              <a:rPr lang="en-US" dirty="0">
                <a:solidFill>
                  <a:schemeClr val="bg2">
                    <a:lumMod val="25000"/>
                  </a:schemeClr>
                </a:solidFill>
              </a:rPr>
              <a:t>People have produced a lot of carbon dioxide (CO2).  </a:t>
            </a:r>
            <a:r>
              <a:rPr lang="en-US" dirty="0" smtClean="0">
                <a:solidFill>
                  <a:schemeClr val="bg2">
                    <a:lumMod val="25000"/>
                  </a:schemeClr>
                </a:solidFill>
              </a:rPr>
              <a:t> It </a:t>
            </a:r>
            <a:r>
              <a:rPr lang="en-US" dirty="0">
                <a:solidFill>
                  <a:schemeClr val="bg2">
                    <a:lumMod val="25000"/>
                  </a:schemeClr>
                </a:solidFill>
              </a:rPr>
              <a:t>doesn't allow </a:t>
            </a:r>
            <a:r>
              <a:rPr lang="en-US" dirty="0" smtClean="0">
                <a:solidFill>
                  <a:schemeClr val="bg2">
                    <a:lumMod val="25000"/>
                  </a:schemeClr>
                </a:solidFill>
              </a:rPr>
              <a:t>the heat </a:t>
            </a:r>
            <a:r>
              <a:rPr lang="en-US" dirty="0">
                <a:solidFill>
                  <a:schemeClr val="bg2">
                    <a:lumMod val="25000"/>
                  </a:schemeClr>
                </a:solidFill>
              </a:rPr>
              <a:t>to </a:t>
            </a:r>
            <a:r>
              <a:rPr lang="en-US" dirty="0" smtClean="0">
                <a:solidFill>
                  <a:schemeClr val="bg2">
                    <a:lumMod val="25000"/>
                  </a:schemeClr>
                </a:solidFill>
              </a:rPr>
              <a:t>escape back. </a:t>
            </a:r>
            <a:r>
              <a:rPr lang="en-US" dirty="0">
                <a:solidFill>
                  <a:schemeClr val="bg2">
                    <a:lumMod val="25000"/>
                  </a:schemeClr>
                </a:solidFill>
              </a:rPr>
              <a:t>The atmosphere becomes warmer. It is called the </a:t>
            </a:r>
            <a:r>
              <a:rPr lang="en-US" b="1" i="1" dirty="0">
                <a:solidFill>
                  <a:schemeClr val="bg2">
                    <a:lumMod val="25000"/>
                  </a:schemeClr>
                </a:solidFill>
              </a:rPr>
              <a:t>"greenhouse effect</a:t>
            </a:r>
            <a:r>
              <a:rPr lang="en-US" b="1" i="1" dirty="0" smtClean="0">
                <a:solidFill>
                  <a:schemeClr val="bg2">
                    <a:lumMod val="25000"/>
                  </a:schemeClr>
                </a:solidFill>
              </a:rPr>
              <a:t>"</a:t>
            </a:r>
            <a:r>
              <a:rPr lang="en-US" dirty="0" smtClean="0">
                <a:solidFill>
                  <a:schemeClr val="bg2">
                    <a:lumMod val="25000"/>
                  </a:schemeClr>
                </a:solidFill>
              </a:rPr>
              <a:t>. </a:t>
            </a:r>
            <a:endParaRPr lang="ru-RU" dirty="0">
              <a:solidFill>
                <a:schemeClr val="bg2">
                  <a:lumMod val="25000"/>
                </a:schemeClr>
              </a:solidFill>
            </a:endParaRPr>
          </a:p>
          <a:p>
            <a:endParaRPr lang="ru-RU" dirty="0">
              <a:solidFill>
                <a:schemeClr val="bg2">
                  <a:lumMod val="25000"/>
                </a:schemeClr>
              </a:solidFill>
            </a:endParaRPr>
          </a:p>
        </p:txBody>
      </p:sp>
      <p:pic>
        <p:nvPicPr>
          <p:cNvPr id="1027" name="Picture 3" descr="C:\Users\Anna\Desktop\Парниковый фото\green10.jpg"/>
          <p:cNvPicPr>
            <a:picLocks noChangeAspect="1" noChangeArrowheads="1"/>
          </p:cNvPicPr>
          <p:nvPr/>
        </p:nvPicPr>
        <p:blipFill>
          <a:blip r:embed="rId2" cstate="print"/>
          <a:srcRect/>
          <a:stretch>
            <a:fillRect/>
          </a:stretch>
        </p:blipFill>
        <p:spPr bwMode="auto">
          <a:xfrm>
            <a:off x="6228184" y="0"/>
            <a:ext cx="2915816" cy="249289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060848"/>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b="1" dirty="0" smtClean="0"/>
              <a:t/>
            </a:r>
            <a:br>
              <a:rPr lang="en-US" b="1" dirty="0" smtClean="0"/>
            </a:br>
            <a:r>
              <a:rPr lang="en-US" sz="5300" b="1" dirty="0" smtClean="0"/>
              <a:t>What is the Greenhouse Effect?</a:t>
            </a:r>
            <a:r>
              <a:rPr lang="ru-RU" dirty="0" smtClean="0"/>
              <a:t/>
            </a:r>
            <a:br>
              <a:rPr lang="ru-RU" dirty="0" smtClean="0"/>
            </a:br>
            <a:endParaRPr lang="ru-RU" dirty="0"/>
          </a:p>
        </p:txBody>
      </p:sp>
      <p:sp>
        <p:nvSpPr>
          <p:cNvPr id="3" name="Содержимое 2"/>
          <p:cNvSpPr>
            <a:spLocks noGrp="1"/>
          </p:cNvSpPr>
          <p:nvPr>
            <p:ph idx="1"/>
          </p:nvPr>
        </p:nvSpPr>
        <p:spPr>
          <a:xfrm>
            <a:off x="0" y="2060848"/>
            <a:ext cx="9144000" cy="4797152"/>
          </a:xfrm>
        </p:spPr>
        <p:style>
          <a:lnRef idx="1">
            <a:schemeClr val="accent6"/>
          </a:lnRef>
          <a:fillRef idx="2">
            <a:schemeClr val="accent6"/>
          </a:fillRef>
          <a:effectRef idx="1">
            <a:schemeClr val="accent6"/>
          </a:effectRef>
          <a:fontRef idx="minor">
            <a:schemeClr val="dk1"/>
          </a:fontRef>
        </p:style>
        <p:txBody>
          <a:bodyPr>
            <a:normAutofit lnSpcReduction="10000"/>
          </a:bodyPr>
          <a:lstStyle/>
          <a:p>
            <a:pPr>
              <a:buNone/>
            </a:pPr>
            <a:r>
              <a:rPr lang="en-US" dirty="0"/>
              <a:t> </a:t>
            </a:r>
            <a:endParaRPr lang="ru-RU" dirty="0"/>
          </a:p>
          <a:p>
            <a:pPr>
              <a:buNone/>
            </a:pPr>
            <a:r>
              <a:rPr lang="ru-RU" dirty="0" smtClean="0"/>
              <a:t>  </a:t>
            </a:r>
            <a:endParaRPr lang="en-US" dirty="0" smtClean="0"/>
          </a:p>
          <a:p>
            <a:pPr>
              <a:buNone/>
            </a:pPr>
            <a:endParaRPr lang="en-US" dirty="0" smtClean="0"/>
          </a:p>
          <a:p>
            <a:pPr>
              <a:buNone/>
            </a:pPr>
            <a:endParaRPr lang="en-US" dirty="0" smtClean="0"/>
          </a:p>
          <a:p>
            <a:pPr>
              <a:buNone/>
            </a:pPr>
            <a:endParaRPr lang="en-US" dirty="0" smtClean="0"/>
          </a:p>
          <a:p>
            <a:pPr>
              <a:buNone/>
            </a:pPr>
            <a:r>
              <a:rPr lang="ru-RU" dirty="0" smtClean="0"/>
              <a:t> </a:t>
            </a:r>
            <a:r>
              <a:rPr lang="en-US" dirty="0" smtClean="0"/>
              <a:t>The </a:t>
            </a:r>
            <a:r>
              <a:rPr lang="en-US" dirty="0"/>
              <a:t>atmosphere is a blanket of gases around the Earth. </a:t>
            </a:r>
            <a:r>
              <a:rPr lang="en-US" dirty="0" smtClean="0"/>
              <a:t>Now because </a:t>
            </a:r>
            <a:r>
              <a:rPr lang="en-US" dirty="0"/>
              <a:t>of pollution, there are more and more gases in the atmosphere. This means that the Earth is getting hotter.</a:t>
            </a:r>
            <a:endParaRPr lang="ru-RU" dirty="0"/>
          </a:p>
        </p:txBody>
      </p:sp>
      <p:pic>
        <p:nvPicPr>
          <p:cNvPr id="1027" name="Picture 3" descr="C:\Users\Anna\Desktop\Парниковый фото\green6.jpg"/>
          <p:cNvPicPr>
            <a:picLocks noChangeAspect="1" noChangeArrowheads="1"/>
          </p:cNvPicPr>
          <p:nvPr/>
        </p:nvPicPr>
        <p:blipFill>
          <a:blip r:embed="rId2" cstate="print"/>
          <a:srcRect/>
          <a:stretch>
            <a:fillRect/>
          </a:stretch>
        </p:blipFill>
        <p:spPr bwMode="auto">
          <a:xfrm>
            <a:off x="155924" y="2132856"/>
            <a:ext cx="2742777" cy="2448272"/>
          </a:xfrm>
          <a:prstGeom prst="rect">
            <a:avLst/>
          </a:prstGeom>
          <a:noFill/>
        </p:spPr>
      </p:pic>
      <p:pic>
        <p:nvPicPr>
          <p:cNvPr id="1028" name="Picture 4" descr="C:\Users\Anna\Desktop\Парниковый фото\green1.jpg"/>
          <p:cNvPicPr>
            <a:picLocks noChangeAspect="1" noChangeArrowheads="1"/>
          </p:cNvPicPr>
          <p:nvPr/>
        </p:nvPicPr>
        <p:blipFill>
          <a:blip r:embed="rId3" cstate="print"/>
          <a:srcRect/>
          <a:stretch>
            <a:fillRect/>
          </a:stretch>
        </p:blipFill>
        <p:spPr bwMode="auto">
          <a:xfrm>
            <a:off x="2987824" y="2060848"/>
            <a:ext cx="2880320" cy="2520280"/>
          </a:xfrm>
          <a:prstGeom prst="rect">
            <a:avLst/>
          </a:prstGeom>
          <a:noFill/>
        </p:spPr>
      </p:pic>
      <p:pic>
        <p:nvPicPr>
          <p:cNvPr id="1029" name="Picture 5" descr="C:\Users\Anna\Desktop\Парниковый фото\green 7.jpg"/>
          <p:cNvPicPr>
            <a:picLocks noChangeAspect="1" noChangeArrowheads="1"/>
          </p:cNvPicPr>
          <p:nvPr/>
        </p:nvPicPr>
        <p:blipFill>
          <a:blip r:embed="rId4" cstate="print"/>
          <a:srcRect/>
          <a:stretch>
            <a:fillRect/>
          </a:stretch>
        </p:blipFill>
        <p:spPr bwMode="auto">
          <a:xfrm>
            <a:off x="5940152" y="2060848"/>
            <a:ext cx="3203848" cy="252028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772816"/>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sz="6000" b="1" dirty="0" smtClean="0"/>
              <a:t/>
            </a:r>
            <a:br>
              <a:rPr lang="en-US" sz="6000" b="1" dirty="0" smtClean="0"/>
            </a:br>
            <a:r>
              <a:rPr lang="en-US" sz="6000" b="1" dirty="0" smtClean="0"/>
              <a:t>Why is it happening?</a:t>
            </a:r>
            <a:r>
              <a:rPr lang="ru-RU" dirty="0" smtClean="0"/>
              <a:t/>
            </a:r>
            <a:br>
              <a:rPr lang="ru-RU" dirty="0" smtClean="0"/>
            </a:br>
            <a:endParaRPr lang="ru-RU" dirty="0"/>
          </a:p>
        </p:txBody>
      </p:sp>
      <p:sp>
        <p:nvSpPr>
          <p:cNvPr id="3" name="Содержимое 2"/>
          <p:cNvSpPr>
            <a:spLocks noGrp="1"/>
          </p:cNvSpPr>
          <p:nvPr>
            <p:ph idx="1"/>
          </p:nvPr>
        </p:nvSpPr>
        <p:spPr>
          <a:xfrm>
            <a:off x="0" y="4653136"/>
            <a:ext cx="9144000" cy="2204864"/>
          </a:xfrm>
        </p:spPr>
        <p:style>
          <a:lnRef idx="1">
            <a:schemeClr val="accent3"/>
          </a:lnRef>
          <a:fillRef idx="2">
            <a:schemeClr val="accent3"/>
          </a:fillRef>
          <a:effectRef idx="1">
            <a:schemeClr val="accent3"/>
          </a:effectRef>
          <a:fontRef idx="minor">
            <a:schemeClr val="dk1"/>
          </a:fontRef>
        </p:style>
        <p:txBody>
          <a:bodyPr>
            <a:normAutofit fontScale="92500"/>
          </a:bodyPr>
          <a:lstStyle/>
          <a:p>
            <a:pPr>
              <a:buNone/>
            </a:pPr>
            <a:r>
              <a:rPr lang="en-US" sz="2800" dirty="0" smtClean="0">
                <a:solidFill>
                  <a:srgbClr val="7030A0"/>
                </a:solidFill>
                <a:effectLst>
                  <a:outerShdw blurRad="38100" dist="38100" dir="2700000" algn="tl">
                    <a:srgbClr val="000000">
                      <a:alpha val="43137"/>
                    </a:srgbClr>
                  </a:outerShdw>
                </a:effectLst>
              </a:rPr>
              <a:t>  </a:t>
            </a:r>
            <a:r>
              <a:rPr lang="en-US" sz="2800" u="sng" dirty="0" smtClean="0">
                <a:solidFill>
                  <a:srgbClr val="7030A0"/>
                </a:solidFill>
              </a:rPr>
              <a:t>Pollution sends 4 main 'greenhouse gases' into the atmosphere. These are:</a:t>
            </a:r>
            <a:endParaRPr lang="ru-RU" sz="2800" u="sng" dirty="0" smtClean="0">
              <a:solidFill>
                <a:srgbClr val="7030A0"/>
              </a:solidFill>
            </a:endParaRPr>
          </a:p>
          <a:p>
            <a:pPr>
              <a:buNone/>
            </a:pPr>
            <a:r>
              <a:rPr lang="en-US" dirty="0" smtClean="0"/>
              <a:t>1) Carbon dioxide (CO2)                            2) Methane</a:t>
            </a:r>
            <a:endParaRPr lang="ru-RU" dirty="0" smtClean="0"/>
          </a:p>
          <a:p>
            <a:pPr>
              <a:buNone/>
            </a:pPr>
            <a:r>
              <a:rPr lang="en-US" dirty="0" smtClean="0"/>
              <a:t>3) CFCs (</a:t>
            </a:r>
            <a:r>
              <a:rPr lang="en-US" dirty="0" err="1" smtClean="0"/>
              <a:t>Chloro</a:t>
            </a:r>
            <a:r>
              <a:rPr lang="en-US" dirty="0" smtClean="0"/>
              <a:t>-</a:t>
            </a:r>
            <a:r>
              <a:rPr lang="en-US" dirty="0" err="1" smtClean="0"/>
              <a:t>fluoro</a:t>
            </a:r>
            <a:r>
              <a:rPr lang="en-US" dirty="0" smtClean="0"/>
              <a:t>-carbons)              4)Nitrous Oxide</a:t>
            </a:r>
            <a:endParaRPr lang="ru-RU" dirty="0" smtClean="0"/>
          </a:p>
          <a:p>
            <a:pPr lvl="0"/>
            <a:endParaRPr lang="ru-RU" dirty="0" smtClean="0"/>
          </a:p>
          <a:p>
            <a:pPr lvl="0">
              <a:buNone/>
            </a:pPr>
            <a:endParaRPr lang="ru-RU" dirty="0" smtClean="0"/>
          </a:p>
          <a:p>
            <a:endParaRPr lang="ru-RU" dirty="0"/>
          </a:p>
        </p:txBody>
      </p:sp>
      <p:pic>
        <p:nvPicPr>
          <p:cNvPr id="2050" name="Picture 2" descr="C:\Users\Anna\Desktop\Парниковый фото\green14.jpg"/>
          <p:cNvPicPr>
            <a:picLocks noChangeAspect="1" noChangeArrowheads="1"/>
          </p:cNvPicPr>
          <p:nvPr/>
        </p:nvPicPr>
        <p:blipFill>
          <a:blip r:embed="rId2" cstate="print"/>
          <a:srcRect/>
          <a:stretch>
            <a:fillRect/>
          </a:stretch>
        </p:blipFill>
        <p:spPr bwMode="auto">
          <a:xfrm>
            <a:off x="4499992" y="1772816"/>
            <a:ext cx="4644009" cy="2952328"/>
          </a:xfrm>
          <a:prstGeom prst="rect">
            <a:avLst/>
          </a:prstGeom>
          <a:noFill/>
        </p:spPr>
      </p:pic>
      <p:pic>
        <p:nvPicPr>
          <p:cNvPr id="2051" name="Picture 3" descr="C:\Users\Anna\Desktop\Парниковый фото\green3.jpg"/>
          <p:cNvPicPr>
            <a:picLocks noChangeAspect="1" noChangeArrowheads="1"/>
          </p:cNvPicPr>
          <p:nvPr/>
        </p:nvPicPr>
        <p:blipFill>
          <a:blip r:embed="rId3" cstate="print"/>
          <a:srcRect/>
          <a:stretch>
            <a:fillRect/>
          </a:stretch>
        </p:blipFill>
        <p:spPr bwMode="auto">
          <a:xfrm>
            <a:off x="0" y="1772816"/>
            <a:ext cx="4499992" cy="288032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48478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6000" b="1" dirty="0" smtClean="0"/>
              <a:t/>
            </a:r>
            <a:br>
              <a:rPr lang="en-US" sz="6000" b="1" dirty="0" smtClean="0"/>
            </a:br>
            <a:r>
              <a:rPr lang="en-US" sz="6000" b="1" dirty="0" smtClean="0"/>
              <a:t>What will it do?</a:t>
            </a:r>
            <a:r>
              <a:rPr lang="ru-RU" dirty="0" smtClean="0"/>
              <a:t/>
            </a:r>
            <a:br>
              <a:rPr lang="ru-RU" dirty="0" smtClean="0"/>
            </a:br>
            <a:endParaRPr lang="ru-RU" dirty="0"/>
          </a:p>
        </p:txBody>
      </p:sp>
      <p:sp>
        <p:nvSpPr>
          <p:cNvPr id="3" name="Содержимое 2"/>
          <p:cNvSpPr>
            <a:spLocks noGrp="1"/>
          </p:cNvSpPr>
          <p:nvPr>
            <p:ph idx="1"/>
          </p:nvPr>
        </p:nvSpPr>
        <p:spPr>
          <a:xfrm>
            <a:off x="0" y="4365104"/>
            <a:ext cx="9144000" cy="2492896"/>
          </a:xfrm>
        </p:spPr>
        <p:style>
          <a:lnRef idx="1">
            <a:schemeClr val="accent2"/>
          </a:lnRef>
          <a:fillRef idx="2">
            <a:schemeClr val="accent2"/>
          </a:fillRef>
          <a:effectRef idx="1">
            <a:schemeClr val="accent2"/>
          </a:effectRef>
          <a:fontRef idx="minor">
            <a:schemeClr val="dk1"/>
          </a:fontRef>
        </p:style>
        <p:txBody>
          <a:bodyPr>
            <a:noAutofit/>
          </a:bodyPr>
          <a:lstStyle/>
          <a:p>
            <a:pPr>
              <a:buNone/>
            </a:pPr>
            <a:r>
              <a:rPr lang="en-US" sz="2800" b="1" dirty="0" smtClean="0"/>
              <a:t>  </a:t>
            </a:r>
          </a:p>
          <a:p>
            <a:pPr>
              <a:buNone/>
            </a:pPr>
            <a:r>
              <a:rPr lang="en-US" sz="2800" b="1" dirty="0" smtClean="0"/>
              <a:t> </a:t>
            </a:r>
            <a:r>
              <a:rPr lang="en-US" sz="2800" dirty="0" smtClean="0"/>
              <a:t>This will change the weather </a:t>
            </a:r>
            <a:r>
              <a:rPr lang="en-US" sz="2800" dirty="0" err="1" smtClean="0"/>
              <a:t>everywhere.The</a:t>
            </a:r>
            <a:r>
              <a:rPr lang="en-US" sz="2800" dirty="0" smtClean="0"/>
              <a:t> ice at the North and South Poles will start to melt. And  the level of the sea will rise. It  will cause  serious floods in many countries.  Then there's the problem of food. </a:t>
            </a:r>
            <a:endParaRPr lang="ru-RU" sz="2800" dirty="0"/>
          </a:p>
        </p:txBody>
      </p:sp>
      <p:pic>
        <p:nvPicPr>
          <p:cNvPr id="3074" name="Picture 2" descr="C:\Users\Anna\Desktop\Парниковый фото\изм клим3.jpg"/>
          <p:cNvPicPr>
            <a:picLocks noChangeAspect="1" noChangeArrowheads="1"/>
          </p:cNvPicPr>
          <p:nvPr/>
        </p:nvPicPr>
        <p:blipFill>
          <a:blip r:embed="rId2" cstate="print"/>
          <a:srcRect/>
          <a:stretch>
            <a:fillRect/>
          </a:stretch>
        </p:blipFill>
        <p:spPr bwMode="auto">
          <a:xfrm>
            <a:off x="0" y="1484784"/>
            <a:ext cx="2987824" cy="3168352"/>
          </a:xfrm>
          <a:prstGeom prst="rect">
            <a:avLst/>
          </a:prstGeom>
          <a:noFill/>
        </p:spPr>
      </p:pic>
      <p:pic>
        <p:nvPicPr>
          <p:cNvPr id="3075" name="Picture 3" descr="C:\Users\Anna\Desktop\Парниковый фото\наводнение.jpg"/>
          <p:cNvPicPr>
            <a:picLocks noChangeAspect="1" noChangeArrowheads="1"/>
          </p:cNvPicPr>
          <p:nvPr/>
        </p:nvPicPr>
        <p:blipFill>
          <a:blip r:embed="rId3" cstate="print"/>
          <a:srcRect/>
          <a:stretch>
            <a:fillRect/>
          </a:stretch>
        </p:blipFill>
        <p:spPr bwMode="auto">
          <a:xfrm>
            <a:off x="2915816" y="1484784"/>
            <a:ext cx="3168352" cy="3168352"/>
          </a:xfrm>
          <a:prstGeom prst="rect">
            <a:avLst/>
          </a:prstGeom>
          <a:noFill/>
        </p:spPr>
      </p:pic>
      <p:pic>
        <p:nvPicPr>
          <p:cNvPr id="3076" name="Picture 4" descr="C:\Users\Anna\Desktop\Парниковый фото\изм клим 4.jpg"/>
          <p:cNvPicPr>
            <a:picLocks noChangeAspect="1" noChangeArrowheads="1"/>
          </p:cNvPicPr>
          <p:nvPr/>
        </p:nvPicPr>
        <p:blipFill>
          <a:blip r:embed="rId4" cstate="print"/>
          <a:srcRect/>
          <a:stretch>
            <a:fillRect/>
          </a:stretch>
        </p:blipFill>
        <p:spPr bwMode="auto">
          <a:xfrm>
            <a:off x="6084168" y="1484784"/>
            <a:ext cx="3059832" cy="316835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772816"/>
          </a:xfrm>
        </p:spPr>
        <p:style>
          <a:lnRef idx="1">
            <a:schemeClr val="accent6"/>
          </a:lnRef>
          <a:fillRef idx="2">
            <a:schemeClr val="accent6"/>
          </a:fillRef>
          <a:effectRef idx="1">
            <a:schemeClr val="accent6"/>
          </a:effectRef>
          <a:fontRef idx="minor">
            <a:schemeClr val="dk1"/>
          </a:fontRef>
        </p:style>
        <p:txBody>
          <a:bodyPr>
            <a:normAutofit/>
          </a:bodyPr>
          <a:lstStyle/>
          <a:p>
            <a:r>
              <a:rPr lang="en-US" sz="5300" b="1" dirty="0" smtClean="0"/>
              <a:t>How can we stop it?</a:t>
            </a:r>
            <a:r>
              <a:rPr lang="ru-RU" dirty="0" smtClean="0"/>
              <a:t/>
            </a:r>
            <a:br>
              <a:rPr lang="ru-RU" dirty="0" smtClean="0"/>
            </a:br>
            <a:endParaRPr lang="ru-RU" dirty="0"/>
          </a:p>
        </p:txBody>
      </p:sp>
      <p:sp>
        <p:nvSpPr>
          <p:cNvPr id="3" name="Содержимое 2"/>
          <p:cNvSpPr>
            <a:spLocks noGrp="1"/>
          </p:cNvSpPr>
          <p:nvPr>
            <p:ph idx="1"/>
          </p:nvPr>
        </p:nvSpPr>
        <p:spPr>
          <a:xfrm>
            <a:off x="0" y="1772816"/>
            <a:ext cx="9144000" cy="5085184"/>
          </a:xfrm>
        </p:spPr>
        <p:style>
          <a:lnRef idx="1">
            <a:schemeClr val="dk1"/>
          </a:lnRef>
          <a:fillRef idx="2">
            <a:schemeClr val="dk1"/>
          </a:fillRef>
          <a:effectRef idx="1">
            <a:schemeClr val="dk1"/>
          </a:effectRef>
          <a:fontRef idx="minor">
            <a:schemeClr val="dk1"/>
          </a:fontRef>
        </p:style>
        <p:txBody>
          <a:bodyPr>
            <a:normAutofit/>
          </a:bodyPr>
          <a:lstStyle/>
          <a:p>
            <a:pPr>
              <a:buNone/>
            </a:pPr>
            <a:r>
              <a:rPr lang="en-US" b="1" dirty="0" smtClean="0"/>
              <a:t> </a:t>
            </a:r>
            <a:endParaRPr lang="ru-RU" dirty="0" smtClean="0"/>
          </a:p>
          <a:p>
            <a:pPr>
              <a:buNone/>
            </a:pPr>
            <a:r>
              <a:rPr lang="en-US" dirty="0" smtClean="0"/>
              <a:t>    We can't </a:t>
            </a:r>
            <a:r>
              <a:rPr lang="en-US" i="1" dirty="0" smtClean="0"/>
              <a:t>stop </a:t>
            </a:r>
            <a:r>
              <a:rPr lang="en-US" dirty="0" smtClean="0"/>
              <a:t>the Greenhouse Effect, but we can slow it down. There are several ways to do this:</a:t>
            </a:r>
            <a:endParaRPr lang="ru-RU" dirty="0" smtClean="0"/>
          </a:p>
          <a:p>
            <a:r>
              <a:rPr lang="en-US" b="1" dirty="0" smtClean="0"/>
              <a:t>Conserve Fossil Fuels        </a:t>
            </a:r>
            <a:endParaRPr lang="ru-RU" dirty="0" smtClean="0"/>
          </a:p>
          <a:p>
            <a:r>
              <a:rPr lang="en-US" b="1" dirty="0" smtClean="0"/>
              <a:t>Conserve Rainforests</a:t>
            </a:r>
            <a:endParaRPr lang="ru-RU" dirty="0" smtClean="0"/>
          </a:p>
          <a:p>
            <a:r>
              <a:rPr lang="en-US" dirty="0" smtClean="0"/>
              <a:t> </a:t>
            </a:r>
            <a:r>
              <a:rPr lang="en-US" b="1" dirty="0" smtClean="0"/>
              <a:t>Use Natural Energy</a:t>
            </a:r>
            <a:endParaRPr lang="ru-RU" dirty="0" smtClean="0"/>
          </a:p>
          <a:p>
            <a:r>
              <a:rPr lang="en-US" dirty="0" smtClean="0"/>
              <a:t> </a:t>
            </a:r>
            <a:r>
              <a:rPr lang="en-US" b="1" dirty="0" smtClean="0"/>
              <a:t>Ban</a:t>
            </a:r>
            <a:r>
              <a:rPr lang="en-US" b="1" baseline="30000" dirty="0" smtClean="0"/>
              <a:t> </a:t>
            </a:r>
            <a:r>
              <a:rPr lang="en-US" b="1" dirty="0" smtClean="0"/>
              <a:t> CFCs</a:t>
            </a:r>
            <a:endParaRPr lang="ru-RU" dirty="0"/>
          </a:p>
        </p:txBody>
      </p:sp>
      <p:pic>
        <p:nvPicPr>
          <p:cNvPr id="4101" name="Picture 5" descr="C:\Users\Anna\Desktop\Парниковый фото\images (1).jpg"/>
          <p:cNvPicPr>
            <a:picLocks noChangeAspect="1" noChangeArrowheads="1"/>
          </p:cNvPicPr>
          <p:nvPr/>
        </p:nvPicPr>
        <p:blipFill>
          <a:blip r:embed="rId2" cstate="print"/>
          <a:srcRect/>
          <a:stretch>
            <a:fillRect/>
          </a:stretch>
        </p:blipFill>
        <p:spPr bwMode="auto">
          <a:xfrm>
            <a:off x="4932040" y="3429000"/>
            <a:ext cx="3456384" cy="3096344"/>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98</Words>
  <Application>Microsoft Office PowerPoint</Application>
  <PresentationFormat>Экран (4:3)</PresentationFormat>
  <Paragraphs>25</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    The        GREENHOUSE                          EFFECT     </vt:lpstr>
      <vt:lpstr> What is the Greenhouse Effect? </vt:lpstr>
      <vt:lpstr> Why is it happening? </vt:lpstr>
      <vt:lpstr> What will it do? </vt:lpstr>
      <vt:lpstr>How can we stop it?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GREENHOUSE                                  EFFECT</dc:title>
  <dc:creator>Anna</dc:creator>
  <cp:lastModifiedBy>anna</cp:lastModifiedBy>
  <cp:revision>15</cp:revision>
  <dcterms:created xsi:type="dcterms:W3CDTF">2012-04-05T11:45:41Z</dcterms:created>
  <dcterms:modified xsi:type="dcterms:W3CDTF">2014-11-29T19:14:49Z</dcterms:modified>
</cp:coreProperties>
</file>