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  <p:sldMasterId id="2147484080" r:id="rId2"/>
    <p:sldMasterId id="2147484188" r:id="rId3"/>
    <p:sldMasterId id="2147484200" r:id="rId4"/>
    <p:sldMasterId id="2147484212" r:id="rId5"/>
    <p:sldMasterId id="2147484224" r:id="rId6"/>
  </p:sldMasterIdLst>
  <p:sldIdLst>
    <p:sldId id="256" r:id="rId7"/>
    <p:sldId id="257" r:id="rId8"/>
    <p:sldId id="258" r:id="rId9"/>
    <p:sldId id="268" r:id="rId10"/>
    <p:sldId id="259" r:id="rId11"/>
    <p:sldId id="263" r:id="rId12"/>
    <p:sldId id="266" r:id="rId13"/>
    <p:sldId id="265" r:id="rId14"/>
    <p:sldId id="270" r:id="rId15"/>
    <p:sldId id="272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17.02.2015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17.02.2015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17.02.2015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17.02.2015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17.02.2015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17.02.2015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17.02.2015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17.02.2015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17.02.2015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17.02.2015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17.02.2015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17.02.2015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17.02.2015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17.02.2015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423496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438845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27283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653134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4199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17.02.2015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560752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688890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971495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515979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064650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586968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17.02.2015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17.02.2015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17.02.2015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17.02.2015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17.02.2015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17.02.2015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17.02.2015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17.02.2015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17.02.2015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17.02.2015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17.02.2015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4C71EC6-210F-42DE-9C53-41977AD35B3D}" type="datetimeFigureOut">
              <a:rPr lang="ru-RU" smtClean="0"/>
              <a:t>17.02.2015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17.02.2015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1" r:id="rId1"/>
    <p:sldLayoutId id="2147484082" r:id="rId2"/>
    <p:sldLayoutId id="2147484083" r:id="rId3"/>
    <p:sldLayoutId id="2147484084" r:id="rId4"/>
    <p:sldLayoutId id="2147484085" r:id="rId5"/>
    <p:sldLayoutId id="2147484086" r:id="rId6"/>
    <p:sldLayoutId id="2147484087" r:id="rId7"/>
    <p:sldLayoutId id="2147484088" r:id="rId8"/>
    <p:sldLayoutId id="2147484089" r:id="rId9"/>
    <p:sldLayoutId id="2147484090" r:id="rId10"/>
    <p:sldLayoutId id="214748409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17.02.2015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89" r:id="rId1"/>
    <p:sldLayoutId id="2147484190" r:id="rId2"/>
    <p:sldLayoutId id="2147484191" r:id="rId3"/>
    <p:sldLayoutId id="2147484192" r:id="rId4"/>
    <p:sldLayoutId id="2147484193" r:id="rId5"/>
    <p:sldLayoutId id="2147484194" r:id="rId6"/>
    <p:sldLayoutId id="2147484195" r:id="rId7"/>
    <p:sldLayoutId id="2147484196" r:id="rId8"/>
    <p:sldLayoutId id="2147484197" r:id="rId9"/>
    <p:sldLayoutId id="2147484198" r:id="rId10"/>
    <p:sldLayoutId id="2147484199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201" r:id="rId1"/>
    <p:sldLayoutId id="2147484202" r:id="rId2"/>
    <p:sldLayoutId id="2147484203" r:id="rId3"/>
    <p:sldLayoutId id="2147484204" r:id="rId4"/>
    <p:sldLayoutId id="2147484205" r:id="rId5"/>
    <p:sldLayoutId id="2147484206" r:id="rId6"/>
    <p:sldLayoutId id="2147484207" r:id="rId7"/>
    <p:sldLayoutId id="2147484208" r:id="rId8"/>
    <p:sldLayoutId id="2147484209" r:id="rId9"/>
    <p:sldLayoutId id="2147484210" r:id="rId10"/>
    <p:sldLayoutId id="214748421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9877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13" r:id="rId1"/>
    <p:sldLayoutId id="2147484214" r:id="rId2"/>
    <p:sldLayoutId id="2147484215" r:id="rId3"/>
    <p:sldLayoutId id="2147484216" r:id="rId4"/>
    <p:sldLayoutId id="2147484217" r:id="rId5"/>
    <p:sldLayoutId id="2147484218" r:id="rId6"/>
    <p:sldLayoutId id="2147484219" r:id="rId7"/>
    <p:sldLayoutId id="2147484220" r:id="rId8"/>
    <p:sldLayoutId id="2147484221" r:id="rId9"/>
    <p:sldLayoutId id="2147484222" r:id="rId10"/>
    <p:sldLayoutId id="214748422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17.02.2015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5" r:id="rId1"/>
    <p:sldLayoutId id="2147484226" r:id="rId2"/>
    <p:sldLayoutId id="2147484227" r:id="rId3"/>
    <p:sldLayoutId id="2147484228" r:id="rId4"/>
    <p:sldLayoutId id="2147484229" r:id="rId5"/>
    <p:sldLayoutId id="2147484230" r:id="rId6"/>
    <p:sldLayoutId id="2147484231" r:id="rId7"/>
    <p:sldLayoutId id="2147484232" r:id="rId8"/>
    <p:sldLayoutId id="2147484233" r:id="rId9"/>
    <p:sldLayoutId id="2147484234" r:id="rId10"/>
    <p:sldLayoutId id="214748423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5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764704"/>
            <a:ext cx="8136904" cy="2592288"/>
          </a:xfrm>
        </p:spPr>
        <p:txBody>
          <a:bodyPr>
            <a:noAutofit/>
          </a:bodyPr>
          <a:lstStyle/>
          <a:p>
            <a:pPr algn="ctr"/>
            <a:r>
              <a:rPr lang="ru-RU" sz="5400" dirty="0" smtClean="0">
                <a:solidFill>
                  <a:srgbClr val="00B050"/>
                </a:solidFill>
                <a:latin typeface="Monotype Corsiva" pitchFamily="66" charset="0"/>
                <a:ea typeface="Microsoft Himalaya" pitchFamily="2" charset="0"/>
                <a:cs typeface="Microsoft Himalaya" pitchFamily="2" charset="0"/>
              </a:rPr>
              <a:t/>
            </a:r>
            <a:br>
              <a:rPr lang="ru-RU" sz="5400" dirty="0" smtClean="0">
                <a:solidFill>
                  <a:srgbClr val="00B050"/>
                </a:solidFill>
                <a:latin typeface="Monotype Corsiva" pitchFamily="66" charset="0"/>
                <a:ea typeface="Microsoft Himalaya" pitchFamily="2" charset="0"/>
                <a:cs typeface="Microsoft Himalaya" pitchFamily="2" charset="0"/>
              </a:rPr>
            </a:br>
            <a:r>
              <a:rPr lang="ru-RU" sz="5400" dirty="0">
                <a:solidFill>
                  <a:srgbClr val="00B050"/>
                </a:solidFill>
                <a:latin typeface="Monotype Corsiva" pitchFamily="66" charset="0"/>
                <a:ea typeface="Microsoft Himalaya" pitchFamily="2" charset="0"/>
                <a:cs typeface="Microsoft Himalaya" pitchFamily="2" charset="0"/>
              </a:rPr>
              <a:t/>
            </a:r>
            <a:br>
              <a:rPr lang="ru-RU" sz="5400" dirty="0">
                <a:solidFill>
                  <a:srgbClr val="00B050"/>
                </a:solidFill>
                <a:latin typeface="Monotype Corsiva" pitchFamily="66" charset="0"/>
                <a:ea typeface="Microsoft Himalaya" pitchFamily="2" charset="0"/>
                <a:cs typeface="Microsoft Himalaya" pitchFamily="2" charset="0"/>
              </a:rPr>
            </a:br>
            <a:r>
              <a:rPr lang="ru-RU" sz="5400" dirty="0" smtClean="0">
                <a:solidFill>
                  <a:srgbClr val="00B050"/>
                </a:solidFill>
                <a:latin typeface="Monotype Corsiva" pitchFamily="66" charset="0"/>
                <a:ea typeface="Microsoft Himalaya" pitchFamily="2" charset="0"/>
                <a:cs typeface="Microsoft Himalaya" pitchFamily="2" charset="0"/>
              </a:rPr>
              <a:t/>
            </a:r>
            <a:br>
              <a:rPr lang="ru-RU" sz="5400" dirty="0" smtClean="0">
                <a:solidFill>
                  <a:srgbClr val="00B050"/>
                </a:solidFill>
                <a:latin typeface="Monotype Corsiva" pitchFamily="66" charset="0"/>
                <a:ea typeface="Microsoft Himalaya" pitchFamily="2" charset="0"/>
                <a:cs typeface="Microsoft Himalaya" pitchFamily="2" charset="0"/>
              </a:rPr>
            </a:br>
            <a:r>
              <a:rPr lang="ru-RU" sz="5400" dirty="0">
                <a:solidFill>
                  <a:srgbClr val="00B050"/>
                </a:solidFill>
                <a:latin typeface="Monotype Corsiva" pitchFamily="66" charset="0"/>
                <a:ea typeface="Microsoft Himalaya" pitchFamily="2" charset="0"/>
                <a:cs typeface="Microsoft Himalaya" pitchFamily="2" charset="0"/>
              </a:rPr>
              <a:t/>
            </a:r>
            <a:br>
              <a:rPr lang="ru-RU" sz="5400" dirty="0">
                <a:solidFill>
                  <a:srgbClr val="00B050"/>
                </a:solidFill>
                <a:latin typeface="Monotype Corsiva" pitchFamily="66" charset="0"/>
                <a:ea typeface="Microsoft Himalaya" pitchFamily="2" charset="0"/>
                <a:cs typeface="Microsoft Himalaya" pitchFamily="2" charset="0"/>
              </a:rPr>
            </a:br>
            <a:r>
              <a:rPr lang="ru-RU" sz="5400" dirty="0" smtClean="0">
                <a:solidFill>
                  <a:srgbClr val="00B050"/>
                </a:solidFill>
                <a:latin typeface="Monotype Corsiva" pitchFamily="66" charset="0"/>
                <a:ea typeface="Microsoft Himalaya" pitchFamily="2" charset="0"/>
                <a:cs typeface="Microsoft Himalaya" pitchFamily="2" charset="0"/>
              </a:rPr>
              <a:t/>
            </a:r>
            <a:br>
              <a:rPr lang="ru-RU" sz="5400" dirty="0" smtClean="0">
                <a:solidFill>
                  <a:srgbClr val="00B050"/>
                </a:solidFill>
                <a:latin typeface="Monotype Corsiva" pitchFamily="66" charset="0"/>
                <a:ea typeface="Microsoft Himalaya" pitchFamily="2" charset="0"/>
                <a:cs typeface="Microsoft Himalaya" pitchFamily="2" charset="0"/>
              </a:rPr>
            </a:br>
            <a:r>
              <a:rPr lang="ru-RU" sz="5400" dirty="0">
                <a:solidFill>
                  <a:srgbClr val="00B050"/>
                </a:solidFill>
                <a:latin typeface="Monotype Corsiva" pitchFamily="66" charset="0"/>
                <a:ea typeface="Microsoft Himalaya" pitchFamily="2" charset="0"/>
                <a:cs typeface="Microsoft Himalaya" pitchFamily="2" charset="0"/>
              </a:rPr>
              <a:t/>
            </a:r>
            <a:br>
              <a:rPr lang="ru-RU" sz="5400" dirty="0">
                <a:solidFill>
                  <a:srgbClr val="00B050"/>
                </a:solidFill>
                <a:latin typeface="Monotype Corsiva" pitchFamily="66" charset="0"/>
                <a:ea typeface="Microsoft Himalaya" pitchFamily="2" charset="0"/>
                <a:cs typeface="Microsoft Himalaya" pitchFamily="2" charset="0"/>
              </a:rPr>
            </a:br>
            <a:r>
              <a:rPr lang="ru-RU" sz="4000" dirty="0" smtClean="0">
                <a:solidFill>
                  <a:srgbClr val="FF0000"/>
                </a:solidFill>
                <a:latin typeface="Monotype Corsiva" pitchFamily="66" charset="0"/>
                <a:ea typeface="Microsoft Himalaya" pitchFamily="2" charset="0"/>
                <a:cs typeface="Microsoft Himalaya" pitchFamily="2" charset="0"/>
              </a:rPr>
              <a:t>«Использование современных технологий на уроках истории»</a:t>
            </a:r>
            <a:r>
              <a:rPr lang="ru-RU" sz="5400" dirty="0" smtClean="0">
                <a:solidFill>
                  <a:srgbClr val="00B050"/>
                </a:solidFill>
                <a:latin typeface="Monotype Corsiva" pitchFamily="66" charset="0"/>
                <a:ea typeface="Microsoft Himalaya" pitchFamily="2" charset="0"/>
                <a:cs typeface="Microsoft Himalaya" pitchFamily="2" charset="0"/>
              </a:rPr>
              <a:t/>
            </a:r>
            <a:br>
              <a:rPr lang="ru-RU" sz="5400" dirty="0" smtClean="0">
                <a:solidFill>
                  <a:srgbClr val="00B050"/>
                </a:solidFill>
                <a:latin typeface="Monotype Corsiva" pitchFamily="66" charset="0"/>
                <a:ea typeface="Microsoft Himalaya" pitchFamily="2" charset="0"/>
                <a:cs typeface="Microsoft Himalaya" pitchFamily="2" charset="0"/>
              </a:rPr>
            </a:br>
            <a:endParaRPr lang="ru-RU" sz="5400" dirty="0">
              <a:solidFill>
                <a:srgbClr val="00B050"/>
              </a:solidFill>
              <a:latin typeface="Monotype Corsiva" pitchFamily="66" charset="0"/>
              <a:ea typeface="Microsoft Himalaya" pitchFamily="2" charset="0"/>
              <a:cs typeface="Microsoft Himalaya" pitchFamily="2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3556000"/>
            <a:ext cx="8136904" cy="2681311"/>
          </a:xfrm>
        </p:spPr>
        <p:txBody>
          <a:bodyPr>
            <a:noAutofit/>
          </a:bodyPr>
          <a:lstStyle/>
          <a:p>
            <a:pPr algn="ctr"/>
            <a:r>
              <a:rPr lang="ru-RU" sz="3600" dirty="0" err="1" smtClean="0">
                <a:solidFill>
                  <a:srgbClr val="00B0F0"/>
                </a:solidFill>
              </a:rPr>
              <a:t>Ооржак</a:t>
            </a:r>
            <a:r>
              <a:rPr lang="ru-RU" sz="3600" dirty="0" smtClean="0">
                <a:solidFill>
                  <a:srgbClr val="00B0F0"/>
                </a:solidFill>
              </a:rPr>
              <a:t> </a:t>
            </a:r>
            <a:r>
              <a:rPr lang="ru-RU" sz="3600" dirty="0" err="1" smtClean="0">
                <a:solidFill>
                  <a:srgbClr val="00B0F0"/>
                </a:solidFill>
              </a:rPr>
              <a:t>Аржаана</a:t>
            </a:r>
            <a:r>
              <a:rPr lang="ru-RU" sz="3600" dirty="0" smtClean="0">
                <a:solidFill>
                  <a:srgbClr val="00B0F0"/>
                </a:solidFill>
              </a:rPr>
              <a:t> Борисовна</a:t>
            </a:r>
          </a:p>
          <a:p>
            <a:pPr algn="ctr"/>
            <a:r>
              <a:rPr lang="ru-RU" sz="3600" dirty="0" smtClean="0">
                <a:solidFill>
                  <a:srgbClr val="00B0F0"/>
                </a:solidFill>
              </a:rPr>
              <a:t>учитель истории и обществознания</a:t>
            </a:r>
          </a:p>
          <a:p>
            <a:pPr algn="ctr"/>
            <a:r>
              <a:rPr lang="ru-RU" sz="3600" dirty="0" smtClean="0">
                <a:solidFill>
                  <a:srgbClr val="00B0F0"/>
                </a:solidFill>
              </a:rPr>
              <a:t>МБУ </a:t>
            </a:r>
            <a:r>
              <a:rPr lang="ru-RU" sz="3600" dirty="0" err="1" smtClean="0">
                <a:solidFill>
                  <a:srgbClr val="00B0F0"/>
                </a:solidFill>
              </a:rPr>
              <a:t>Тоора</a:t>
            </a:r>
            <a:r>
              <a:rPr lang="ru-RU" sz="3600" dirty="0" smtClean="0">
                <a:solidFill>
                  <a:srgbClr val="00B0F0"/>
                </a:solidFill>
              </a:rPr>
              <a:t> – </a:t>
            </a:r>
            <a:r>
              <a:rPr lang="ru-RU" sz="3600" dirty="0" err="1" smtClean="0">
                <a:solidFill>
                  <a:srgbClr val="00B0F0"/>
                </a:solidFill>
              </a:rPr>
              <a:t>Хемская</a:t>
            </a:r>
            <a:r>
              <a:rPr lang="ru-RU" sz="3600" dirty="0" smtClean="0">
                <a:solidFill>
                  <a:srgbClr val="00B0F0"/>
                </a:solidFill>
              </a:rPr>
              <a:t> СОШ</a:t>
            </a:r>
            <a:endParaRPr lang="ru-RU" sz="36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3655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381000"/>
            <a:ext cx="8229600" cy="57531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ru-RU" b="1" dirty="0" smtClean="0">
                <a:solidFill>
                  <a:srgbClr val="FF0000"/>
                </a:solidFill>
              </a:rPr>
              <a:t>Уроки с использованием информационных и игровых технологий учат слушать, анализировать, повышают интерес учащихся к учебной деятельности. Такие уроки способствуют совершенствованию профессионализма педагога, его энтузиазму, творческому подходу к работе.</a:t>
            </a:r>
          </a:p>
        </p:txBody>
      </p:sp>
    </p:spTree>
    <p:extLst>
      <p:ext uri="{BB962C8B-B14F-4D97-AF65-F5344CB8AC3E}">
        <p14:creationId xmlns:p14="http://schemas.microsoft.com/office/powerpoint/2010/main" val="3075011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55576" y="620688"/>
            <a:ext cx="7992888" cy="5551511"/>
          </a:xfrm>
        </p:spPr>
        <p:txBody>
          <a:bodyPr>
            <a:normAutofit/>
          </a:bodyPr>
          <a:lstStyle/>
          <a:p>
            <a:r>
              <a:rPr lang="ru-RU" sz="2800" b="1" dirty="0">
                <a:effectLst/>
              </a:rPr>
              <a:t>Современный  -это совершенно новый, и не теряющий связи с прошлым, одним словом актуальный. Актуальный ( от лат. – деятельный ) означает важный, существенный для настоящего времени. А еще действенный, современный, имеющий непосредственное отношение к интересам сегодня живущего человека, насущный.</a:t>
            </a:r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77240" y="548680"/>
            <a:ext cx="7543800" cy="864096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Современный урок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3350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7772400" cy="1296144"/>
          </a:xfrm>
        </p:spPr>
        <p:txBody>
          <a:bodyPr/>
          <a:lstStyle/>
          <a:p>
            <a:r>
              <a:rPr lang="ru-RU" dirty="0" smtClean="0"/>
              <a:t>Современный урок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683568" y="2132856"/>
            <a:ext cx="7920880" cy="3976465"/>
          </a:xfrm>
        </p:spPr>
        <p:txBody>
          <a:bodyPr>
            <a:normAutofit fontScale="32500" lnSpcReduction="20000"/>
          </a:bodyPr>
          <a:lstStyle/>
          <a:p>
            <a:pPr algn="just"/>
            <a:r>
              <a:rPr lang="ru-RU" sz="8600" i="1" dirty="0">
                <a:solidFill>
                  <a:schemeClr val="accent5">
                    <a:lumMod val="50000"/>
                  </a:schemeClr>
                </a:solidFill>
              </a:rPr>
              <a:t>урок  основная форма обучения, определяемая содержанием, принципами и методами обучения, планируемая и регулируемая учителем в определенно пространственно-временных границах и осуществляемая совокупным субъектом – учителем и учащимися</a:t>
            </a:r>
            <a:r>
              <a:rPr lang="ru-RU" i="1" dirty="0"/>
              <a:t>.</a:t>
            </a: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46136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7920880" cy="1051560"/>
          </a:xfrm>
        </p:spPr>
        <p:txBody>
          <a:bodyPr>
            <a:normAutofit/>
          </a:bodyPr>
          <a:lstStyle/>
          <a:p>
            <a:pPr algn="ctr"/>
            <a:r>
              <a:rPr lang="ru-RU" sz="5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Технология</a:t>
            </a:r>
            <a:endParaRPr lang="ru-RU" sz="5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76655" y="1700808"/>
            <a:ext cx="3822192" cy="4425672"/>
          </a:xfrm>
        </p:spPr>
        <p:txBody>
          <a:bodyPr>
            <a:normAutofit fontScale="85000" lnSpcReduction="10000"/>
          </a:bodyPr>
          <a:lstStyle/>
          <a:p>
            <a:r>
              <a:rPr lang="ru-RU" sz="2800" b="1" dirty="0">
                <a:solidFill>
                  <a:srgbClr val="FF0000"/>
                </a:solidFill>
              </a:rPr>
              <a:t>описание способов использования технических средств, в процессе обучения для повышения его эффективности. 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5152" y="1628800"/>
            <a:ext cx="4175320" cy="4497680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системный подход создания, применения и определения всего процесса преподавания и усвоение знаний с учетом технических и человеческих ресурсов и их взаимодействия, ставящей своей задачей оптимизацию форм обучения.</a:t>
            </a:r>
          </a:p>
        </p:txBody>
      </p:sp>
    </p:spTree>
    <p:extLst>
      <p:ext uri="{BB962C8B-B14F-4D97-AF65-F5344CB8AC3E}">
        <p14:creationId xmlns:p14="http://schemas.microsoft.com/office/powerpoint/2010/main" val="309416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200" dirty="0" smtClean="0"/>
              <a:t>Актуальность применения информационных технологий на уроке.</a:t>
            </a:r>
          </a:p>
        </p:txBody>
      </p:sp>
      <p:sp>
        <p:nvSpPr>
          <p:cNvPr id="10301" name="Rectangle 61"/>
          <p:cNvSpPr>
            <a:spLocks noGrp="1" noChangeArrowheads="1"/>
          </p:cNvSpPr>
          <p:nvPr>
            <p:ph sz="half" idx="1"/>
          </p:nvPr>
        </p:nvSpPr>
        <p:spPr>
          <a:xfrm>
            <a:off x="755576" y="2636912"/>
            <a:ext cx="7386638" cy="1872208"/>
          </a:xfrm>
          <a:prstGeom prst="rect">
            <a:avLst/>
          </a:prstGeom>
          <a:solidFill>
            <a:srgbClr val="808080"/>
          </a:solidFill>
        </p:spPr>
        <p:txBody>
          <a:bodyPr/>
          <a:lstStyle/>
          <a:p>
            <a:pPr eaLnBrk="1" hangingPunct="1">
              <a:defRPr/>
            </a:pPr>
            <a:r>
              <a:rPr lang="ru-RU" sz="4000" dirty="0" smtClean="0"/>
              <a:t>Мы получаем и обрабатываем информацию: </a:t>
            </a:r>
          </a:p>
        </p:txBody>
      </p:sp>
    </p:spTree>
    <p:extLst>
      <p:ext uri="{BB962C8B-B14F-4D97-AF65-F5344CB8AC3E}">
        <p14:creationId xmlns:p14="http://schemas.microsoft.com/office/powerpoint/2010/main" val="3551400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30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30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/>
      <p:bldP spid="1030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7" name="Rectangle 9"/>
          <p:cNvSpPr>
            <a:spLocks noGrp="1" noChangeArrowheads="1"/>
          </p:cNvSpPr>
          <p:nvPr>
            <p:ph idx="1"/>
          </p:nvPr>
        </p:nvSpPr>
        <p:spPr>
          <a:xfrm>
            <a:off x="0" y="304800"/>
            <a:ext cx="9144000" cy="65532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z="2400" dirty="0" smtClean="0"/>
              <a:t>Сопровождение объяснения нового материала иллюстрациями, картами, содержание которых меняется по мере рассказа учителя.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dirty="0" smtClean="0"/>
              <a:t>Учитывая психофизические особенности учащихся, после просмотра презентации, можно давать для выполнения альтернативные задания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dirty="0" smtClean="0"/>
              <a:t> заполнить таблицу, схему, графическая основа которой дана на доске;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dirty="0" smtClean="0"/>
              <a:t>  сделать иллюстрацию к просмотренному сюжету;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dirty="0" smtClean="0"/>
              <a:t>   написать отзыв, рецензию на просмотренный сюжет;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 dirty="0" smtClean="0"/>
              <a:t>   составить план.</a:t>
            </a:r>
          </a:p>
        </p:txBody>
      </p:sp>
    </p:spTree>
    <p:extLst>
      <p:ext uri="{BB962C8B-B14F-4D97-AF65-F5344CB8AC3E}">
        <p14:creationId xmlns:p14="http://schemas.microsoft.com/office/powerpoint/2010/main" val="2149463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34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34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34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634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634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634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634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634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634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634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634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634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634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634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634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34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34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34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533400"/>
            <a:ext cx="8229600" cy="5600700"/>
          </a:xfrm>
        </p:spPr>
        <p:txBody>
          <a:bodyPr/>
          <a:lstStyle/>
          <a:p>
            <a:pPr eaLnBrk="1" hangingPunct="1">
              <a:defRPr/>
            </a:pPr>
            <a:r>
              <a:rPr lang="ru-RU" smtClean="0"/>
              <a:t>Информационные технологии могут использоваться: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mtClean="0"/>
              <a:t>        на факультативных, индивидуальных занятиях;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mtClean="0"/>
              <a:t>        для организации проверочных уроков, тестирования;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mtClean="0"/>
              <a:t>        при проведении вводных лекций;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mtClean="0"/>
              <a:t>        в ходе выполнения домашнего задания, написания рефератов, докладов.</a:t>
            </a:r>
          </a:p>
        </p:txBody>
      </p:sp>
    </p:spTree>
    <p:extLst>
      <p:ext uri="{BB962C8B-B14F-4D97-AF65-F5344CB8AC3E}">
        <p14:creationId xmlns:p14="http://schemas.microsoft.com/office/powerpoint/2010/main" val="3986693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196752"/>
            <a:ext cx="8077200" cy="2460848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b="1" dirty="0" smtClean="0"/>
              <a:t>Формы и методы использования информационных технологий на уроках истории и обществознания</a:t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 smtClean="0"/>
          </a:p>
        </p:txBody>
      </p:sp>
      <p:pic>
        <p:nvPicPr>
          <p:cNvPr id="62469" name="Picture 5" descr="j028575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3962400"/>
            <a:ext cx="24384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470" name="Picture 6" descr="Рисунок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3657600"/>
            <a:ext cx="1752600" cy="189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27954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24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24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24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24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2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62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4000" smtClean="0"/>
              <a:t>Таким образом необходимо отметить следующие моменты: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ru-RU" sz="28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ru-RU" sz="2800" smtClean="0"/>
              <a:t>Применение информационных технологий на уроке в настоящее время является достаточно актуальным.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800" smtClean="0"/>
              <a:t>Имеющиеся материалы достаточно объёмны и информативны, предполагают комбинации новых форм и подходов.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800" smtClean="0"/>
              <a:t>Возможности практического использования информационных технологий на уроках ограничены исключительно желанием учителя и возможностями учебного заведения.</a:t>
            </a:r>
          </a:p>
        </p:txBody>
      </p:sp>
    </p:spTree>
    <p:extLst>
      <p:ext uri="{BB962C8B-B14F-4D97-AF65-F5344CB8AC3E}">
        <p14:creationId xmlns:p14="http://schemas.microsoft.com/office/powerpoint/2010/main" val="1249845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Базовая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_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91</TotalTime>
  <Words>287</Words>
  <Application>Microsoft Office PowerPoint</Application>
  <PresentationFormat>Экран (4:3)</PresentationFormat>
  <Paragraphs>31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6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Базовая</vt:lpstr>
      <vt:lpstr>Аспект</vt:lpstr>
      <vt:lpstr>Бумажная</vt:lpstr>
      <vt:lpstr>1_Апекс</vt:lpstr>
      <vt:lpstr>Тема Office</vt:lpstr>
      <vt:lpstr>1_Аспект</vt:lpstr>
      <vt:lpstr>      «Использование современных технологий на уроках истории» </vt:lpstr>
      <vt:lpstr>Современный урок</vt:lpstr>
      <vt:lpstr>Современный урок</vt:lpstr>
      <vt:lpstr>Технология</vt:lpstr>
      <vt:lpstr>Актуальность применения информационных технологий на уроке.</vt:lpstr>
      <vt:lpstr>Презентация PowerPoint</vt:lpstr>
      <vt:lpstr>Презентация PowerPoint</vt:lpstr>
      <vt:lpstr> Формы и методы использования информационных технологий на уроках истории и обществознания  </vt:lpstr>
      <vt:lpstr>Таким образом необходимо отметить следующие моменты: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19</cp:revision>
  <dcterms:created xsi:type="dcterms:W3CDTF">2015-02-16T15:09:06Z</dcterms:created>
  <dcterms:modified xsi:type="dcterms:W3CDTF">2015-02-17T14:39:16Z</dcterms:modified>
</cp:coreProperties>
</file>