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84" r:id="rId3"/>
    <p:sldId id="275" r:id="rId4"/>
    <p:sldId id="274" r:id="rId5"/>
    <p:sldId id="259" r:id="rId6"/>
    <p:sldId id="257" r:id="rId7"/>
    <p:sldId id="258" r:id="rId8"/>
    <p:sldId id="277" r:id="rId9"/>
    <p:sldId id="278" r:id="rId10"/>
    <p:sldId id="279" r:id="rId11"/>
    <p:sldId id="280" r:id="rId12"/>
    <p:sldId id="260" r:id="rId13"/>
    <p:sldId id="265" r:id="rId14"/>
    <p:sldId id="269" r:id="rId15"/>
    <p:sldId id="267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9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278E2-EED4-4AEF-AD35-06955ED4A911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BFF48-DD77-4F04-88DA-5A3494756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8F02D-03A7-4DC3-8B30-966EACD660B7}" type="slidenum">
              <a:rPr lang="ru-RU"/>
              <a:pPr/>
              <a:t>5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76E64-2FED-4D2E-BF7D-D967001E94BE}" type="slidenum">
              <a:rPr lang="ru-RU"/>
              <a:pPr/>
              <a:t>15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BFF48-DD77-4F04-88DA-5A349475697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соли аммония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Химические свойства, </a:t>
            </a:r>
            <a:r>
              <a:rPr lang="ru-RU" dirty="0" smtClean="0"/>
              <a:t>применение</a:t>
            </a:r>
            <a:r>
              <a:rPr lang="ru-RU" dirty="0" smtClean="0"/>
              <a:t>, </a:t>
            </a:r>
            <a:r>
              <a:rPr lang="ru-RU" dirty="0" smtClean="0"/>
              <a:t>получение</a:t>
            </a:r>
          </a:p>
          <a:p>
            <a:r>
              <a:rPr lang="ru-RU" dirty="0" smtClean="0"/>
              <a:t>Мамедова Т.И., учитель химии МОУ СОШ №1</a:t>
            </a:r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Гидрокарбонат аммония NH</a:t>
            </a:r>
            <a:r>
              <a:rPr lang="ru-RU" baseline="-25000" dirty="0" smtClean="0"/>
              <a:t>4</a:t>
            </a:r>
            <a:r>
              <a:rPr lang="ru-RU" dirty="0" smtClean="0"/>
              <a:t>HCO</a:t>
            </a:r>
            <a:r>
              <a:rPr lang="ru-RU" baseline="-25000" dirty="0" smtClean="0"/>
              <a:t>3</a:t>
            </a:r>
            <a:r>
              <a:rPr lang="ru-RU" dirty="0" smtClean="0"/>
              <a:t> и карбонат аммония (NH</a:t>
            </a:r>
            <a:r>
              <a:rPr lang="ru-RU" baseline="-25000" dirty="0" smtClean="0"/>
              <a:t>4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CO</a:t>
            </a:r>
            <a:r>
              <a:rPr lang="ru-RU" baseline="-25000" dirty="0" smtClean="0"/>
              <a:t>3</a:t>
            </a:r>
            <a:r>
              <a:rPr lang="ru-RU" dirty="0" smtClean="0"/>
              <a:t> применяют в кондитерском деле, так как они легко разлагаются при нагревании и образуют газы, разрыхляющие тесто и делающие его пышным, например: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     NH</a:t>
            </a:r>
            <a:r>
              <a:rPr lang="ru-RU" baseline="-25000" dirty="0" smtClean="0"/>
              <a:t>4</a:t>
            </a:r>
            <a:r>
              <a:rPr lang="ru-RU" dirty="0" smtClean="0"/>
              <a:t>HCO</a:t>
            </a:r>
            <a:r>
              <a:rPr lang="ru-RU" baseline="-25000" dirty="0" smtClean="0"/>
              <a:t>3</a:t>
            </a:r>
            <a:r>
              <a:rPr lang="ru-RU" dirty="0" smtClean="0"/>
              <a:t> = NH</a:t>
            </a:r>
            <a:r>
              <a:rPr lang="ru-RU" baseline="-25000" dirty="0" smtClean="0"/>
              <a:t>3</a:t>
            </a:r>
            <a:r>
              <a:rPr lang="ru-RU" dirty="0" smtClean="0"/>
              <a:t>↑ + Н</a:t>
            </a:r>
            <a:r>
              <a:rPr lang="ru-RU" baseline="-25000" dirty="0" smtClean="0"/>
              <a:t>2</a:t>
            </a:r>
            <a:r>
              <a:rPr lang="ru-RU" dirty="0" smtClean="0"/>
              <a:t>O↑ + CO</a:t>
            </a:r>
            <a:r>
              <a:rPr lang="ru-RU" baseline="-25000" dirty="0" smtClean="0"/>
              <a:t>2</a:t>
            </a:r>
            <a:r>
              <a:rPr lang="ru-RU" dirty="0" smtClean="0"/>
              <a:t>↑</a:t>
            </a:r>
          </a:p>
          <a:p>
            <a:endParaRPr lang="ru-RU" dirty="0"/>
          </a:p>
        </p:txBody>
      </p:sp>
      <p:pic>
        <p:nvPicPr>
          <p:cNvPr id="2050" name="Picture 2" descr="C:\Documents and Settings\Татьяна\Рабочий стол\соли аммония\1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00570"/>
            <a:ext cx="1643074" cy="1785950"/>
          </a:xfrm>
          <a:prstGeom prst="rect">
            <a:avLst/>
          </a:prstGeom>
          <a:noFill/>
        </p:spPr>
      </p:pic>
      <p:pic>
        <p:nvPicPr>
          <p:cNvPr id="2051" name="Picture 3" descr="C:\Documents and Settings\Татьяна\Рабочий стол\соли аммония\Razrihlitel_testa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572008"/>
            <a:ext cx="1571636" cy="1857388"/>
          </a:xfrm>
          <a:prstGeom prst="rect">
            <a:avLst/>
          </a:prstGeom>
          <a:noFill/>
        </p:spPr>
      </p:pic>
      <p:pic>
        <p:nvPicPr>
          <p:cNvPr id="2052" name="Picture 4" descr="C:\Documents and Settings\Татьяна\Рабочий стол\соли аммония\0008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572008"/>
            <a:ext cx="1643074" cy="1811332"/>
          </a:xfrm>
          <a:prstGeom prst="rect">
            <a:avLst/>
          </a:prstGeom>
          <a:noFill/>
        </p:spPr>
      </p:pic>
      <p:pic>
        <p:nvPicPr>
          <p:cNvPr id="2053" name="Picture 5" descr="C:\Documents and Settings\Татьяна\Рабочий стол\соли аммония\50975868_kuku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500570"/>
            <a:ext cx="1738308" cy="183356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Documents and Settings\Татьяна\Рабочий стол\соли аммония\ammi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2357454" cy="2000264"/>
          </a:xfrm>
          <a:prstGeom prst="rect">
            <a:avLst/>
          </a:prstGeom>
          <a:noFill/>
        </p:spPr>
      </p:pic>
      <p:pic>
        <p:nvPicPr>
          <p:cNvPr id="4100" name="Picture 4" descr="C:\Documents and Settings\Татьяна\Рабочий стол\соли аммония\karbam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286256"/>
            <a:ext cx="2119306" cy="2214562"/>
          </a:xfrm>
          <a:prstGeom prst="rect">
            <a:avLst/>
          </a:prstGeom>
          <a:noFill/>
        </p:spPr>
      </p:pic>
      <p:pic>
        <p:nvPicPr>
          <p:cNvPr id="4101" name="Picture 5" descr="C:\Documents and Settings\Татьяна\Рабочий стол\соли аммония\karbamit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714488"/>
            <a:ext cx="2119314" cy="2214578"/>
          </a:xfrm>
          <a:prstGeom prst="rect">
            <a:avLst/>
          </a:prstGeom>
          <a:noFill/>
        </p:spPr>
      </p:pic>
      <p:pic>
        <p:nvPicPr>
          <p:cNvPr id="4102" name="Picture 6" descr="C:\Documents and Settings\Татьяна\Рабочий стол\соли аммония\npk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714488"/>
            <a:ext cx="2571768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868" y="2285992"/>
            <a:ext cx="3116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Соли аммония </a:t>
            </a:r>
          </a:p>
          <a:p>
            <a:r>
              <a:rPr lang="ru-RU" sz="3200" dirty="0" smtClean="0"/>
              <a:t>используются </a:t>
            </a:r>
          </a:p>
          <a:p>
            <a:r>
              <a:rPr lang="ru-RU" sz="3200" dirty="0" smtClean="0"/>
              <a:t>в качестве удобрений</a:t>
            </a:r>
            <a:endParaRPr lang="ru-RU" sz="3200" dirty="0"/>
          </a:p>
        </p:txBody>
      </p:sp>
    </p:spTree>
  </p:cSld>
  <p:clrMapOvr>
    <a:masterClrMapping/>
  </p:clrMapOvr>
  <p:transition>
    <p:checker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Хлорид аммония NH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Cl используют при паянии, так как он очищает поверхность металла от оксидной плёнки и к ней хорошо пристаёт припой.</a:t>
            </a:r>
          </a:p>
          <a:p>
            <a:endParaRPr lang="ru-RU" dirty="0"/>
          </a:p>
        </p:txBody>
      </p:sp>
      <p:pic>
        <p:nvPicPr>
          <p:cNvPr id="1026" name="Picture 2" descr="C:\Documents and Settings\Татьяна\Рабочий стол\соли аммония\200px-ammonium_chloride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238" b="12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checker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гальванических элементах (сухих батареях)</a:t>
            </a:r>
            <a:endParaRPr lang="ru-RU" dirty="0"/>
          </a:p>
        </p:txBody>
      </p:sp>
      <p:pic>
        <p:nvPicPr>
          <p:cNvPr id="5122" name="Picture 2" descr="C:\Documents and Settings\Татьяна\Рабочий стол\соли аммония\galvanic-cell3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3929090" cy="2928958"/>
          </a:xfrm>
          <a:prstGeom prst="rect">
            <a:avLst/>
          </a:prstGeom>
          <a:noFill/>
        </p:spPr>
      </p:pic>
      <p:pic>
        <p:nvPicPr>
          <p:cNvPr id="5123" name="Picture 3" descr="C:\Documents and Settings\Татьяна\Рабочий стол\соли аммония\35-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71810"/>
            <a:ext cx="3286148" cy="322421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Хлорид аммония применяется при изготовлении дымовых шашек</a:t>
            </a:r>
            <a:endParaRPr lang="ru-RU" dirty="0"/>
          </a:p>
        </p:txBody>
      </p:sp>
      <p:pic>
        <p:nvPicPr>
          <p:cNvPr id="7171" name="Picture 3" descr="C:\Documents and Settings\Татьяна\Рабочий стол\соли аммония\9ffdbab97eff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3457583" cy="2390779"/>
          </a:xfrm>
          <a:prstGeom prst="rect">
            <a:avLst/>
          </a:prstGeom>
          <a:noFill/>
        </p:spPr>
      </p:pic>
      <p:pic>
        <p:nvPicPr>
          <p:cNvPr id="7172" name="Picture 4" descr="C:\Documents and Settings\Татьяна\Рабочий стол\соли аммония\smoke-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786058"/>
            <a:ext cx="3773485" cy="275748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7239000" cy="92869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получение солей аммония</a:t>
            </a:r>
            <a:endParaRPr lang="ru-RU" sz="4000" dirty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306513" y="1428736"/>
            <a:ext cx="6532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Аммиак (или </a:t>
            </a:r>
            <a:r>
              <a:rPr lang="ru-RU" sz="2400" dirty="0" err="1"/>
              <a:t>гидроксид</a:t>
            </a:r>
            <a:r>
              <a:rPr lang="ru-RU" sz="2400" dirty="0"/>
              <a:t> аммония) + кислота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</a:p>
          <a:p>
            <a:pPr algn="ctr"/>
            <a:r>
              <a:rPr lang="ru-RU" sz="2400" dirty="0" smtClean="0"/>
              <a:t>NH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+ </a:t>
            </a:r>
            <a:r>
              <a:rPr lang="ru-RU" sz="2400" dirty="0" smtClean="0"/>
              <a:t>HNO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 = NH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NO</a:t>
            </a:r>
            <a:r>
              <a:rPr lang="ru-RU" sz="2400" baseline="-25000" dirty="0" smtClean="0"/>
              <a:t>3</a:t>
            </a:r>
            <a:endParaRPr lang="ru-RU" sz="2400" dirty="0" smtClean="0"/>
          </a:p>
          <a:p>
            <a:pPr algn="ctr"/>
            <a:r>
              <a:rPr lang="ru-RU" sz="2400" dirty="0" smtClean="0"/>
              <a:t>2NH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OH + 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  =(NH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) 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+ 2Н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O</a:t>
            </a:r>
            <a:endParaRPr lang="ru-RU" sz="2400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657600"/>
            <a:ext cx="5934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  <p:sndAc>
      <p:stSnd>
        <p:snd r:embed="rId3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Задания на развитие творческого мышления.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/>
              <a:t>Предложите способ очистки поваренной соли от содержащейся в ней примеси хлорида аммония.</a:t>
            </a:r>
          </a:p>
          <a:p>
            <a:pPr marL="609600" indent="-609600"/>
            <a:r>
              <a:rPr lang="ru-RU"/>
              <a:t>Объясните, можно ли смешивать аммиачную селитру (нитрат аммония) с известью?</a:t>
            </a:r>
          </a:p>
        </p:txBody>
      </p:sp>
    </p:spTree>
  </p:cSld>
  <p:clrMapOvr>
    <a:masterClrMapping/>
  </p:clrMapOvr>
  <p:transition>
    <p:checker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Заключение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Роль азотистых соединений в жизни человека и общества очень велика, а применении разнообразно. Азот – основа жизни на Земле. На Земле постоянно происходят процессы превращения веществ живой и неживой природы. В результате этих превращений неорганические вещества неживой природы – соли аммония могут превращаться в сложные органические вещества – белки. А белки – это основа всего живого В белках содержится 18 % азота. Без азота нет белка, без белка нет жизни!</a:t>
            </a:r>
          </a:p>
        </p:txBody>
      </p:sp>
    </p:spTree>
  </p:cSld>
  <p:clrMapOvr>
    <a:masterClrMapping/>
  </p:clrMapOvr>
  <p:transition>
    <p:checker dir="vert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Задание на дом</a:t>
            </a:r>
            <a:r>
              <a:rPr lang="ru-RU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§25, упр.2-4. Подготовьте сообщение на тему: «Химический характер житейских ситуаций» (уравнения химических реакций, встречающихся в быту).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smtClean="0"/>
              <a:t>  «</a:t>
            </a:r>
            <a:r>
              <a:rPr lang="ru-RU" sz="4000" smtClean="0">
                <a:latin typeface="Monotype Corsiva" pitchFamily="66" charset="0"/>
              </a:rPr>
              <a:t>Просто </a:t>
            </a:r>
            <a:r>
              <a:rPr lang="ru-RU" sz="4000" dirty="0" smtClean="0">
                <a:latin typeface="Monotype Corsiva" pitchFamily="66" charset="0"/>
              </a:rPr>
              <a:t>знать – еще не все, </a:t>
            </a:r>
          </a:p>
          <a:p>
            <a:pPr algn="ctr">
              <a:buNone/>
            </a:pPr>
            <a:r>
              <a:rPr lang="ru-RU" sz="4000" dirty="0" smtClean="0">
                <a:latin typeface="Monotype Corsiva" pitchFamily="66" charset="0"/>
              </a:rPr>
              <a:t>  знания </a:t>
            </a:r>
            <a:r>
              <a:rPr lang="ru-RU" sz="4000" dirty="0" smtClean="0">
                <a:latin typeface="Monotype Corsiva" pitchFamily="66" charset="0"/>
              </a:rPr>
              <a:t>нужно уметь использовать» </a:t>
            </a: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                                   И.В.Гете</a:t>
            </a:r>
            <a:endParaRPr lang="ru-RU" sz="40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Ион аммония образован только неметаллами.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Так </a:t>
            </a:r>
            <a:r>
              <a:rPr lang="ru-RU" sz="2000" dirty="0" smtClean="0"/>
              <a:t>же, как </a:t>
            </a:r>
            <a:r>
              <a:rPr lang="ru-RU" sz="2000" dirty="0"/>
              <a:t>и ионы металлов, он образует свои соли.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Все соли аммония растворимы в воде.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Качественная реакция на ион аммония- действие щелочи при нагревании.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 состав пекарского порошка входит гидрокарбонат аммония, поэтому его используют в хлебопечении.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Нашатырь используют при паянии.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Агроному-почвоведу, а также любому дачнику необходимы знания по химии.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Без азота нет белка, без белка нет жизни.</a:t>
            </a:r>
          </a:p>
        </p:txBody>
      </p:sp>
    </p:spTree>
  </p:cSld>
  <p:clrMapOvr>
    <a:masterClrMapping/>
  </p:clrMapOvr>
  <p:transition>
    <p:checker dir="vert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Цели урока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сформировать знания о характерных свойствах солей аммония, </a:t>
            </a:r>
          </a:p>
          <a:p>
            <a:r>
              <a:rPr lang="ru-RU" sz="2800"/>
              <a:t>ознакомить с представителями этих солей и их применением, </a:t>
            </a:r>
          </a:p>
          <a:p>
            <a:r>
              <a:rPr lang="ru-RU" sz="2800"/>
              <a:t>развивать умения выделять главное, классифицировать, представлять результаты работы.</a:t>
            </a:r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52400" y="3357562"/>
            <a:ext cx="6172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Соли  </a:t>
            </a:r>
            <a:r>
              <a:rPr lang="ru-RU" b="1" dirty="0" err="1"/>
              <a:t>аммо́ния</a:t>
            </a:r>
            <a:r>
              <a:rPr lang="ru-RU" dirty="0"/>
              <a:t> — </a:t>
            </a:r>
            <a:r>
              <a:rPr lang="ru-RU" dirty="0" err="1"/>
              <a:t>соли</a:t>
            </a:r>
            <a:r>
              <a:rPr lang="ru-RU" dirty="0"/>
              <a:t>, содержащие одновалентный </a:t>
            </a:r>
            <a:endParaRPr lang="ru-RU" dirty="0" smtClean="0"/>
          </a:p>
          <a:p>
            <a:r>
              <a:rPr lang="ru-RU" dirty="0" smtClean="0"/>
              <a:t>ион </a:t>
            </a:r>
            <a:r>
              <a:rPr lang="ru-RU" dirty="0"/>
              <a:t>аммония </a:t>
            </a:r>
            <a:r>
              <a:rPr lang="ru-RU" dirty="0" smtClean="0"/>
              <a:t>NH</a:t>
            </a:r>
            <a:r>
              <a:rPr lang="ru-RU" baseline="-25000" dirty="0" smtClean="0"/>
              <a:t>4</a:t>
            </a:r>
            <a:r>
              <a:rPr lang="ru-RU" baseline="30000" dirty="0" smtClean="0"/>
              <a:t>+</a:t>
            </a:r>
            <a:r>
              <a:rPr lang="ru-RU" dirty="0" smtClean="0"/>
              <a:t>; по </a:t>
            </a:r>
            <a:r>
              <a:rPr lang="ru-RU" dirty="0"/>
              <a:t>строению, цвету и другим </a:t>
            </a:r>
            <a:endParaRPr lang="ru-RU" dirty="0" smtClean="0"/>
          </a:p>
          <a:p>
            <a:r>
              <a:rPr lang="ru-RU" dirty="0" smtClean="0"/>
              <a:t>свойствам </a:t>
            </a:r>
            <a:r>
              <a:rPr lang="ru-RU" dirty="0"/>
              <a:t>они похожи на соответствующие </a:t>
            </a:r>
            <a:r>
              <a:rPr lang="ru-RU" dirty="0" smtClean="0"/>
              <a:t>соли  </a:t>
            </a:r>
            <a:r>
              <a:rPr lang="ru-RU" dirty="0"/>
              <a:t>калия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Все соли аммония растворимы в воде, полностью </a:t>
            </a:r>
            <a:r>
              <a:rPr lang="ru-RU" dirty="0" err="1"/>
              <a:t>диссоциируют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водном растворе. </a:t>
            </a:r>
            <a:endParaRPr lang="ru-RU" dirty="0" smtClean="0"/>
          </a:p>
        </p:txBody>
      </p:sp>
      <p:pic>
        <p:nvPicPr>
          <p:cNvPr id="53258" name="Picture 10" descr="3383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657600"/>
            <a:ext cx="3048000" cy="3086100"/>
          </a:xfrm>
          <a:prstGeom prst="rect">
            <a:avLst/>
          </a:prstGeom>
          <a:noFill/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810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071546"/>
            <a:ext cx="35814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Химические свойства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1. Сильные электролиты (</a:t>
            </a:r>
            <a:r>
              <a:rPr lang="ru-RU" sz="2000" dirty="0" err="1" smtClean="0"/>
              <a:t>диссоциируют</a:t>
            </a:r>
            <a:r>
              <a:rPr lang="ru-RU" sz="2000" dirty="0" smtClean="0"/>
              <a:t> в водных растворах): </a:t>
            </a:r>
          </a:p>
          <a:p>
            <a:pPr lvl="1" algn="just">
              <a:buNone/>
            </a:pPr>
            <a:r>
              <a:rPr lang="ru-RU" sz="2000" dirty="0" smtClean="0"/>
              <a:t>                                  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Cl ↔ 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 </a:t>
            </a:r>
            <a:r>
              <a:rPr lang="ru-RU" sz="2000" baseline="30000" dirty="0" smtClean="0"/>
              <a:t>+</a:t>
            </a:r>
            <a:r>
              <a:rPr lang="ru-RU" sz="2000" dirty="0" smtClean="0"/>
              <a:t>+  </a:t>
            </a:r>
            <a:r>
              <a:rPr lang="ru-RU" sz="2000" dirty="0" err="1" smtClean="0"/>
              <a:t>Cl</a:t>
            </a:r>
            <a:r>
              <a:rPr lang="ru-RU" sz="2000" baseline="30000" dirty="0" smtClean="0"/>
              <a:t>-</a:t>
            </a:r>
            <a:endParaRPr lang="ru-RU" sz="2000" dirty="0" smtClean="0"/>
          </a:p>
          <a:p>
            <a:pPr lvl="1" algn="just">
              <a:buNone/>
            </a:pPr>
            <a:r>
              <a:rPr lang="ru-RU" sz="2000" dirty="0" smtClean="0"/>
              <a:t>                 </a:t>
            </a:r>
          </a:p>
          <a:p>
            <a:pPr lvl="1" algn="just">
              <a:buNone/>
            </a:pPr>
            <a:r>
              <a:rPr lang="ru-RU" sz="2000" dirty="0" smtClean="0"/>
              <a:t>   2. С кислотами (реакция обмена): </a:t>
            </a:r>
          </a:p>
          <a:p>
            <a:pPr lvl="1" algn="just"/>
            <a:r>
              <a:rPr lang="ru-RU" sz="2000" dirty="0" smtClean="0"/>
              <a:t>(NH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) 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CO</a:t>
            </a:r>
            <a:r>
              <a:rPr lang="ru-RU" sz="2000" baseline="-25000" dirty="0" smtClean="0"/>
              <a:t>3</a:t>
            </a:r>
            <a:r>
              <a:rPr lang="ru-RU" sz="2000" dirty="0" smtClean="0"/>
              <a:t> + 2НCl → 2NH 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Cl + 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 + CO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↑</a:t>
            </a:r>
          </a:p>
          <a:p>
            <a:pPr lvl="1" algn="just"/>
            <a:r>
              <a:rPr lang="ru-RU" sz="2000" dirty="0" smtClean="0"/>
              <a:t>2NH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+</a:t>
            </a:r>
            <a:r>
              <a:rPr lang="ru-RU" sz="2000" dirty="0" smtClean="0"/>
              <a:t> + CO</a:t>
            </a:r>
            <a:r>
              <a:rPr lang="ru-RU" sz="2000" baseline="-25000" dirty="0" smtClean="0"/>
              <a:t>3</a:t>
            </a:r>
            <a:r>
              <a:rPr lang="ru-RU" sz="2000" baseline="30000" dirty="0" smtClean="0"/>
              <a:t>2-</a:t>
            </a:r>
            <a:r>
              <a:rPr lang="ru-RU" sz="2000" dirty="0" smtClean="0"/>
              <a:t> + 2H</a:t>
            </a:r>
            <a:r>
              <a:rPr lang="ru-RU" sz="2000" baseline="30000" dirty="0" smtClean="0"/>
              <a:t>+</a:t>
            </a:r>
            <a:r>
              <a:rPr lang="ru-RU" sz="2000" dirty="0" smtClean="0"/>
              <a:t> + 2Cl</a:t>
            </a:r>
            <a:r>
              <a:rPr lang="ru-RU" sz="2000" baseline="30000" dirty="0" smtClean="0"/>
              <a:t>-</a:t>
            </a:r>
            <a:r>
              <a:rPr lang="ru-RU" sz="2000" dirty="0" smtClean="0"/>
              <a:t> → 2NH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+</a:t>
            </a:r>
            <a:r>
              <a:rPr lang="ru-RU" sz="2000" dirty="0" smtClean="0"/>
              <a:t> + 2Cl</a:t>
            </a:r>
            <a:r>
              <a:rPr lang="ru-RU" sz="2000" baseline="30000" dirty="0" smtClean="0"/>
              <a:t>- </a:t>
            </a:r>
            <a:r>
              <a:rPr lang="ru-RU" sz="2000" dirty="0" smtClean="0"/>
              <a:t>+ 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 + CO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↑</a:t>
            </a:r>
          </a:p>
          <a:p>
            <a:pPr lvl="1" algn="just"/>
            <a:r>
              <a:rPr lang="ru-RU" sz="2000" dirty="0" smtClean="0"/>
              <a:t>CO</a:t>
            </a:r>
            <a:r>
              <a:rPr lang="ru-RU" sz="2000" baseline="-25000" dirty="0" smtClean="0"/>
              <a:t>3</a:t>
            </a:r>
            <a:r>
              <a:rPr lang="ru-RU" sz="2000" baseline="30000" dirty="0" smtClean="0"/>
              <a:t>2- </a:t>
            </a:r>
            <a:r>
              <a:rPr lang="ru-RU" sz="2000" dirty="0" smtClean="0"/>
              <a:t>+ 2H</a:t>
            </a:r>
            <a:r>
              <a:rPr lang="ru-RU" sz="2000" baseline="30000" dirty="0" smtClean="0"/>
              <a:t>+ </a:t>
            </a:r>
            <a:r>
              <a:rPr lang="ru-RU" sz="2000" dirty="0" smtClean="0"/>
              <a:t>→ 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 + CO</a:t>
            </a:r>
            <a:r>
              <a:rPr lang="ru-RU" sz="2000" baseline="-25000" dirty="0" smtClean="0"/>
              <a:t>2 </a:t>
            </a:r>
            <a:r>
              <a:rPr lang="ru-RU" sz="2000" dirty="0" smtClean="0"/>
              <a:t>↑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Химические свойства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/>
              <a:t>          3.   C солями (реакция обмена): </a:t>
            </a:r>
          </a:p>
          <a:p>
            <a:pPr lvl="1" algn="just"/>
            <a:r>
              <a:rPr lang="ru-RU" sz="2000" dirty="0" smtClean="0"/>
              <a:t>(NH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)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SO</a:t>
            </a:r>
            <a:r>
              <a:rPr lang="ru-RU" sz="2000" baseline="-25000" dirty="0" smtClean="0"/>
              <a:t>4 </a:t>
            </a:r>
            <a:r>
              <a:rPr lang="ru-RU" sz="2000" dirty="0" smtClean="0"/>
              <a:t>+ </a:t>
            </a:r>
            <a:r>
              <a:rPr lang="ru-RU" sz="2000" dirty="0" err="1" smtClean="0"/>
              <a:t>Ba</a:t>
            </a:r>
            <a:r>
              <a:rPr lang="ru-RU" sz="2000" dirty="0" smtClean="0"/>
              <a:t>(NO</a:t>
            </a:r>
            <a:r>
              <a:rPr lang="ru-RU" sz="2000" baseline="-25000" dirty="0" smtClean="0"/>
              <a:t>3</a:t>
            </a:r>
            <a:r>
              <a:rPr lang="ru-RU" sz="2000" dirty="0" smtClean="0"/>
              <a:t>)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→ BaSO</a:t>
            </a:r>
            <a:r>
              <a:rPr lang="ru-RU" sz="2000" baseline="-25000" dirty="0" smtClean="0"/>
              <a:t>4 </a:t>
            </a:r>
            <a:r>
              <a:rPr lang="ru-RU" sz="2000" dirty="0" err="1" smtClean="0"/>
              <a:t>↓</a:t>
            </a:r>
            <a:r>
              <a:rPr lang="ru-RU" sz="2000" dirty="0" smtClean="0"/>
              <a:t> + 2NH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NO</a:t>
            </a:r>
            <a:r>
              <a:rPr lang="ru-RU" sz="2000" baseline="-25000" dirty="0" smtClean="0"/>
              <a:t>3</a:t>
            </a:r>
          </a:p>
          <a:p>
            <a:pPr lvl="1" algn="just"/>
            <a:r>
              <a:rPr lang="ru-RU" sz="2000" dirty="0" smtClean="0"/>
              <a:t>2NH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+ </a:t>
            </a:r>
            <a:r>
              <a:rPr lang="ru-RU" sz="2000" dirty="0" smtClean="0"/>
              <a:t>+ SO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2-</a:t>
            </a:r>
            <a:r>
              <a:rPr lang="ru-RU" sz="2000" dirty="0" smtClean="0"/>
              <a:t> + Ba</a:t>
            </a:r>
            <a:r>
              <a:rPr lang="ru-RU" sz="2000" baseline="30000" dirty="0" smtClean="0"/>
              <a:t>2+ </a:t>
            </a:r>
            <a:r>
              <a:rPr lang="ru-RU" sz="2000" dirty="0" smtClean="0"/>
              <a:t>+ 2NO</a:t>
            </a:r>
            <a:r>
              <a:rPr lang="ru-RU" sz="2000" baseline="-25000" dirty="0" smtClean="0"/>
              <a:t>3</a:t>
            </a:r>
            <a:r>
              <a:rPr lang="ru-RU" sz="2000" baseline="30000" dirty="0" smtClean="0"/>
              <a:t>-</a:t>
            </a:r>
            <a:r>
              <a:rPr lang="ru-RU" sz="2000" dirty="0" smtClean="0"/>
              <a:t> → BaSO</a:t>
            </a:r>
            <a:r>
              <a:rPr lang="ru-RU" sz="2000" baseline="-25000" dirty="0" smtClean="0"/>
              <a:t>4 </a:t>
            </a:r>
            <a:r>
              <a:rPr lang="ru-RU" sz="2000" dirty="0" err="1" smtClean="0"/>
              <a:t>↓</a:t>
            </a:r>
            <a:r>
              <a:rPr lang="ru-RU" sz="2000" dirty="0" smtClean="0"/>
              <a:t> + 2NH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+</a:t>
            </a:r>
            <a:r>
              <a:rPr lang="ru-RU" sz="2000" dirty="0" smtClean="0"/>
              <a:t> + 2NO</a:t>
            </a:r>
            <a:r>
              <a:rPr lang="ru-RU" sz="2000" baseline="-25000" dirty="0" smtClean="0"/>
              <a:t>3</a:t>
            </a:r>
            <a:r>
              <a:rPr lang="ru-RU" sz="2000" baseline="30000" dirty="0" smtClean="0"/>
              <a:t>-</a:t>
            </a:r>
          </a:p>
          <a:p>
            <a:pPr lvl="1" algn="just"/>
            <a:r>
              <a:rPr lang="ru-RU" sz="2000" dirty="0" smtClean="0"/>
              <a:t>Ba</a:t>
            </a:r>
            <a:r>
              <a:rPr lang="ru-RU" sz="2000" baseline="30000" dirty="0" smtClean="0"/>
              <a:t>2+ </a:t>
            </a:r>
            <a:r>
              <a:rPr lang="ru-RU" sz="2000" dirty="0" smtClean="0"/>
              <a:t>+ SO</a:t>
            </a:r>
            <a:r>
              <a:rPr lang="ru-RU" sz="2000" baseline="-25000" dirty="0" smtClean="0"/>
              <a:t>4</a:t>
            </a:r>
            <a:r>
              <a:rPr lang="ru-RU" sz="2000" baseline="30000" dirty="0" smtClean="0"/>
              <a:t>2- </a:t>
            </a:r>
            <a:r>
              <a:rPr lang="ru-RU" sz="2000" dirty="0" smtClean="0"/>
              <a:t>→ BaSO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 err="1" smtClean="0"/>
              <a:t>↓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 4.  При нагревании со щелочами выделяется аммиак (качественная реакция на ион аммония): </a:t>
            </a:r>
          </a:p>
          <a:p>
            <a:pPr marL="342900" lvl="1" indent="-342900" algn="just">
              <a:buNone/>
            </a:pPr>
            <a:r>
              <a:rPr lang="ru-RU" sz="2000" dirty="0" smtClean="0"/>
              <a:t>             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Cl + </a:t>
            </a:r>
            <a:r>
              <a:rPr lang="ru-RU" sz="2000" dirty="0" err="1" smtClean="0"/>
              <a:t>NaOH</a:t>
            </a:r>
            <a:r>
              <a:rPr lang="ru-RU" sz="2000" dirty="0" smtClean="0"/>
              <a:t> → </a:t>
            </a:r>
            <a:r>
              <a:rPr lang="ru-RU" sz="2000" dirty="0" err="1" smtClean="0"/>
              <a:t>NaCl</a:t>
            </a:r>
            <a:r>
              <a:rPr lang="ru-RU" sz="2000" dirty="0" smtClean="0"/>
              <a:t> + NH</a:t>
            </a:r>
            <a:r>
              <a:rPr lang="ru-RU" sz="2000" baseline="-25000" dirty="0" smtClean="0"/>
              <a:t>3</a:t>
            </a:r>
            <a:r>
              <a:rPr lang="ru-RU" sz="2000" dirty="0" smtClean="0"/>
              <a:t> ↑ + 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</a:t>
            </a:r>
          </a:p>
          <a:p>
            <a:pPr marL="342900" lvl="1" indent="-342900" algn="ctr">
              <a:buNone/>
            </a:pPr>
            <a:endParaRPr lang="ru-RU" dirty="0"/>
          </a:p>
        </p:txBody>
      </p:sp>
    </p:spTree>
  </p:cSld>
  <p:clrMapOvr>
    <a:masterClrMapping/>
  </p:clrMapOvr>
  <p:transition>
    <p:comb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Применение солей аммония</a:t>
            </a:r>
            <a:r>
              <a:rPr lang="ru-RU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sz="2800"/>
              <a:t>в пиротехнике;</a:t>
            </a:r>
          </a:p>
          <a:p>
            <a:pPr marL="609600" indent="-609600"/>
            <a:r>
              <a:rPr lang="ru-RU" sz="2800"/>
              <a:t>в хлебопечении и кондитерской промышленности;</a:t>
            </a:r>
          </a:p>
          <a:p>
            <a:pPr marL="609600" indent="-609600"/>
            <a:r>
              <a:rPr lang="ru-RU" sz="2800"/>
              <a:t>в сельском хозяйстве- удобрения;</a:t>
            </a:r>
          </a:p>
          <a:p>
            <a:pPr marL="609600" indent="-609600"/>
            <a:r>
              <a:rPr lang="ru-RU" sz="2800"/>
              <a:t>при паянии металлов (нашатырь- хлорид аммония);</a:t>
            </a:r>
          </a:p>
          <a:p>
            <a:pPr marL="609600" indent="-609600"/>
            <a:r>
              <a:rPr lang="ru-RU" sz="2800"/>
              <a:t>электролит в сухих элементах (хлорид аммония).</a:t>
            </a:r>
          </a:p>
        </p:txBody>
      </p:sp>
    </p:spTree>
  </p:cSld>
  <p:clrMapOvr>
    <a:masterClrMapping/>
  </p:clrMapOvr>
  <p:transition>
    <p:checker dir="vert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солей аммония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Нитрат аммония NH</a:t>
            </a:r>
            <a:r>
              <a:rPr lang="ru-RU" baseline="-25000" dirty="0" smtClean="0"/>
              <a:t>4</a:t>
            </a:r>
            <a:r>
              <a:rPr lang="ru-RU" dirty="0" smtClean="0"/>
              <a:t>NО</a:t>
            </a:r>
            <a:r>
              <a:rPr lang="ru-RU" baseline="-25000" dirty="0" smtClean="0"/>
              <a:t>3</a:t>
            </a:r>
            <a:r>
              <a:rPr lang="ru-RU" dirty="0" smtClean="0"/>
              <a:t> в смеси  с порошками алюминия и угля используют в качестве взрывчатого вещества  -  аммонала , который широко применяют при разработке горных пород.</a:t>
            </a:r>
          </a:p>
          <a:p>
            <a:endParaRPr lang="ru-RU" dirty="0"/>
          </a:p>
        </p:txBody>
      </p:sp>
      <p:pic>
        <p:nvPicPr>
          <p:cNvPr id="3074" name="Picture 2" descr="C:\Documents and Settings\Татьяна\Рабочий стол\соли аммония\asvvfa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4143380"/>
            <a:ext cx="2786082" cy="2571768"/>
          </a:xfrm>
          <a:prstGeom prst="rect">
            <a:avLst/>
          </a:prstGeom>
          <a:noFill/>
        </p:spPr>
      </p:pic>
      <p:pic>
        <p:nvPicPr>
          <p:cNvPr id="3076" name="Picture 4" descr="C:\Documents and Settings\Татьяна\Рабочий стол\соли аммония\bombaammonal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143380"/>
            <a:ext cx="2376480" cy="2214578"/>
          </a:xfrm>
          <a:prstGeom prst="rect">
            <a:avLst/>
          </a:prstGeom>
          <a:noFill/>
        </p:spPr>
      </p:pic>
      <p:pic>
        <p:nvPicPr>
          <p:cNvPr id="3077" name="Picture 5" descr="C:\Documents and Settings\Татьяна\Рабочий стол\соли аммония\images[10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14818"/>
            <a:ext cx="2047881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185</TotalTime>
  <Words>641</Words>
  <PresentationFormat>Экран (4:3)</PresentationFormat>
  <Paragraphs>73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соли аммония</vt:lpstr>
      <vt:lpstr>Слайд 2</vt:lpstr>
      <vt:lpstr>Слайд 3</vt:lpstr>
      <vt:lpstr>         Цели урока</vt:lpstr>
      <vt:lpstr>Слайд 5</vt:lpstr>
      <vt:lpstr> Химические свойства </vt:lpstr>
      <vt:lpstr> Химические свойства </vt:lpstr>
      <vt:lpstr>Применение солей аммония </vt:lpstr>
      <vt:lpstr>применение солей аммония</vt:lpstr>
      <vt:lpstr>применение солей аммония</vt:lpstr>
      <vt:lpstr>применение солей аммония</vt:lpstr>
      <vt:lpstr>применение солей аммония</vt:lpstr>
      <vt:lpstr>применение солей аммония</vt:lpstr>
      <vt:lpstr>применение солей аммония</vt:lpstr>
      <vt:lpstr>  получение солей аммония</vt:lpstr>
      <vt:lpstr>Задания на развитие творческого мышления.</vt:lpstr>
      <vt:lpstr>Заключение</vt:lpstr>
      <vt:lpstr>Задание на дом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соли аммония</dc:title>
  <cp:lastModifiedBy>Татьяна</cp:lastModifiedBy>
  <cp:revision>23</cp:revision>
  <dcterms:modified xsi:type="dcterms:W3CDTF">2011-12-14T10:02:50Z</dcterms:modified>
</cp:coreProperties>
</file>