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72" r:id="rId12"/>
    <p:sldId id="266" r:id="rId13"/>
    <p:sldId id="267" r:id="rId14"/>
    <p:sldId id="268" r:id="rId15"/>
    <p:sldId id="271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AE58-C178-4627-988D-714010E215C4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D6605-28CD-452C-8006-0825CE7A38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КАМНИ-САМОЦВЕТЫ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Увлекательное путешествие в мир драгоценного камня</a:t>
            </a:r>
          </a:p>
          <a:p>
            <a:r>
              <a:rPr lang="ru-RU" sz="2600" dirty="0" smtClean="0"/>
              <a:t>Составила: Тимофеева В.П., учитель химии, 1 кв. кат.</a:t>
            </a:r>
            <a:endParaRPr lang="ru-RU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Ювелирно-поделочные (полудрагоценные) камни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 </a:t>
            </a:r>
            <a:r>
              <a:rPr lang="ru-RU" dirty="0" smtClean="0">
                <a:solidFill>
                  <a:srgbClr val="0070C0"/>
                </a:solidFill>
              </a:rPr>
              <a:t>порядка: </a:t>
            </a:r>
            <a:r>
              <a:rPr lang="ru-RU" dirty="0" smtClean="0"/>
              <a:t>лазурит, янтарь-сукцинит, горный хрусталь (дымчатый и бесцветный), жадеит, нефрит, малахит, авантюрин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II</a:t>
            </a:r>
            <a:r>
              <a:rPr lang="ru-RU" dirty="0" smtClean="0">
                <a:solidFill>
                  <a:srgbClr val="0070C0"/>
                </a:solidFill>
              </a:rPr>
              <a:t> порядка: </a:t>
            </a:r>
            <a:r>
              <a:rPr lang="ru-RU" dirty="0" smtClean="0"/>
              <a:t>агат, цветной халцедон, амазонит, родонит, гелиотроп, обыкновенный опал, </a:t>
            </a:r>
            <a:r>
              <a:rPr lang="ru-RU" dirty="0" err="1" smtClean="0"/>
              <a:t>иризирующие</a:t>
            </a:r>
            <a:r>
              <a:rPr lang="ru-RU" dirty="0" smtClean="0"/>
              <a:t> полевые шпаты, </a:t>
            </a:r>
            <a:r>
              <a:rPr lang="ru-RU" dirty="0" err="1" smtClean="0"/>
              <a:t>розовый</a:t>
            </a:r>
            <a:r>
              <a:rPr lang="ru-RU" dirty="0" smtClean="0"/>
              <a:t> кварц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Ювелирные камни 1 порядка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Изумруд</a:t>
            </a:r>
          </a:p>
          <a:p>
            <a:r>
              <a:rPr lang="ru-RU" dirty="0" smtClean="0"/>
              <a:t>Рубин</a:t>
            </a:r>
          </a:p>
          <a:p>
            <a:r>
              <a:rPr lang="ru-RU" dirty="0" smtClean="0"/>
              <a:t>Сапфир</a:t>
            </a:r>
          </a:p>
          <a:p>
            <a:r>
              <a:rPr lang="ru-RU" dirty="0" smtClean="0"/>
              <a:t>Алмаз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193833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2786063"/>
            <a:ext cx="1400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90838"/>
            <a:ext cx="157163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429000"/>
            <a:ext cx="1809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Изумруд</a:t>
            </a:r>
            <a:r>
              <a:rPr lang="ru-RU" sz="3100" dirty="0" smtClean="0">
                <a:solidFill>
                  <a:srgbClr val="00B050"/>
                </a:solidFill>
              </a:rPr>
              <a:t>-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разновидность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</a:rPr>
              <a:t>берила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 (окрашен примесью ионов трехвалентного хрома или  ванадия)</a:t>
            </a:r>
            <a:endParaRPr lang="ru-RU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1785926"/>
            <a:ext cx="40005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52404" y="1726061"/>
            <a:ext cx="3183192" cy="29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Рубин-  </a:t>
            </a:r>
            <a:r>
              <a:rPr lang="ru-RU" sz="2000" dirty="0" smtClean="0">
                <a:solidFill>
                  <a:srgbClr val="0070C0"/>
                </a:solidFill>
              </a:rPr>
              <a:t>прозрачная разновидность корунда ювелирного качества ярко-красного, темно-красного или фиолетово-красного цвета. Состав  Al2O3. Другие названия : благородный красный корунд , лал, яхонт красный ,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яхонт </a:t>
            </a:r>
            <a:r>
              <a:rPr lang="ru-RU" sz="2000" dirty="0" err="1" smtClean="0">
                <a:solidFill>
                  <a:srgbClr val="0070C0"/>
                </a:solidFill>
              </a:rPr>
              <a:t>червчатый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37599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70452"/>
            <a:ext cx="4038600" cy="418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Сапфир-</a:t>
            </a:r>
            <a:r>
              <a:rPr lang="ru-RU" sz="2000" dirty="0" err="1" smtClean="0">
                <a:solidFill>
                  <a:srgbClr val="C00000"/>
                </a:solidFill>
              </a:rPr>
              <a:t>прозрачная</a:t>
            </a:r>
            <a:r>
              <a:rPr lang="ru-RU" sz="2000" dirty="0" smtClean="0">
                <a:solidFill>
                  <a:srgbClr val="C00000"/>
                </a:solidFill>
              </a:rPr>
              <a:t> разновидность корунда ювелирного качества.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Имеет синий или тёмно-синий цвет, встречаются зелёные, </a:t>
            </a:r>
            <a:r>
              <a:rPr lang="ru-RU" sz="2000" dirty="0" err="1" smtClean="0">
                <a:solidFill>
                  <a:srgbClr val="C00000"/>
                </a:solidFill>
              </a:rPr>
              <a:t>розовые</a:t>
            </a:r>
            <a:r>
              <a:rPr lang="ru-RU" sz="2000" dirty="0" smtClean="0">
                <a:solidFill>
                  <a:srgbClr val="C00000"/>
                </a:solidFill>
              </a:rPr>
              <a:t> и оранжево-жёлтые сапфиры. Состав  Al2O3. Другие названия: яхонт лазоревый, яхонт синий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0240"/>
            <a:ext cx="4038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Алмаз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sz="2200" dirty="0" err="1" smtClean="0">
                <a:solidFill>
                  <a:srgbClr val="0070C0"/>
                </a:solidFill>
              </a:rPr>
              <a:t>бесцветный</a:t>
            </a:r>
            <a:r>
              <a:rPr lang="ru-RU" sz="2200" dirty="0" smtClean="0">
                <a:solidFill>
                  <a:srgbClr val="0070C0"/>
                </a:solidFill>
              </a:rPr>
              <a:t>, серый, бледно-голубой, розоватый, желтый, оранжевый, сиреневый, от коричневого до черного, редко красный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Алмаз-бриллиант. "Царь камней".</a:t>
            </a:r>
          </a:p>
          <a:p>
            <a:r>
              <a:rPr lang="ru-RU" sz="1400" dirty="0" smtClean="0"/>
              <a:t>Твердость: 10, хрупкий, по шкале </a:t>
            </a:r>
            <a:r>
              <a:rPr lang="ru-RU" sz="1400" dirty="0" err="1" smtClean="0"/>
              <a:t>Мооса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Алмаз уникален - в природе не существует похожих минералов. Название происходит от греческого слова "</a:t>
            </a:r>
            <a:r>
              <a:rPr lang="ru-RU" sz="1400" dirty="0" err="1" smtClean="0"/>
              <a:t>adamos</a:t>
            </a:r>
            <a:r>
              <a:rPr lang="ru-RU" sz="1400" dirty="0" smtClean="0"/>
              <a:t>" - неодолимый, несокрушимый. Ограненные прозрачные алмазы ювелирного качества называют бриллиантами ("</a:t>
            </a:r>
            <a:r>
              <a:rPr lang="ru-RU" sz="1400" dirty="0" err="1" smtClean="0"/>
              <a:t>brilliant</a:t>
            </a:r>
            <a:r>
              <a:rPr lang="ru-RU" sz="1400" dirty="0" smtClean="0"/>
              <a:t>" - сверкающий). </a:t>
            </a:r>
          </a:p>
          <a:p>
            <a:r>
              <a:rPr lang="ru-RU" sz="1400" dirty="0" smtClean="0"/>
              <a:t>Характеристика и обработка:</a:t>
            </a:r>
          </a:p>
          <a:p>
            <a:r>
              <a:rPr lang="ru-RU" sz="1400" dirty="0" smtClean="0"/>
              <a:t>Из всех драгоценных камней алмаз имеет наиболее простой химический состав - он представляет собой просто кристаллический углерод С. В нем часто присутствуют примеси, главным образом окись железа и кремнезем со следами извести и магнезии, но количество примесей обычно не превышает 5%. Именно примесь окислов железа обусловливает желтоватый оттенок, который столь характерен для алмазов нечистой воды, особенно для камней из Южной Африки, и который снижает их ценность.</a:t>
            </a:r>
            <a:endParaRPr lang="ru-RU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785927"/>
            <a:ext cx="3962400" cy="34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Берил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50046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500461" cy="28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Разновидности </a:t>
            </a:r>
            <a:r>
              <a:rPr lang="ru-RU" dirty="0" err="1" smtClean="0">
                <a:solidFill>
                  <a:srgbClr val="C00000"/>
                </a:solidFill>
              </a:rPr>
              <a:t>берила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B050"/>
                </a:solidFill>
              </a:rPr>
              <a:t>Берил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–</a:t>
            </a:r>
            <a:r>
              <a:rPr lang="ru-RU" sz="2000" dirty="0" err="1" smtClean="0"/>
              <a:t>желто-зеленый,оливково-зеленый</a:t>
            </a:r>
            <a:r>
              <a:rPr lang="ru-RU" sz="2000" dirty="0" smtClean="0"/>
              <a:t>, </a:t>
            </a:r>
            <a:r>
              <a:rPr lang="ru-RU" sz="2000" dirty="0" err="1" smtClean="0"/>
              <a:t>ячблочно-зеленый</a:t>
            </a:r>
            <a:r>
              <a:rPr lang="ru-RU" sz="2000" dirty="0" smtClean="0"/>
              <a:t>(от примеси двухвалентного железа);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Аквамарин</a:t>
            </a:r>
            <a:r>
              <a:rPr lang="ru-RU" sz="2000" dirty="0" smtClean="0"/>
              <a:t> -от </a:t>
            </a:r>
            <a:r>
              <a:rPr lang="ru-RU" sz="2000" dirty="0" err="1" smtClean="0"/>
              <a:t>сиреневато-голубого</a:t>
            </a:r>
            <a:r>
              <a:rPr lang="ru-RU" sz="2000" dirty="0" smtClean="0"/>
              <a:t> до синего (окраска вызвана </a:t>
            </a:r>
            <a:r>
              <a:rPr lang="ru-RU" sz="2000" dirty="0" err="1" smtClean="0"/>
              <a:t>разновалентными</a:t>
            </a:r>
            <a:r>
              <a:rPr lang="ru-RU" sz="2000" dirty="0" smtClean="0"/>
              <a:t> ионами железа);</a:t>
            </a:r>
          </a:p>
          <a:p>
            <a:r>
              <a:rPr lang="ru-RU" sz="2000" dirty="0" err="1" smtClean="0">
                <a:solidFill>
                  <a:srgbClr val="00B050"/>
                </a:solidFill>
              </a:rPr>
              <a:t>Гелиодор</a:t>
            </a:r>
            <a:r>
              <a:rPr lang="ru-RU" sz="2000" dirty="0" err="1" smtClean="0"/>
              <a:t>-золотисто-желтый</a:t>
            </a:r>
            <a:r>
              <a:rPr lang="ru-RU" sz="2000" dirty="0" smtClean="0"/>
              <a:t>, винно-коричневый, оранжевый (содержит </a:t>
            </a:r>
            <a:r>
              <a:rPr lang="ru-RU" sz="2000" dirty="0" err="1" smtClean="0"/>
              <a:t>примесную</a:t>
            </a:r>
            <a:r>
              <a:rPr lang="ru-RU" sz="2000" dirty="0" smtClean="0"/>
              <a:t> закись железа);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B050"/>
                </a:solidFill>
              </a:rPr>
              <a:t>Воробьевит</a:t>
            </a:r>
            <a:r>
              <a:rPr lang="ru-RU" sz="2000" dirty="0" err="1" smtClean="0"/>
              <a:t>-розовый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вишнево-розовый</a:t>
            </a:r>
            <a:r>
              <a:rPr lang="ru-RU" sz="2000" dirty="0" smtClean="0"/>
              <a:t>(содержит примеси цезия и лития);</a:t>
            </a:r>
          </a:p>
          <a:p>
            <a:r>
              <a:rPr lang="ru-RU" sz="2000" dirty="0" err="1" smtClean="0">
                <a:solidFill>
                  <a:srgbClr val="00B050"/>
                </a:solidFill>
              </a:rPr>
              <a:t>Морганит</a:t>
            </a:r>
            <a:r>
              <a:rPr lang="ru-RU" sz="2000" dirty="0" err="1" smtClean="0"/>
              <a:t>-розовый</a:t>
            </a:r>
            <a:r>
              <a:rPr lang="ru-RU" sz="2000" dirty="0" smtClean="0"/>
              <a:t> (окрашен примесью ионов двухвалентного марганца);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Изумруд</a:t>
            </a:r>
            <a:r>
              <a:rPr lang="ru-RU" sz="2000" dirty="0" err="1" smtClean="0"/>
              <a:t>-ярко-зеленый</a:t>
            </a:r>
            <a:r>
              <a:rPr lang="ru-RU" sz="2000" dirty="0" smtClean="0"/>
              <a:t>, травяно-зеленый (окрашен примесью ионов трехвалентного хрома или ванадия)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«Зеленый свет» прекрасному камню!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«Наше Российское государство пред многими иными землями </a:t>
            </a:r>
            <a:r>
              <a:rPr lang="ru-RU" sz="4000" dirty="0" err="1" smtClean="0">
                <a:solidFill>
                  <a:srgbClr val="0070C0"/>
                </a:solidFill>
              </a:rPr>
              <a:t>преизобилует</a:t>
            </a:r>
            <a:r>
              <a:rPr lang="ru-RU" sz="4000" dirty="0" smtClean="0">
                <a:solidFill>
                  <a:srgbClr val="0070C0"/>
                </a:solidFill>
              </a:rPr>
              <a:t> потребными металлами и минералами благословенно есть….»</a:t>
            </a:r>
          </a:p>
          <a:p>
            <a:pPr>
              <a:buNone/>
            </a:pPr>
            <a:r>
              <a:rPr lang="ru-RU" sz="4000" dirty="0" smtClean="0"/>
              <a:t>Указ Петра 1 от 10 декабря 1719 года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Самоцветы – вечные цветы Земли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Геммология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/>
              <a:t> (от лат. «гемма» –драгоценный обработанный камень)- научное направление минералогии, которое занимается изучением самоцветов</a:t>
            </a:r>
          </a:p>
          <a:p>
            <a:r>
              <a:rPr lang="ru-RU" sz="2800" dirty="0" smtClean="0"/>
              <a:t>В 1979 г. в г.Москва была открыта первая в стране </a:t>
            </a:r>
            <a:r>
              <a:rPr lang="ru-RU" sz="2800" dirty="0" smtClean="0">
                <a:solidFill>
                  <a:srgbClr val="0070C0"/>
                </a:solidFill>
              </a:rPr>
              <a:t>Проблемная </a:t>
            </a:r>
            <a:r>
              <a:rPr lang="ru-RU" sz="2800" dirty="0" err="1" smtClean="0">
                <a:solidFill>
                  <a:srgbClr val="0070C0"/>
                </a:solidFill>
              </a:rPr>
              <a:t>геммологическая</a:t>
            </a:r>
            <a:r>
              <a:rPr lang="ru-RU" sz="2800" dirty="0" smtClean="0">
                <a:solidFill>
                  <a:srgbClr val="0070C0"/>
                </a:solidFill>
              </a:rPr>
              <a:t> лаборатория </a:t>
            </a:r>
            <a:r>
              <a:rPr lang="ru-RU" sz="2800" dirty="0" smtClean="0"/>
              <a:t>при геологоразведочном институте.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Геммологи-</a:t>
            </a:r>
            <a:r>
              <a:rPr lang="ru-RU" sz="2800" dirty="0" smtClean="0"/>
              <a:t>  специалисты по минералогии самоцветов и ювелирному делу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Ферсман Александр Евгеньевич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686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0070C0"/>
                </a:solidFill>
              </a:rPr>
              <a:t>Ферсман Александр Евгеньевич </a:t>
            </a:r>
            <a:r>
              <a:rPr lang="ru-RU" sz="4400" dirty="0" smtClean="0"/>
              <a:t>[27.10 (8.11).1883, Петербург, - 20.5.1945, Сочи; похоронен на Новодевичьем кладбище в Москве], советский геохимик и минералог, академик АН СССР (1919). Ученик В.И.Вернадского. В 1907 окончил Московский университет. В 1907-09 работал в Париже .С 1909 преподаватель Московского университета, с 1910 профессор народного университета им. Шанявского, где в 1912 им был прочитан первый курс геохимии; с 1912 профессор минералогии Высших женских курсов (</a:t>
            </a:r>
            <a:r>
              <a:rPr lang="ru-RU" sz="4400" dirty="0" err="1" smtClean="0"/>
              <a:t>Бестужевские</a:t>
            </a:r>
            <a:r>
              <a:rPr lang="ru-RU" sz="4400" dirty="0" smtClean="0"/>
              <a:t> курсы) в Петербурге; одновременно старший хранитель (с 1912) Минералогического музея АН, а позже его директор (1919-30). Один из организаторов (1912) и редакторов журнала «Природа». </a:t>
            </a:r>
          </a:p>
          <a:p>
            <a:r>
              <a:rPr lang="ru-RU" sz="4400" dirty="0" smtClean="0"/>
              <a:t>Директор Радиевого института АН СССР (1922-26), председатель Уральского филиала АН СССР (1932-1938), Кольской базы им. С.М.Кирова при АН СССР (1930-45), директор института кристаллографии, минералогии и геохимии им. М. В. Ломоносова (1930-1939) и института геологических наук АН СССР (1942-45).</a:t>
            </a:r>
          </a:p>
          <a:p>
            <a:r>
              <a:rPr lang="ru-RU" sz="4400" dirty="0" smtClean="0"/>
              <a:t>Во время Великой Отечественной войны 1941-45 Ф. создал и возглавил комиссию научной помощи Сов. Армии при отделении геолого-географических наук АН СССР.</a:t>
            </a:r>
          </a:p>
          <a:p>
            <a:r>
              <a:rPr lang="ru-RU" sz="4400" dirty="0" smtClean="0"/>
              <a:t>Ф. широко известен как автор популярных книг и статей («Воспоминания о камне», 1940; «Занимательная минералогия», «Занимательная геохимия», 1950, и др.). Премия им. В.И.Ленина (1929), Государственная премия СССР (1942), палладиевая медаль им. </a:t>
            </a:r>
            <a:r>
              <a:rPr lang="ru-RU" sz="4400" dirty="0" err="1" smtClean="0"/>
              <a:t>Волластона</a:t>
            </a:r>
            <a:r>
              <a:rPr lang="ru-RU" sz="4400" dirty="0" smtClean="0"/>
              <a:t> (1943) Лондонского геологического общества. Награжден орденом Трудового Красного Знамени. Именем Ф. названы минералы: </a:t>
            </a:r>
            <a:r>
              <a:rPr lang="ru-RU" sz="4400" dirty="0" err="1" smtClean="0"/>
              <a:t>ферсмит</a:t>
            </a:r>
            <a:r>
              <a:rPr lang="ru-RU" sz="4400" dirty="0" smtClean="0"/>
              <a:t> - </a:t>
            </a:r>
            <a:r>
              <a:rPr lang="ru-RU" sz="4400" dirty="0" err="1" smtClean="0"/>
              <a:t>титано-ниобиевый</a:t>
            </a:r>
            <a:r>
              <a:rPr lang="ru-RU" sz="4400" dirty="0" smtClean="0"/>
              <a:t> окисел и </a:t>
            </a:r>
            <a:r>
              <a:rPr lang="ru-RU" sz="4400" dirty="0" err="1" smtClean="0"/>
              <a:t>ферсманит</a:t>
            </a:r>
            <a:r>
              <a:rPr lang="ru-RU" sz="4400" dirty="0" smtClean="0"/>
              <a:t> - </a:t>
            </a:r>
            <a:r>
              <a:rPr lang="ru-RU" sz="4400" dirty="0" err="1" smtClean="0"/>
              <a:t>титано-ниобиевый</a:t>
            </a:r>
            <a:r>
              <a:rPr lang="ru-RU" sz="4400" dirty="0" smtClean="0"/>
              <a:t> силикат.</a:t>
            </a:r>
            <a:endParaRPr lang="ru-RU" sz="4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214709" cy="42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Классификация цветных камней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самоцветные</a:t>
            </a:r>
          </a:p>
          <a:p>
            <a:pPr>
              <a:buNone/>
            </a:pPr>
            <a:r>
              <a:rPr lang="ru-RU" sz="2000" dirty="0" smtClean="0"/>
              <a:t>обладают :</a:t>
            </a:r>
          </a:p>
          <a:p>
            <a:pPr>
              <a:buNone/>
            </a:pPr>
            <a:r>
              <a:rPr lang="ru-RU" sz="2000" dirty="0" smtClean="0"/>
              <a:t>-яркой стойкой окраской;</a:t>
            </a:r>
          </a:p>
          <a:p>
            <a:pPr>
              <a:buNone/>
            </a:pPr>
            <a:r>
              <a:rPr lang="ru-RU" sz="2000" dirty="0" smtClean="0"/>
              <a:t>-рисунком,</a:t>
            </a:r>
          </a:p>
          <a:p>
            <a:pPr>
              <a:buNone/>
            </a:pPr>
            <a:r>
              <a:rPr lang="ru-RU" sz="2000" dirty="0" smtClean="0"/>
              <a:t>-прозрачностью,</a:t>
            </a:r>
          </a:p>
          <a:p>
            <a:pPr>
              <a:buNone/>
            </a:pPr>
            <a:r>
              <a:rPr lang="ru-RU" sz="2000" dirty="0" smtClean="0"/>
              <a:t>-блеском и игрой граней,</a:t>
            </a:r>
          </a:p>
          <a:p>
            <a:pPr>
              <a:buNone/>
            </a:pPr>
            <a:r>
              <a:rPr lang="ru-RU" sz="2000" dirty="0" smtClean="0"/>
              <a:t>-способностью сильно рассеивать и преломлять свет,</a:t>
            </a:r>
          </a:p>
          <a:p>
            <a:pPr>
              <a:buNone/>
            </a:pPr>
            <a:r>
              <a:rPr lang="ru-RU" sz="2000" dirty="0" smtClean="0"/>
              <a:t>-химической стойкостью,</a:t>
            </a:r>
          </a:p>
          <a:p>
            <a:pPr>
              <a:buNone/>
            </a:pPr>
            <a:r>
              <a:rPr lang="ru-RU" sz="2000" dirty="0" smtClean="0"/>
              <a:t>-редкостью нахождения в природе,</a:t>
            </a:r>
          </a:p>
          <a:p>
            <a:pPr>
              <a:buNone/>
            </a:pPr>
            <a:r>
              <a:rPr lang="ru-RU" sz="2000" dirty="0" smtClean="0"/>
              <a:t>-высокой твердостью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облицовочные</a:t>
            </a:r>
          </a:p>
          <a:p>
            <a:pPr>
              <a:buNone/>
            </a:pPr>
            <a:r>
              <a:rPr lang="ru-RU" sz="2000" dirty="0" smtClean="0"/>
              <a:t>обладают особыми </a:t>
            </a:r>
            <a:r>
              <a:rPr lang="ru-RU" sz="2000" dirty="0" err="1" smtClean="0"/>
              <a:t>физико</a:t>
            </a:r>
            <a:r>
              <a:rPr lang="ru-RU" sz="2000" dirty="0" smtClean="0"/>
              <a:t> -механическими свойствами:</a:t>
            </a:r>
          </a:p>
          <a:p>
            <a:pPr>
              <a:buFontTx/>
              <a:buChar char="-"/>
            </a:pPr>
            <a:r>
              <a:rPr lang="ru-RU" sz="2400" dirty="0" smtClean="0"/>
              <a:t>прочностью, </a:t>
            </a:r>
          </a:p>
          <a:p>
            <a:pPr>
              <a:buFontTx/>
              <a:buChar char="-"/>
            </a:pPr>
            <a:r>
              <a:rPr lang="ru-RU" sz="2400" dirty="0" smtClean="0"/>
              <a:t>твердостью, </a:t>
            </a:r>
          </a:p>
          <a:p>
            <a:pPr>
              <a:buFontTx/>
              <a:buChar char="-"/>
            </a:pPr>
            <a:r>
              <a:rPr lang="ru-RU" sz="2400" dirty="0" smtClean="0"/>
              <a:t>монолитностью,</a:t>
            </a:r>
          </a:p>
          <a:p>
            <a:pPr>
              <a:buFontTx/>
              <a:buChar char="-"/>
            </a:pPr>
            <a:r>
              <a:rPr lang="ru-RU" sz="2400" dirty="0" smtClean="0"/>
              <a:t> долговечностью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Мир минералов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857224" y="2714620"/>
            <a:ext cx="20478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«Не можно научиться распознавать минералы по одним книгам; надлежит их видеть и видеть часто» </a:t>
            </a:r>
          </a:p>
          <a:p>
            <a:pPr algn="r">
              <a:buNone/>
            </a:pPr>
            <a:r>
              <a:rPr lang="ru-RU" dirty="0" smtClean="0"/>
              <a:t>В.М.Севергин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У каждого минерала есть свое имя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Название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минерал </a:t>
            </a:r>
            <a:r>
              <a:rPr lang="ru-RU" dirty="0" smtClean="0">
                <a:solidFill>
                  <a:srgbClr val="C00000"/>
                </a:solidFill>
              </a:rPr>
              <a:t> получил 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u="sng" dirty="0" smtClean="0">
                <a:solidFill>
                  <a:srgbClr val="0070C0"/>
                </a:solidFill>
              </a:rPr>
              <a:t>по своему цвету </a:t>
            </a:r>
            <a:r>
              <a:rPr lang="ru-RU" sz="2400" dirty="0" smtClean="0"/>
              <a:t>: рубин (красный), сапфир (синий), малахит (мальвовый),  </a:t>
            </a:r>
            <a:r>
              <a:rPr lang="ru-RU" sz="2400" dirty="0" err="1" smtClean="0"/>
              <a:t>гельвин</a:t>
            </a:r>
            <a:r>
              <a:rPr lang="ru-RU" sz="2400" dirty="0" smtClean="0"/>
              <a:t> (солнечный), целестин (небесный), оливин (оливковый);</a:t>
            </a:r>
          </a:p>
          <a:p>
            <a:r>
              <a:rPr lang="ru-RU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географическому названию</a:t>
            </a:r>
            <a:r>
              <a:rPr lang="ru-RU" sz="2400" dirty="0" smtClean="0"/>
              <a:t>: </a:t>
            </a:r>
            <a:r>
              <a:rPr lang="ru-RU" sz="2400" dirty="0" err="1" smtClean="0"/>
              <a:t>афганит</a:t>
            </a:r>
            <a:r>
              <a:rPr lang="ru-RU" sz="2400" dirty="0" smtClean="0"/>
              <a:t> (Афганистан), </a:t>
            </a:r>
            <a:r>
              <a:rPr lang="ru-RU" sz="2400" dirty="0" err="1" smtClean="0"/>
              <a:t>кубанит</a:t>
            </a:r>
            <a:r>
              <a:rPr lang="ru-RU" sz="2400" dirty="0" smtClean="0"/>
              <a:t> (Кубань), </a:t>
            </a:r>
            <a:r>
              <a:rPr lang="ru-RU" sz="2400" dirty="0" err="1" smtClean="0"/>
              <a:t>якутит</a:t>
            </a:r>
            <a:r>
              <a:rPr lang="ru-RU" sz="2400" dirty="0" smtClean="0"/>
              <a:t> (Якутия), </a:t>
            </a:r>
            <a:r>
              <a:rPr lang="ru-RU" sz="2400" dirty="0" err="1" smtClean="0"/>
              <a:t>ферганит</a:t>
            </a:r>
            <a:r>
              <a:rPr lang="ru-RU" sz="2400" dirty="0" smtClean="0"/>
              <a:t> (Фергана);</a:t>
            </a:r>
          </a:p>
          <a:p>
            <a:r>
              <a:rPr lang="ru-RU" sz="2400" u="sng" dirty="0" smtClean="0">
                <a:solidFill>
                  <a:schemeClr val="accent1"/>
                </a:solidFill>
              </a:rPr>
              <a:t>по фамилии знаменитых людей</a:t>
            </a:r>
            <a:r>
              <a:rPr lang="ru-RU" sz="2400" u="sng" dirty="0" smtClean="0"/>
              <a:t>: </a:t>
            </a:r>
            <a:r>
              <a:rPr lang="ru-RU" sz="2400" dirty="0" err="1" smtClean="0"/>
              <a:t>ломоносовит</a:t>
            </a:r>
            <a:r>
              <a:rPr lang="ru-RU" sz="2400" dirty="0" smtClean="0"/>
              <a:t>, менделеевит, </a:t>
            </a:r>
            <a:r>
              <a:rPr lang="ru-RU" sz="2400" dirty="0" err="1" smtClean="0"/>
              <a:t>ферсманит</a:t>
            </a:r>
            <a:r>
              <a:rPr lang="ru-RU" sz="2400" dirty="0" smtClean="0"/>
              <a:t>, </a:t>
            </a:r>
            <a:r>
              <a:rPr lang="ru-RU" sz="2400" dirty="0" err="1" smtClean="0"/>
              <a:t>вернадит</a:t>
            </a:r>
            <a:r>
              <a:rPr lang="ru-RU" sz="2400" dirty="0" smtClean="0"/>
              <a:t>, </a:t>
            </a:r>
            <a:r>
              <a:rPr lang="ru-RU" sz="2400" dirty="0" err="1" smtClean="0"/>
              <a:t>гагаринит</a:t>
            </a:r>
            <a:r>
              <a:rPr lang="ru-RU" sz="2400" dirty="0" smtClean="0"/>
              <a:t>, </a:t>
            </a:r>
            <a:r>
              <a:rPr lang="ru-RU" sz="2400" dirty="0" err="1" smtClean="0"/>
              <a:t>седовит</a:t>
            </a:r>
            <a:r>
              <a:rPr lang="ru-RU" sz="2400" dirty="0" smtClean="0"/>
              <a:t>;</a:t>
            </a:r>
          </a:p>
          <a:p>
            <a:r>
              <a:rPr lang="ru-RU" sz="2400" u="sng" dirty="0" smtClean="0">
                <a:solidFill>
                  <a:srgbClr val="0070C0"/>
                </a:solidFill>
              </a:rPr>
              <a:t>по составу минерала</a:t>
            </a:r>
            <a:r>
              <a:rPr lang="ru-RU" sz="2400" dirty="0" smtClean="0">
                <a:solidFill>
                  <a:srgbClr val="0070C0"/>
                </a:solidFill>
              </a:rPr>
              <a:t>: </a:t>
            </a:r>
            <a:r>
              <a:rPr lang="ru-RU" sz="2400" dirty="0" err="1" smtClean="0"/>
              <a:t>натрониобит</a:t>
            </a:r>
            <a:r>
              <a:rPr lang="en-US" sz="2400" dirty="0" smtClean="0"/>
              <a:t> (</a:t>
            </a:r>
            <a:r>
              <a:rPr lang="en-US" sz="2400" dirty="0" err="1" smtClean="0"/>
              <a:t>Na,Nb</a:t>
            </a:r>
            <a:r>
              <a:rPr lang="en-US" sz="2400" dirty="0" smtClean="0"/>
              <a:t>)</a:t>
            </a:r>
            <a:r>
              <a:rPr lang="ru-RU" sz="2400" dirty="0" smtClean="0"/>
              <a:t>,</a:t>
            </a:r>
            <a:r>
              <a:rPr lang="ru-RU" sz="2400" dirty="0" err="1" smtClean="0"/>
              <a:t>натисит</a:t>
            </a:r>
            <a:r>
              <a:rPr lang="ru-RU" sz="2400" dirty="0" smtClean="0"/>
              <a:t> (</a:t>
            </a:r>
            <a:r>
              <a:rPr lang="en-US" sz="2400" dirty="0" smtClean="0"/>
              <a:t>Na, </a:t>
            </a:r>
            <a:r>
              <a:rPr lang="en-US" sz="2400" dirty="0"/>
              <a:t>T</a:t>
            </a:r>
            <a:r>
              <a:rPr lang="en-US" sz="2400" dirty="0" smtClean="0"/>
              <a:t>i, Si)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Мир камней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1"/>
            <a:ext cx="3214710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5718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4143403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Ювелирные (драгоценные камни)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 </a:t>
            </a:r>
            <a:r>
              <a:rPr lang="ru-RU" dirty="0" smtClean="0">
                <a:solidFill>
                  <a:srgbClr val="0070C0"/>
                </a:solidFill>
              </a:rPr>
              <a:t>порядка: </a:t>
            </a:r>
            <a:r>
              <a:rPr lang="ru-RU" sz="2000" dirty="0" smtClean="0"/>
              <a:t>алмаз, изумруд, рубин, синий сапфир;</a:t>
            </a:r>
          </a:p>
          <a:p>
            <a:endParaRPr lang="ru-RU" sz="2000" dirty="0"/>
          </a:p>
          <a:p>
            <a:r>
              <a:rPr lang="en-US" dirty="0" smtClean="0">
                <a:solidFill>
                  <a:srgbClr val="0070C0"/>
                </a:solidFill>
              </a:rPr>
              <a:t>II </a:t>
            </a:r>
            <a:r>
              <a:rPr lang="ru-RU" dirty="0" smtClean="0">
                <a:solidFill>
                  <a:srgbClr val="0070C0"/>
                </a:solidFill>
              </a:rPr>
              <a:t>порядка: </a:t>
            </a:r>
            <a:r>
              <a:rPr lang="ru-RU" sz="2000" dirty="0" smtClean="0"/>
              <a:t>александрит, благородный </a:t>
            </a:r>
            <a:r>
              <a:rPr lang="ru-RU" sz="2000" dirty="0" err="1" smtClean="0"/>
              <a:t>жаденит</a:t>
            </a:r>
            <a:r>
              <a:rPr lang="ru-RU" sz="2000" dirty="0" smtClean="0"/>
              <a:t>, оранжевый, желтый, фиолетовый и зеленый сапфир, благородный черный опал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III</a:t>
            </a:r>
            <a:r>
              <a:rPr lang="ru-RU" dirty="0" smtClean="0">
                <a:solidFill>
                  <a:srgbClr val="0070C0"/>
                </a:solidFill>
              </a:rPr>
              <a:t> порядка: </a:t>
            </a:r>
            <a:r>
              <a:rPr lang="ru-RU" sz="2000" dirty="0" smtClean="0"/>
              <a:t>демантоид, шпинель, благородный белый и </a:t>
            </a:r>
            <a:r>
              <a:rPr lang="ru-RU" sz="2000" dirty="0" err="1" smtClean="0"/>
              <a:t>огенный</a:t>
            </a:r>
            <a:r>
              <a:rPr lang="ru-RU" sz="2000" dirty="0" smtClean="0"/>
              <a:t> опал, аквамарин, топаз, </a:t>
            </a:r>
            <a:r>
              <a:rPr lang="ru-RU" sz="2000" dirty="0" err="1" smtClean="0"/>
              <a:t>родолит</a:t>
            </a:r>
            <a:r>
              <a:rPr lang="ru-RU" sz="2000" dirty="0" smtClean="0"/>
              <a:t>, лунный камень-адуляр, красный турмалин;</a:t>
            </a:r>
            <a:endParaRPr lang="en-US" sz="20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IV</a:t>
            </a:r>
            <a:r>
              <a:rPr lang="ru-RU" dirty="0" smtClean="0">
                <a:solidFill>
                  <a:srgbClr val="0070C0"/>
                </a:solidFill>
              </a:rPr>
              <a:t> порядка: </a:t>
            </a:r>
            <a:r>
              <a:rPr lang="ru-RU" sz="2000" dirty="0" smtClean="0"/>
              <a:t>синий, зеленый </a:t>
            </a:r>
            <a:r>
              <a:rPr lang="ru-RU" sz="2000" dirty="0" err="1" smtClean="0"/>
              <a:t>розовый</a:t>
            </a:r>
            <a:r>
              <a:rPr lang="ru-RU" sz="2000" dirty="0" smtClean="0"/>
              <a:t> и полихромный турмалин, циркон, желтый , зеленый, золотистый и </a:t>
            </a:r>
            <a:r>
              <a:rPr lang="ru-RU" sz="2000" dirty="0" err="1" smtClean="0"/>
              <a:t>розовый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берил</a:t>
            </a:r>
            <a:r>
              <a:rPr lang="ru-RU" sz="2000" dirty="0" smtClean="0"/>
              <a:t>, бирюза, аметист, цитрин, альмандин, хризолит-перидот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967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КАМНИ-САМОЦВЕТЫ</vt:lpstr>
      <vt:lpstr>Самоцветы – вечные цветы Земли</vt:lpstr>
      <vt:lpstr>Ферсман Александр Евгеньевич</vt:lpstr>
      <vt:lpstr>Классификация цветных камней</vt:lpstr>
      <vt:lpstr>Мир минералов</vt:lpstr>
      <vt:lpstr>У каждого минерала есть свое имя</vt:lpstr>
      <vt:lpstr>Мир камней</vt:lpstr>
      <vt:lpstr>Слайд 8</vt:lpstr>
      <vt:lpstr>Ювелирные (драгоценные камни)</vt:lpstr>
      <vt:lpstr>Ювелирно-поделочные (полудрагоценные) камни</vt:lpstr>
      <vt:lpstr>Ювелирные камни 1 порядка</vt:lpstr>
      <vt:lpstr>Изумруд- разновидность берила (окрашен примесью ионов трехвалентного хрома или  ванадия)</vt:lpstr>
      <vt:lpstr>Рубин-  прозрачная разновидность корунда ювелирного качества ярко-красного, темно-красного или фиолетово-красного цвета. Состав  Al2O3. Другие названия : благородный красный корунд , лал, яхонт красный , яхонт червчатый</vt:lpstr>
      <vt:lpstr>Сапфир-прозрачная разновидность корунда ювелирного качества.   Имеет синий или тёмно-синий цвет, встречаются зелёные, розовые и оранжево-жёлтые сапфиры. Состав  Al2O3. Другие названия: яхонт лазоревый, яхонт синий</vt:lpstr>
      <vt:lpstr>Алмаз-бесцветный, серый, бледно-голубой, розоватый, желтый, оранжевый, сиреневый, от коричневого до черного, редко красный</vt:lpstr>
      <vt:lpstr>Берил</vt:lpstr>
      <vt:lpstr>Разновидности берила</vt:lpstr>
      <vt:lpstr>«Зеленый свет» прекрасному камню!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КАМНИ-САМОЦВЕТЫ</dc:title>
  <dc:creator>Admin</dc:creator>
  <cp:lastModifiedBy>Admin</cp:lastModifiedBy>
  <cp:revision>19</cp:revision>
  <dcterms:created xsi:type="dcterms:W3CDTF">2012-03-18T05:36:17Z</dcterms:created>
  <dcterms:modified xsi:type="dcterms:W3CDTF">2012-03-18T08:42:23Z</dcterms:modified>
</cp:coreProperties>
</file>