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38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8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8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512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63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298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32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84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3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2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44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0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5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9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1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3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F9717D-3EC8-41AB-BD26-743C4AD0B79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9FD740-A7E1-41AB-A734-BFC4FB3EFB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603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  <p:sldLayoutId id="21474840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4432" y="1431985"/>
            <a:ext cx="6743130" cy="270006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400" dirty="0" smtClean="0">
                <a:latin typeface="+mn-lt"/>
                <a:ea typeface="BatangChe" panose="02030609000101010101" pitchFamily="49" charset="-127"/>
              </a:rPr>
              <a:t>Итоговые контрольные</a:t>
            </a:r>
            <a:r>
              <a:rPr lang="en-US" sz="4400" dirty="0" smtClean="0">
                <a:latin typeface="+mn-lt"/>
                <a:ea typeface="BatangChe" panose="02030609000101010101" pitchFamily="49" charset="-127"/>
              </a:rPr>
              <a:t> </a:t>
            </a:r>
            <a:r>
              <a:rPr lang="ru-RU" sz="4400" dirty="0" smtClean="0">
                <a:latin typeface="+mn-lt"/>
                <a:ea typeface="BatangChe" panose="02030609000101010101" pitchFamily="49" charset="-127"/>
              </a:rPr>
              <a:t>Работы за 7 класс </a:t>
            </a:r>
            <a:endParaRPr lang="ru-RU" sz="4400" dirty="0">
              <a:latin typeface="+mn-lt"/>
              <a:ea typeface="BatangChe" panose="02030609000101010101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8148" y="3312542"/>
            <a:ext cx="2688716" cy="1236453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cs typeface="Aharoni" panose="02010803020104030203" pitchFamily="2" charset="-79"/>
              </a:rPr>
              <a:t>.</a:t>
            </a:r>
          </a:p>
          <a:p>
            <a:endParaRPr lang="ru-RU" sz="60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39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6438" y="1337094"/>
          <a:ext cx="7591245" cy="396815"/>
        </p:xfrm>
        <a:graphic>
          <a:graphicData uri="http://schemas.openxmlformats.org/drawingml/2006/table">
            <a:tbl>
              <a:tblPr/>
              <a:tblGrid>
                <a:gridCol w="7591245"/>
              </a:tblGrid>
              <a:tr h="3968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987261"/>
              </p:ext>
            </p:extLst>
          </p:nvPr>
        </p:nvGraphicFramePr>
        <p:xfrm>
          <a:off x="4330460" y="1337094"/>
          <a:ext cx="2562046" cy="2044461"/>
        </p:xfrm>
        <a:graphic>
          <a:graphicData uri="http://schemas.openxmlformats.org/drawingml/2006/table">
            <a:tbl>
              <a:tblPr/>
              <a:tblGrid>
                <a:gridCol w="2562046"/>
              </a:tblGrid>
              <a:tr h="2044461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r>
                        <a:rPr lang="en-US" baseline="0" dirty="0" smtClean="0"/>
                        <a:t> Simple Past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37400"/>
              </p:ext>
            </p:extLst>
          </p:nvPr>
        </p:nvGraphicFramePr>
        <p:xfrm>
          <a:off x="1897811" y="1337095"/>
          <a:ext cx="2424023" cy="2027207"/>
        </p:xfrm>
        <a:graphic>
          <a:graphicData uri="http://schemas.openxmlformats.org/drawingml/2006/table">
            <a:tbl>
              <a:tblPr/>
              <a:tblGrid>
                <a:gridCol w="2424023"/>
              </a:tblGrid>
              <a:tr h="2027207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Simple Present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69648"/>
              </p:ext>
            </p:extLst>
          </p:nvPr>
        </p:nvGraphicFramePr>
        <p:xfrm>
          <a:off x="6892506" y="1345721"/>
          <a:ext cx="2605177" cy="2035834"/>
        </p:xfrm>
        <a:graphic>
          <a:graphicData uri="http://schemas.openxmlformats.org/drawingml/2006/table">
            <a:tbl>
              <a:tblPr/>
              <a:tblGrid>
                <a:gridCol w="2605177"/>
              </a:tblGrid>
              <a:tr h="2035834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(Simple) Future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27942"/>
              </p:ext>
            </p:extLst>
          </p:nvPr>
        </p:nvGraphicFramePr>
        <p:xfrm>
          <a:off x="1889185" y="1733910"/>
          <a:ext cx="7599872" cy="569344"/>
        </p:xfrm>
        <a:graphic>
          <a:graphicData uri="http://schemas.openxmlformats.org/drawingml/2006/table">
            <a:tbl>
              <a:tblPr/>
              <a:tblGrid>
                <a:gridCol w="7599872"/>
              </a:tblGrid>
              <a:tr h="5693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4.Present Continuous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85802"/>
              </p:ext>
            </p:extLst>
          </p:nvPr>
        </p:nvGraphicFramePr>
        <p:xfrm>
          <a:off x="1889185" y="2320505"/>
          <a:ext cx="7591246" cy="491706"/>
        </p:xfrm>
        <a:graphic>
          <a:graphicData uri="http://schemas.openxmlformats.org/drawingml/2006/table">
            <a:tbl>
              <a:tblPr/>
              <a:tblGrid>
                <a:gridCol w="7591246"/>
              </a:tblGrid>
              <a:tr h="4917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7.Present Perfect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039235" y="803059"/>
            <a:ext cx="2385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  <a:r>
              <a:rPr lang="en-US" sz="2400" dirty="0" smtClean="0"/>
              <a:t>Present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24824" y="803059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 smtClean="0"/>
              <a:t>Past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10413" y="803059"/>
            <a:ext cx="187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 smtClean="0"/>
              <a:t>Future</a:t>
            </a:r>
            <a:endParaRPr lang="ru-RU" sz="24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76148"/>
              </p:ext>
            </p:extLst>
          </p:nvPr>
        </p:nvGraphicFramePr>
        <p:xfrm>
          <a:off x="1889186" y="2794958"/>
          <a:ext cx="2424021" cy="579120"/>
        </p:xfrm>
        <a:graphic>
          <a:graphicData uri="http://schemas.openxmlformats.org/drawingml/2006/table">
            <a:tbl>
              <a:tblPr/>
              <a:tblGrid>
                <a:gridCol w="2424021"/>
              </a:tblGrid>
              <a:tr h="5532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10.Present Perfect Continuous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866319"/>
              </p:ext>
            </p:extLst>
          </p:nvPr>
        </p:nvGraphicFramePr>
        <p:xfrm>
          <a:off x="4313208" y="2812211"/>
          <a:ext cx="2579298" cy="579120"/>
        </p:xfrm>
        <a:graphic>
          <a:graphicData uri="http://schemas.openxmlformats.org/drawingml/2006/table">
            <a:tbl>
              <a:tblPr/>
              <a:tblGrid>
                <a:gridCol w="2579298"/>
              </a:tblGrid>
              <a:tr h="5693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11.Past Perfect Continuous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87536"/>
              </p:ext>
            </p:extLst>
          </p:nvPr>
        </p:nvGraphicFramePr>
        <p:xfrm>
          <a:off x="6892506" y="2820838"/>
          <a:ext cx="2605177" cy="579120"/>
        </p:xfrm>
        <a:graphic>
          <a:graphicData uri="http://schemas.openxmlformats.org/drawingml/2006/table">
            <a:tbl>
              <a:tblPr/>
              <a:tblGrid>
                <a:gridCol w="2605177"/>
              </a:tblGrid>
              <a:tr h="5607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12.Future Perfect Continuous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269501"/>
              </p:ext>
            </p:extLst>
          </p:nvPr>
        </p:nvGraphicFramePr>
        <p:xfrm>
          <a:off x="4330460" y="2303254"/>
          <a:ext cx="2562046" cy="500332"/>
        </p:xfrm>
        <a:graphic>
          <a:graphicData uri="http://schemas.openxmlformats.org/drawingml/2006/table">
            <a:tbl>
              <a:tblPr/>
              <a:tblGrid>
                <a:gridCol w="2562046"/>
              </a:tblGrid>
              <a:tr h="5003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8.Past Perfect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77520"/>
              </p:ext>
            </p:extLst>
          </p:nvPr>
        </p:nvGraphicFramePr>
        <p:xfrm>
          <a:off x="6892506" y="2303254"/>
          <a:ext cx="2596551" cy="508958"/>
        </p:xfrm>
        <a:graphic>
          <a:graphicData uri="http://schemas.openxmlformats.org/drawingml/2006/table">
            <a:tbl>
              <a:tblPr/>
              <a:tblGrid>
                <a:gridCol w="2596551"/>
              </a:tblGrid>
              <a:tr h="508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9.Future Perfect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82442"/>
              </p:ext>
            </p:extLst>
          </p:nvPr>
        </p:nvGraphicFramePr>
        <p:xfrm>
          <a:off x="4313207" y="1742536"/>
          <a:ext cx="2579298" cy="577970"/>
        </p:xfrm>
        <a:graphic>
          <a:graphicData uri="http://schemas.openxmlformats.org/drawingml/2006/table">
            <a:tbl>
              <a:tblPr/>
              <a:tblGrid>
                <a:gridCol w="2579298"/>
              </a:tblGrid>
              <a:tr h="5779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5.Past Continuous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44012"/>
              </p:ext>
            </p:extLst>
          </p:nvPr>
        </p:nvGraphicFramePr>
        <p:xfrm>
          <a:off x="6909758" y="1742537"/>
          <a:ext cx="2579299" cy="552089"/>
        </p:xfrm>
        <a:graphic>
          <a:graphicData uri="http://schemas.openxmlformats.org/drawingml/2006/table">
            <a:tbl>
              <a:tblPr/>
              <a:tblGrid>
                <a:gridCol w="2579299"/>
              </a:tblGrid>
              <a:tr h="55208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6.Future Continuous 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508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0163" y="578772"/>
            <a:ext cx="10956846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lphaLcParenR"/>
            </a:pPr>
            <a:r>
              <a:rPr lang="en-US" sz="2200" dirty="0" smtClean="0"/>
              <a:t>A new edition of </a:t>
            </a:r>
            <a:r>
              <a:rPr lang="en-US" sz="2200" i="1" dirty="0" smtClean="0"/>
              <a:t>Longman Grammar </a:t>
            </a:r>
            <a:r>
              <a:rPr lang="en-US" sz="2200" dirty="0" smtClean="0"/>
              <a:t>has appeared recently.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My Granny has had this tea cosy for ages.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It takes me five minutes to get to school.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Bill will have been travelling for 5 month by this time next week.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We are discussion the contents of the novel tomorrow.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The young princess could not speak. She was under the spell.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He had been playing football for an hour before the seven o`clock meeting.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I`ll be working in the garden then. 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Ann had left by five o`clock.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Jane has been painting since early morning.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Will you join us for dinner</a:t>
            </a:r>
            <a:r>
              <a:rPr lang="ru-RU" sz="2200" dirty="0" smtClean="0"/>
              <a:t>?</a:t>
            </a:r>
            <a:endParaRPr lang="en-US" sz="2200" dirty="0" smtClean="0"/>
          </a:p>
          <a:p>
            <a:pPr marL="342900" indent="-342900">
              <a:buAutoNum type="alphaLcParenR"/>
            </a:pPr>
            <a:r>
              <a:rPr lang="en-US" sz="2200" dirty="0" smtClean="0"/>
              <a:t>Summer follows spring.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Emily was speaking to the librarian at that time.</a:t>
            </a:r>
          </a:p>
          <a:p>
            <a:pPr marL="342900" indent="-342900">
              <a:buAutoNum type="alphaLcParenR"/>
            </a:pPr>
            <a:r>
              <a:rPr lang="en-US" sz="2200" dirty="0" smtClean="0"/>
              <a:t>Why have you been crying</a:t>
            </a:r>
            <a:r>
              <a:rPr lang="ru-RU" sz="2200" dirty="0" smtClean="0"/>
              <a:t>?</a:t>
            </a:r>
            <a:endParaRPr lang="en-US" sz="2200" dirty="0" smtClean="0"/>
          </a:p>
          <a:p>
            <a:pPr marL="342900" indent="-342900">
              <a:buAutoNum type="alphaLcParenR"/>
            </a:pPr>
            <a:r>
              <a:rPr lang="en-US" sz="2200" dirty="0" smtClean="0"/>
              <a:t>You will have changed your mind by tomorrow.</a:t>
            </a:r>
          </a:p>
        </p:txBody>
      </p:sp>
    </p:spTree>
    <p:extLst>
      <p:ext uri="{BB962C8B-B14F-4D97-AF65-F5344CB8AC3E}">
        <p14:creationId xmlns:p14="http://schemas.microsoft.com/office/powerpoint/2010/main" val="2331896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307" y="667105"/>
            <a:ext cx="58480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George usually … his weekends with his granny.</a:t>
            </a: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has spent      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is spending      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spends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307" y="1535513"/>
            <a:ext cx="52693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2.  I`m tired because I … up very early today.</a:t>
            </a:r>
          </a:p>
          <a:p>
            <a:r>
              <a:rPr lang="en-US" dirty="0">
                <a:cs typeface="Aharoni" panose="02010803020104030203" pitchFamily="2" charset="-79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a)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get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    b)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have got      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c)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 got  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4004" y="2420869"/>
            <a:ext cx="66527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3</a:t>
            </a:r>
            <a:r>
              <a:rPr lang="ru-RU" dirty="0" smtClean="0">
                <a:solidFill>
                  <a:schemeClr val="tx1"/>
                </a:solidFill>
                <a:cs typeface="Aharoni" panose="02010803020104030203" pitchFamily="2" charset="-79"/>
              </a:rPr>
              <a:t>.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 We always meet on Sunday. Next Sunday we … again. </a:t>
            </a:r>
          </a:p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a)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meet  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    b)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will meet      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c)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will have meet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4004" y="3297751"/>
            <a:ext cx="5543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4. Where have you been</a:t>
            </a:r>
            <a:r>
              <a:rPr lang="ru-RU" dirty="0" smtClean="0">
                <a:solidFill>
                  <a:schemeClr val="tx1"/>
                </a:solidFill>
                <a:cs typeface="Aharoni" panose="02010803020104030203" pitchFamily="2" charset="-79"/>
              </a:rPr>
              <a:t>?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I … for forty minutes</a:t>
            </a:r>
            <a:r>
              <a:rPr lang="ru-RU" dirty="0" smtClean="0">
                <a:solidFill>
                  <a:schemeClr val="tx1"/>
                </a:solidFill>
                <a:cs typeface="Aharoni" panose="02010803020104030203" pitchFamily="2" charset="-79"/>
              </a:rPr>
              <a:t>!  </a:t>
            </a:r>
            <a:endParaRPr lang="en-US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have been waiting</a:t>
            </a:r>
            <a:r>
              <a:rPr lang="en-US" dirty="0" smtClean="0">
                <a:cs typeface="Aharoni" panose="02010803020104030203" pitchFamily="2" charset="-79"/>
              </a:rPr>
              <a:t>  b) </a:t>
            </a:r>
            <a:r>
              <a:rPr lang="en-US" i="1" dirty="0" smtClean="0">
                <a:cs typeface="Aharoni" panose="02010803020104030203" pitchFamily="2" charset="-79"/>
              </a:rPr>
              <a:t>am waiting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waited </a:t>
            </a:r>
            <a:endParaRPr lang="en-US" i="1" dirty="0">
              <a:cs typeface="Aharoni" panose="02010803020104030203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4004" y="4174633"/>
            <a:ext cx="70102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5. I know the boy with whom you … 10 minutes ago.</a:t>
            </a: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had been talking  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have been talking 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were talking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4004" y="5051515"/>
            <a:ext cx="61141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cs typeface="Aharoni" panose="02010803020104030203" pitchFamily="2" charset="-79"/>
              </a:rPr>
              <a:t>6. I couldn’t eat anything as I … a huge meal before.</a:t>
            </a: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had </a:t>
            </a:r>
            <a:r>
              <a:rPr lang="en-US" dirty="0" smtClean="0">
                <a:cs typeface="Aharoni" panose="02010803020104030203" pitchFamily="2" charset="-79"/>
              </a:rPr>
              <a:t>  b) </a:t>
            </a:r>
            <a:r>
              <a:rPr lang="en-US" i="1" dirty="0" smtClean="0">
                <a:cs typeface="Aharoni" panose="02010803020104030203" pitchFamily="2" charset="-79"/>
              </a:rPr>
              <a:t>have had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had had 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96038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5876" y="337233"/>
            <a:ext cx="48718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7. If you … to the shop, can I go with you</a:t>
            </a:r>
            <a:r>
              <a:rPr lang="ru-RU" dirty="0" smtClean="0">
                <a:solidFill>
                  <a:schemeClr val="tx1"/>
                </a:solidFill>
                <a:cs typeface="Aharoni" panose="02010803020104030203" pitchFamily="2" charset="-79"/>
              </a:rPr>
              <a:t>?</a:t>
            </a:r>
            <a:endParaRPr lang="en-US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342900" indent="-342900">
              <a:buAutoNum type="alphaLcParenR"/>
            </a:pPr>
            <a:r>
              <a:rPr lang="en-US" i="1" dirty="0">
                <a:cs typeface="Aharoni" panose="02010803020104030203" pitchFamily="2" charset="-79"/>
              </a:rPr>
              <a:t>w</a:t>
            </a:r>
            <a:r>
              <a:rPr lang="en-US" i="1" dirty="0" smtClean="0">
                <a:cs typeface="Aharoni" panose="02010803020104030203" pitchFamily="2" charset="-79"/>
              </a:rPr>
              <a:t>ill go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are going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have gone </a:t>
            </a:r>
          </a:p>
          <a:p>
            <a:pPr marL="342900" indent="-342900">
              <a:buAutoNum type="alphaLcParenR"/>
            </a:pPr>
            <a:endParaRPr lang="en-US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5876" y="1153231"/>
            <a:ext cx="81243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8. I hope that tomorrow at this time he … his car on the way to London.</a:t>
            </a:r>
          </a:p>
          <a:p>
            <a:pPr marL="342900" indent="-342900">
              <a:buAutoNum type="alphaLcParenR"/>
            </a:pPr>
            <a:r>
              <a:rPr lang="en-US" i="1" dirty="0">
                <a:cs typeface="Aharoni" panose="02010803020104030203" pitchFamily="2" charset="-79"/>
              </a:rPr>
              <a:t>w</a:t>
            </a:r>
            <a:r>
              <a:rPr lang="en-US" i="1" dirty="0" smtClean="0">
                <a:cs typeface="Aharoni" panose="02010803020104030203" pitchFamily="2" charset="-79"/>
              </a:rPr>
              <a:t>ill be driving 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will drive 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will have driven </a:t>
            </a:r>
          </a:p>
          <a:p>
            <a:endParaRPr lang="ru-RU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5876" y="1995282"/>
            <a:ext cx="100142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9. Polly … her homework for an hour and a half when her mother came back from work.</a:t>
            </a:r>
          </a:p>
          <a:p>
            <a:pPr marL="342900" indent="-342900">
              <a:buAutoNum type="alphaLcParenR"/>
            </a:pPr>
            <a:r>
              <a:rPr lang="en-US" i="1" dirty="0" smtClean="0">
                <a:cs typeface="Aharoni" panose="02010803020104030203" pitchFamily="2" charset="-79"/>
              </a:rPr>
              <a:t>was doing  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has been doing 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had been doing </a:t>
            </a:r>
          </a:p>
          <a:p>
            <a:endParaRPr lang="ru-RU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876" y="2892559"/>
            <a:ext cx="7560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10. Father … the house before the children get home from schoo</a:t>
            </a:r>
            <a:r>
              <a:rPr lang="en-US" dirty="0" smtClean="0">
                <a:cs typeface="Aharoni" panose="02010803020104030203" pitchFamily="2" charset="-79"/>
              </a:rPr>
              <a:t>l.</a:t>
            </a:r>
          </a:p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a)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will leave 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b)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will have left   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c)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is leaving 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876" y="3760663"/>
            <a:ext cx="5801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11. Don’t worry, I … your letter yesterday morning. </a:t>
            </a: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posted</a:t>
            </a:r>
            <a:r>
              <a:rPr lang="en-US" dirty="0" smtClean="0">
                <a:cs typeface="Aharoni" panose="02010803020104030203" pitchFamily="2" charset="-79"/>
              </a:rPr>
              <a:t>   b) </a:t>
            </a:r>
            <a:r>
              <a:rPr lang="en-US" i="1" dirty="0" smtClean="0">
                <a:cs typeface="Aharoni" panose="02010803020104030203" pitchFamily="2" charset="-79"/>
              </a:rPr>
              <a:t>have posted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was posting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876" y="4628767"/>
            <a:ext cx="7135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12. Ann … English for 6 years by the end of this school year. </a:t>
            </a:r>
          </a:p>
          <a:p>
            <a:r>
              <a:rPr lang="en-US" dirty="0" smtClean="0">
                <a:cs typeface="Aharoni" panose="02010803020104030203" pitchFamily="2" charset="-79"/>
              </a:rPr>
              <a:t>a) </a:t>
            </a:r>
            <a:r>
              <a:rPr lang="en-US" i="1" dirty="0" smtClean="0">
                <a:cs typeface="Aharoni" panose="02010803020104030203" pitchFamily="2" charset="-79"/>
              </a:rPr>
              <a:t>has been learning   </a:t>
            </a:r>
            <a:r>
              <a:rPr lang="en-US" dirty="0" smtClean="0">
                <a:cs typeface="Aharoni" panose="02010803020104030203" pitchFamily="2" charset="-79"/>
              </a:rPr>
              <a:t>b) </a:t>
            </a:r>
            <a:r>
              <a:rPr lang="en-US" i="1" dirty="0" smtClean="0">
                <a:cs typeface="Aharoni" panose="02010803020104030203" pitchFamily="2" charset="-79"/>
              </a:rPr>
              <a:t>will learn    </a:t>
            </a:r>
            <a:r>
              <a:rPr lang="en-US" dirty="0" smtClean="0">
                <a:cs typeface="Aharoni" panose="02010803020104030203" pitchFamily="2" charset="-79"/>
              </a:rPr>
              <a:t>c) </a:t>
            </a:r>
            <a:r>
              <a:rPr lang="en-US" i="1" dirty="0" smtClean="0">
                <a:cs typeface="Aharoni" panose="02010803020104030203" pitchFamily="2" charset="-79"/>
              </a:rPr>
              <a:t>will have been learning</a:t>
            </a:r>
            <a:endParaRPr lang="ru-RU" i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3353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096" y="388687"/>
            <a:ext cx="10460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1. – Jane, dear, you (1.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call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Emily? – Yes, I (2.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call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her about an hour ago, but I (3.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not, speak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to her because she (4.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have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 bath. I think I (5.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try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again in a few minutes. She (6.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have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her bath by this time.</a:t>
            </a:r>
            <a:endParaRPr lang="ru-RU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6096" y="1579133"/>
            <a:ext cx="102620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2. By seven o`clock yesterday evening the train (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1.not, arrive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yet. The people on the platform (4.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come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 voice from (2.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feel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cold as a strong wind(3.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blow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). Suddenly there (4.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come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 voice from the loudspeaker which (5.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say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that the train (6.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arrive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 quarter of an hour later. Mark who (7.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stand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on the platform for half an hour already (8.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decide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that he (9. 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go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to the snack bar and (10.</a:t>
            </a:r>
            <a:r>
              <a:rPr lang="en-US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drink</a:t>
            </a:r>
            <a:r>
              <a:rPr lang="en-US" dirty="0" smtClean="0">
                <a:solidFill>
                  <a:schemeClr val="tx1"/>
                </a:solidFill>
                <a:cs typeface="Aharoni" panose="02010803020104030203" pitchFamily="2" charset="-79"/>
              </a:rPr>
              <a:t>) a cup of hot coffee. </a:t>
            </a:r>
            <a:endParaRPr lang="ru-RU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096" y="3323577"/>
            <a:ext cx="10075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3. – Can I (1. </a:t>
            </a:r>
            <a:r>
              <a:rPr lang="en-US" i="1" dirty="0" smtClean="0"/>
              <a:t>have</a:t>
            </a:r>
            <a:r>
              <a:rPr lang="en-US" dirty="0" smtClean="0"/>
              <a:t>) my book back, Chris? – Sorry, I (2. </a:t>
            </a:r>
            <a:r>
              <a:rPr lang="en-US" i="1" dirty="0" smtClean="0"/>
              <a:t>not, read</a:t>
            </a:r>
            <a:r>
              <a:rPr lang="en-US" dirty="0" smtClean="0"/>
              <a:t>) it yet. But I (3. </a:t>
            </a:r>
            <a:r>
              <a:rPr lang="en-US" i="1" dirty="0" smtClean="0"/>
              <a:t>think</a:t>
            </a:r>
            <a:r>
              <a:rPr lang="en-US" dirty="0" smtClean="0"/>
              <a:t>) I (4. </a:t>
            </a:r>
            <a:r>
              <a:rPr lang="en-US" i="1" dirty="0" smtClean="0"/>
              <a:t>read</a:t>
            </a:r>
            <a:r>
              <a:rPr lang="en-US" dirty="0" smtClean="0"/>
              <a:t>) it by Saturday . Then I (5. </a:t>
            </a:r>
            <a:r>
              <a:rPr lang="en-US" i="1" dirty="0" smtClean="0"/>
              <a:t>bring</a:t>
            </a:r>
            <a:r>
              <a:rPr lang="en-US" dirty="0" smtClean="0"/>
              <a:t>) it to you myself. – Do you (6.</a:t>
            </a:r>
            <a:r>
              <a:rPr lang="en-US" i="1" dirty="0" smtClean="0"/>
              <a:t> like</a:t>
            </a:r>
            <a:r>
              <a:rPr lang="en-US" dirty="0" smtClean="0"/>
              <a:t>) it? – Oh, yes. Very much. Yesterday I (7. </a:t>
            </a:r>
            <a:r>
              <a:rPr lang="en-US" i="1" dirty="0" smtClean="0"/>
              <a:t>read</a:t>
            </a:r>
            <a:r>
              <a:rPr lang="en-US" dirty="0" smtClean="0"/>
              <a:t>) it for five hours non-stop. When mother (8. </a:t>
            </a:r>
            <a:r>
              <a:rPr lang="en-US" i="1" dirty="0" smtClean="0"/>
              <a:t>come</a:t>
            </a:r>
            <a:r>
              <a:rPr lang="en-US" dirty="0" smtClean="0"/>
              <a:t>) into my bedroom at twelve o`clock (9. </a:t>
            </a:r>
            <a:r>
              <a:rPr lang="en-US" i="1" dirty="0" smtClean="0"/>
              <a:t>say</a:t>
            </a:r>
            <a:r>
              <a:rPr lang="en-US" dirty="0" smtClean="0"/>
              <a:t>) `good night` to me I still (10. </a:t>
            </a:r>
            <a:r>
              <a:rPr lang="en-US" i="1" dirty="0" smtClean="0"/>
              <a:t>read</a:t>
            </a:r>
            <a:r>
              <a:rPr lang="en-US" dirty="0" smtClean="0"/>
              <a:t>) it.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6096" y="4791022"/>
            <a:ext cx="100004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4. Last Sunday Alice`s neighbour (1. </a:t>
            </a:r>
            <a:r>
              <a:rPr lang="en-US" i="1" dirty="0" smtClean="0"/>
              <a:t>ask</a:t>
            </a:r>
            <a:r>
              <a:rPr lang="en-US" dirty="0" smtClean="0"/>
              <a:t>) her (2. </a:t>
            </a:r>
            <a:r>
              <a:rPr lang="en-US" i="1" dirty="0" smtClean="0"/>
              <a:t>keep</a:t>
            </a:r>
            <a:r>
              <a:rPr lang="en-US" dirty="0" smtClean="0"/>
              <a:t>) her cat Fluff for three days when she (3. </a:t>
            </a:r>
            <a:r>
              <a:rPr lang="en-US" i="1" dirty="0" smtClean="0"/>
              <a:t>be</a:t>
            </a:r>
            <a:r>
              <a:rPr lang="en-US" dirty="0" smtClean="0"/>
              <a:t>) away on business. She (4. </a:t>
            </a:r>
            <a:r>
              <a:rPr lang="en-US" i="1" dirty="0" smtClean="0"/>
              <a:t>say</a:t>
            </a:r>
            <a:r>
              <a:rPr lang="en-US" dirty="0" smtClean="0"/>
              <a:t>) the cat (5. </a:t>
            </a:r>
            <a:r>
              <a:rPr lang="en-US" i="1" dirty="0" smtClean="0"/>
              <a:t>be</a:t>
            </a:r>
            <a:r>
              <a:rPr lang="en-US" dirty="0" smtClean="0"/>
              <a:t>) no trouble. But when Alice (6. </a:t>
            </a:r>
            <a:r>
              <a:rPr lang="en-US" i="1" dirty="0" smtClean="0"/>
              <a:t>wake</a:t>
            </a:r>
            <a:r>
              <a:rPr lang="en-US" dirty="0" smtClean="0"/>
              <a:t>) up the next morning she (7. </a:t>
            </a:r>
            <a:r>
              <a:rPr lang="en-US" i="1" dirty="0" smtClean="0"/>
              <a:t>notice</a:t>
            </a:r>
            <a:r>
              <a:rPr lang="en-US" dirty="0" smtClean="0"/>
              <a:t>) that the cat (8.</a:t>
            </a:r>
            <a:r>
              <a:rPr lang="en-US" i="1" dirty="0" smtClean="0"/>
              <a:t>eat</a:t>
            </a:r>
            <a:r>
              <a:rPr lang="en-US" dirty="0" smtClean="0"/>
              <a:t>) all the goldfish. When Alice (9. </a:t>
            </a:r>
            <a:r>
              <a:rPr lang="en-US" i="1" dirty="0" smtClean="0"/>
              <a:t>leave</a:t>
            </a:r>
            <a:r>
              <a:rPr lang="en-US" dirty="0" smtClean="0"/>
              <a:t>) for school the cat (10. </a:t>
            </a:r>
            <a:r>
              <a:rPr lang="en-US" i="1" dirty="0" smtClean="0"/>
              <a:t>sleep</a:t>
            </a:r>
            <a:r>
              <a:rPr lang="en-US" dirty="0" smtClean="0"/>
              <a:t>) peacefully in the sun. When the girl (11. </a:t>
            </a:r>
            <a:r>
              <a:rPr lang="en-US" i="1" dirty="0" smtClean="0"/>
              <a:t>come</a:t>
            </a:r>
            <a:r>
              <a:rPr lang="en-US" dirty="0" smtClean="0"/>
              <a:t>) home the cat (12. </a:t>
            </a:r>
            <a:r>
              <a:rPr lang="en-US" i="1" dirty="0" smtClean="0"/>
              <a:t>disappear</a:t>
            </a:r>
            <a:r>
              <a:rPr lang="en-US" dirty="0" smtClean="0"/>
              <a:t>). It (13. </a:t>
            </a:r>
            <a:r>
              <a:rPr lang="en-US" i="1" dirty="0" smtClean="0"/>
              <a:t>take</a:t>
            </a:r>
            <a:r>
              <a:rPr lang="en-US" dirty="0" smtClean="0"/>
              <a:t>) poor Alice two hours (14. </a:t>
            </a:r>
            <a:r>
              <a:rPr lang="en-US" i="1" dirty="0" smtClean="0"/>
              <a:t>find</a:t>
            </a:r>
            <a:r>
              <a:rPr lang="en-US" dirty="0" smtClean="0"/>
              <a:t>) Fluff in someone`s garden where the cat (15. </a:t>
            </a:r>
            <a:r>
              <a:rPr lang="en-US" i="1" dirty="0" smtClean="0"/>
              <a:t>run</a:t>
            </a:r>
            <a:r>
              <a:rPr lang="en-US" dirty="0" smtClean="0"/>
              <a:t>) after birds.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5794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951</Words>
  <Application>Microsoft Office PowerPoint</Application>
  <PresentationFormat>Широкоэкранный</PresentationFormat>
  <Paragraphs>60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BatangChe</vt:lpstr>
      <vt:lpstr>Aharoni</vt:lpstr>
      <vt:lpstr>Century Gothic</vt:lpstr>
      <vt:lpstr>Wingdings 3</vt:lpstr>
      <vt:lpstr>Сектор</vt:lpstr>
      <vt:lpstr> Итоговые контрольные Работы за 7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Итоговые контрольные</dc:title>
  <dc:creator>User</dc:creator>
  <cp:lastModifiedBy>User</cp:lastModifiedBy>
  <cp:revision>12</cp:revision>
  <dcterms:created xsi:type="dcterms:W3CDTF">2014-11-14T14:04:39Z</dcterms:created>
  <dcterms:modified xsi:type="dcterms:W3CDTF">2014-11-16T10:09:30Z</dcterms:modified>
</cp:coreProperties>
</file>