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8" r:id="rId2"/>
    <p:sldId id="283" r:id="rId3"/>
    <p:sldId id="285" r:id="rId4"/>
    <p:sldId id="284" r:id="rId5"/>
    <p:sldId id="280" r:id="rId6"/>
    <p:sldId id="281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8F11E4-4C3F-477B-A683-A25B6C960499}">
          <p14:sldIdLst>
            <p14:sldId id="268"/>
            <p14:sldId id="283"/>
            <p14:sldId id="285"/>
            <p14:sldId id="284"/>
            <p14:sldId id="280"/>
            <p14:sldId id="281"/>
            <p14:sldId id="274"/>
            <p14:sldId id="275"/>
            <p14:sldId id="276"/>
          </p14:sldIdLst>
        </p14:section>
        <p14:section name="Раздел без заголовка" id="{3EB31731-B78B-4472-9BAF-001B61678D5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86417" autoAdjust="0"/>
  </p:normalViewPr>
  <p:slideViewPr>
    <p:cSldViewPr>
      <p:cViewPr varScale="1">
        <p:scale>
          <a:sx n="105" d="100"/>
          <a:sy n="105" d="100"/>
        </p:scale>
        <p:origin x="-8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3A8F2-E366-4891-8037-6DE8127015FD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E780-DF1E-4A4E-AD17-794B66C8C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7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22FFF31-400B-4652-BC1C-B344C3FBE5A3}" type="datetimeFigureOut">
              <a:rPr lang="ru-RU" smtClean="0"/>
              <a:t>16.06.2007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A4B2333-0C98-476E-B832-424394E8E7CD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3080" cy="1296145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Притяжательные местоимения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412777"/>
            <a:ext cx="3471277" cy="4248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>
                <a:solidFill>
                  <a:srgbClr val="7030A0"/>
                </a:solidFill>
              </a:rPr>
              <a:t>*  </a:t>
            </a:r>
            <a:r>
              <a:rPr lang="en-US" sz="2600" dirty="0">
                <a:solidFill>
                  <a:srgbClr val="7030A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Они отвечают на вопрос </a:t>
            </a:r>
            <a:r>
              <a:rPr lang="ru-RU" sz="2600" dirty="0" err="1">
                <a:solidFill>
                  <a:srgbClr val="00B050"/>
                </a:solidFill>
              </a:rPr>
              <a:t>whose</a:t>
            </a:r>
            <a:r>
              <a:rPr lang="ru-RU" sz="2600" dirty="0">
                <a:solidFill>
                  <a:srgbClr val="00B050"/>
                </a:solidFill>
              </a:rPr>
              <a:t>?  - чей?</a:t>
            </a:r>
            <a:r>
              <a:rPr lang="en-US" sz="2600" dirty="0">
                <a:solidFill>
                  <a:srgbClr val="00B050"/>
                </a:solidFill>
              </a:rPr>
              <a:t>-</a:t>
            </a:r>
            <a:r>
              <a:rPr lang="ru-RU" sz="2600" dirty="0" err="1" smtClean="0">
                <a:solidFill>
                  <a:srgbClr val="00B050"/>
                </a:solidFill>
              </a:rPr>
              <a:t>чья?чьё</a:t>
            </a:r>
            <a:r>
              <a:rPr lang="ru-RU" sz="2600" dirty="0" smtClean="0">
                <a:solidFill>
                  <a:srgbClr val="00B050"/>
                </a:solidFill>
              </a:rPr>
              <a:t>? и</a:t>
            </a:r>
            <a:r>
              <a:rPr lang="ru-RU" sz="2600" dirty="0">
                <a:solidFill>
                  <a:srgbClr val="002060"/>
                </a:solidFill>
              </a:rPr>
              <a:t> выражают принадлежность какому-либо лицу </a:t>
            </a:r>
            <a:endParaRPr lang="ru-RU" sz="26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</a:t>
            </a:r>
            <a:endParaRPr lang="ru-RU" sz="2600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 * </a:t>
            </a:r>
            <a:r>
              <a:rPr lang="ru-RU" sz="2600" dirty="0">
                <a:solidFill>
                  <a:srgbClr val="002060"/>
                </a:solidFill>
              </a:rPr>
              <a:t>Они показывают на отношения (родство) между людьми:     </a:t>
            </a:r>
          </a:p>
          <a:p>
            <a:pPr lvl="0">
              <a:buNone/>
            </a:pPr>
            <a:r>
              <a:rPr lang="ru-RU" sz="2600" dirty="0">
                <a:solidFill>
                  <a:srgbClr val="002060"/>
                </a:solidFill>
              </a:rPr>
              <a:t>       </a:t>
            </a:r>
            <a:r>
              <a:rPr lang="en-US" sz="2600" dirty="0">
                <a:solidFill>
                  <a:srgbClr val="00B0F0"/>
                </a:solidFill>
              </a:rPr>
              <a:t>He</a:t>
            </a:r>
            <a:r>
              <a:rPr lang="en-US" sz="2600" dirty="0">
                <a:solidFill>
                  <a:srgbClr val="0070C0"/>
                </a:solidFill>
              </a:rPr>
              <a:t> is </a:t>
            </a:r>
            <a:r>
              <a:rPr lang="en-US" sz="2600" dirty="0">
                <a:solidFill>
                  <a:srgbClr val="00B050"/>
                </a:solidFill>
              </a:rPr>
              <a:t>my</a:t>
            </a:r>
            <a:r>
              <a:rPr lang="en-US" sz="2600" dirty="0">
                <a:solidFill>
                  <a:srgbClr val="0070C0"/>
                </a:solidFill>
              </a:rPr>
              <a:t> grandpa.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168352" cy="4232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00B050"/>
                </a:solidFill>
              </a:rPr>
              <a:t>Мой</a:t>
            </a:r>
            <a:r>
              <a:rPr lang="ru-RU" sz="3000" dirty="0">
                <a:solidFill>
                  <a:srgbClr val="00B050"/>
                </a:solidFill>
              </a:rPr>
              <a:t>, </a:t>
            </a:r>
            <a:r>
              <a:rPr lang="ru-RU" sz="3000" b="1" dirty="0">
                <a:solidFill>
                  <a:srgbClr val="00B050"/>
                </a:solidFill>
              </a:rPr>
              <a:t>моя – </a:t>
            </a:r>
            <a:r>
              <a:rPr lang="en-US" sz="3000" b="1" u="sng" dirty="0" smtClean="0">
                <a:solidFill>
                  <a:srgbClr val="00B050"/>
                </a:solidFill>
              </a:rPr>
              <a:t>my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B050"/>
                </a:solidFill>
              </a:rPr>
              <a:t>T</a:t>
            </a:r>
            <a:r>
              <a:rPr lang="ru-RU" sz="3000" b="1" dirty="0" err="1" smtClean="0">
                <a:solidFill>
                  <a:srgbClr val="00B050"/>
                </a:solidFill>
              </a:rPr>
              <a:t>воё</a:t>
            </a:r>
            <a:r>
              <a:rPr lang="ru-RU" sz="3000" b="1" dirty="0" smtClean="0">
                <a:solidFill>
                  <a:srgbClr val="00B050"/>
                </a:solidFill>
              </a:rPr>
              <a:t>-</a:t>
            </a:r>
            <a:r>
              <a:rPr lang="ru-RU" sz="3000" dirty="0" smtClean="0">
                <a:solidFill>
                  <a:srgbClr val="00B050"/>
                </a:solidFill>
              </a:rPr>
              <a:t> </a:t>
            </a:r>
            <a:r>
              <a:rPr lang="ru-RU" sz="3000" b="1" u="sng" dirty="0" err="1" smtClean="0">
                <a:solidFill>
                  <a:srgbClr val="00B050"/>
                </a:solidFill>
              </a:rPr>
              <a:t>your</a:t>
            </a:r>
            <a:endParaRPr lang="ru-RU" sz="30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00B050"/>
                </a:solidFill>
              </a:rPr>
              <a:t>Её</a:t>
            </a:r>
            <a:r>
              <a:rPr lang="ru-RU" sz="3000" dirty="0">
                <a:solidFill>
                  <a:srgbClr val="00B050"/>
                </a:solidFill>
              </a:rPr>
              <a:t> -  </a:t>
            </a:r>
            <a:r>
              <a:rPr lang="ru-RU" sz="3000" b="1" u="sng" dirty="0" err="1">
                <a:solidFill>
                  <a:srgbClr val="00B050"/>
                </a:solidFill>
              </a:rPr>
              <a:t>her</a:t>
            </a:r>
            <a:endParaRPr lang="ru-RU" sz="3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00B050"/>
                </a:solidFill>
              </a:rPr>
              <a:t>Его</a:t>
            </a:r>
            <a:r>
              <a:rPr lang="ru-RU" sz="3000" dirty="0">
                <a:solidFill>
                  <a:srgbClr val="00B050"/>
                </a:solidFill>
              </a:rPr>
              <a:t>-  </a:t>
            </a:r>
            <a:r>
              <a:rPr lang="ru-RU" sz="3000" b="1" u="sng" dirty="0" err="1">
                <a:solidFill>
                  <a:srgbClr val="00B050"/>
                </a:solidFill>
              </a:rPr>
              <a:t>his</a:t>
            </a:r>
            <a:endParaRPr lang="ru-RU" sz="3000" b="1" u="sng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B050"/>
                </a:solidFill>
              </a:rPr>
              <a:t>Для неодушевленных лиц </a:t>
            </a:r>
            <a:endParaRPr lang="ru-RU" sz="3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000" b="1" dirty="0">
                <a:solidFill>
                  <a:srgbClr val="00B050"/>
                </a:solidFill>
              </a:rPr>
              <a:t>Его, ее, их </a:t>
            </a:r>
            <a:r>
              <a:rPr lang="ru-RU" sz="3000" dirty="0">
                <a:solidFill>
                  <a:srgbClr val="00B050"/>
                </a:solidFill>
              </a:rPr>
              <a:t>–  </a:t>
            </a:r>
            <a:r>
              <a:rPr lang="ru-RU" sz="3000" b="1" u="sng" dirty="0" err="1">
                <a:solidFill>
                  <a:srgbClr val="00B050"/>
                </a:solidFill>
              </a:rPr>
              <a:t>its</a:t>
            </a:r>
            <a:r>
              <a:rPr lang="ru-RU" sz="3000" dirty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3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Let’s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sing a song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3136"/>
            <a:ext cx="322188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6461"/>
            <a:ext cx="27363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90334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01 - Ex. 1, p. 26 песня о семь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924944"/>
            <a:ext cx="99212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6"/>
            <a:ext cx="7123080" cy="1440160"/>
          </a:xfrm>
        </p:spPr>
        <p:txBody>
          <a:bodyPr/>
          <a:lstStyle/>
          <a:p>
            <a:r>
              <a:rPr lang="en-US" sz="3600" dirty="0">
                <a:solidFill>
                  <a:srgbClr val="64A73B">
                    <a:lumMod val="50000"/>
                  </a:srgbClr>
                </a:solidFill>
              </a:rPr>
              <a:t>Open your books at page 28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3" y="1916832"/>
            <a:ext cx="3328416" cy="31683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1" y="1700809"/>
            <a:ext cx="3469242" cy="39604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my/ her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 his/her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 your/my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Your/Their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129614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What does Maya say about her family members</a:t>
            </a:r>
            <a:r>
              <a:rPr lang="ru-RU" sz="3600" dirty="0">
                <a:solidFill>
                  <a:srgbClr val="0070C0"/>
                </a:solidFill>
              </a:rPr>
              <a:t>?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4248472" cy="3096344"/>
          </a:xfrm>
        </p:spPr>
      </p:pic>
      <p:sp>
        <p:nvSpPr>
          <p:cNvPr id="10" name="Прямоугольник 9"/>
          <p:cNvSpPr/>
          <p:nvPr/>
        </p:nvSpPr>
        <p:spPr>
          <a:xfrm>
            <a:off x="1259632" y="5264333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This is my …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Open your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workbooks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at page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15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2060848"/>
            <a:ext cx="3096344" cy="4608512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en-US" sz="5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</a:rPr>
              <a:t>Read  and </a:t>
            </a:r>
            <a:r>
              <a:rPr lang="en-US" sz="5800" dirty="0">
                <a:solidFill>
                  <a:schemeClr val="accent3">
                    <a:lumMod val="75000"/>
                  </a:schemeClr>
                </a:solidFill>
              </a:rPr>
              <a:t>circle</a:t>
            </a:r>
            <a:r>
              <a:rPr lang="ru-RU" sz="58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en-US" sz="5800" dirty="0" smtClean="0">
                <a:solidFill>
                  <a:schemeClr val="accent3">
                    <a:lumMod val="75000"/>
                  </a:schemeClr>
                </a:solidFill>
              </a:rPr>
              <a:t>            </a:t>
            </a:r>
            <a:endParaRPr lang="ru-RU" sz="5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en-US" sz="6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her /  his</a:t>
            </a:r>
          </a:p>
          <a:p>
            <a:pPr marL="0" indent="0" algn="r">
              <a:buNone/>
            </a:pPr>
            <a:r>
              <a:rPr lang="en-US" sz="5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en-US" sz="6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its / their</a:t>
            </a:r>
          </a:p>
          <a:p>
            <a:pPr marL="0" indent="0" algn="r">
              <a:buNone/>
            </a:pPr>
            <a:r>
              <a:rPr lang="en-US" sz="6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her / their                       your /my</a:t>
            </a:r>
          </a:p>
          <a:p>
            <a:pPr marL="0" indent="0" algn="r">
              <a:buNone/>
            </a:pPr>
            <a:r>
              <a:rPr lang="en-US" sz="6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Our/ Its                </a:t>
            </a:r>
          </a:p>
          <a:p>
            <a:pPr marL="0" indent="0" algn="r">
              <a:buNone/>
            </a:pPr>
            <a:endParaRPr lang="en-US" sz="4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060847"/>
            <a:ext cx="3168351" cy="3800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Kelly </a:t>
            </a:r>
            <a:r>
              <a:rPr lang="en-US" sz="3200" dirty="0" smtClean="0"/>
              <a:t>          </a:t>
            </a:r>
            <a:r>
              <a:rPr lang="en-US" sz="3200" dirty="0" smtClean="0">
                <a:solidFill>
                  <a:srgbClr val="0070C0"/>
                </a:solidFill>
              </a:rPr>
              <a:t>Don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Sue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        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Frank</a:t>
            </a:r>
            <a:r>
              <a:rPr lang="en-US" sz="3200" dirty="0" smtClean="0"/>
              <a:t>           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Jill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Lin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Vicky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Pam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9040"/>
            <a:ext cx="1944216" cy="19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Check your work, please.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3" y="1809749"/>
            <a:ext cx="3202518" cy="405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en-US" sz="3600" dirty="0" smtClean="0">
                <a:solidFill>
                  <a:srgbClr val="C00000"/>
                </a:solidFill>
              </a:rPr>
              <a:t> His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name is Don.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en-US" sz="3600" dirty="0" smtClean="0">
                <a:solidFill>
                  <a:srgbClr val="C00000"/>
                </a:solidFill>
              </a:rPr>
              <a:t>Their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names are Sue and Frank.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809749"/>
            <a:ext cx="3704539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4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. Is </a:t>
            </a:r>
            <a:r>
              <a:rPr lang="en-US" sz="3600" dirty="0" smtClean="0">
                <a:solidFill>
                  <a:srgbClr val="FF0000"/>
                </a:solidFill>
              </a:rPr>
              <a:t>her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name Jill or Pam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3600" dirty="0" smtClean="0"/>
              <a:t>5</a:t>
            </a:r>
            <a:r>
              <a:rPr lang="en-US" sz="3600" dirty="0" smtClean="0">
                <a:solidFill>
                  <a:srgbClr val="0070C0"/>
                </a:solidFill>
              </a:rPr>
              <a:t>. Are </a:t>
            </a:r>
            <a:r>
              <a:rPr lang="en-US" sz="3600" dirty="0" smtClean="0">
                <a:solidFill>
                  <a:srgbClr val="FF0000"/>
                </a:solidFill>
              </a:rPr>
              <a:t>your</a:t>
            </a:r>
            <a:r>
              <a:rPr lang="en-US" sz="3600" dirty="0" smtClean="0">
                <a:solidFill>
                  <a:srgbClr val="0070C0"/>
                </a:solidFill>
              </a:rPr>
              <a:t> names Lin and Vicky</a:t>
            </a:r>
            <a:r>
              <a:rPr lang="ru-RU" sz="36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600" dirty="0" smtClean="0"/>
              <a:t>6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3600" dirty="0" smtClean="0">
                <a:solidFill>
                  <a:srgbClr val="FF0000"/>
                </a:solidFill>
              </a:rPr>
              <a:t>Its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name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isn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t   Bubbles.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3080" cy="9244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TEST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3902256"/>
              </p:ext>
            </p:extLst>
          </p:nvPr>
        </p:nvGraphicFramePr>
        <p:xfrm>
          <a:off x="1009650" y="1809750"/>
          <a:ext cx="3130302" cy="3131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110"/>
                <a:gridCol w="1728192"/>
              </a:tblGrid>
              <a:tr h="104318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205318" marR="2053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05318" marR="205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205318" marR="2053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05318" marR="205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205318" marR="2053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05318" marR="2053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700808"/>
            <a:ext cx="3470275" cy="3960440"/>
          </a:xfrm>
        </p:spPr>
      </p:pic>
    </p:spTree>
    <p:extLst>
      <p:ext uri="{BB962C8B-B14F-4D97-AF65-F5344CB8AC3E}">
        <p14:creationId xmlns:p14="http://schemas.microsoft.com/office/powerpoint/2010/main" val="27257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Check your work, please.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912917"/>
              </p:ext>
            </p:extLst>
          </p:nvPr>
        </p:nvGraphicFramePr>
        <p:xfrm>
          <a:off x="2267744" y="1916829"/>
          <a:ext cx="4248472" cy="338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</a:tblGrid>
              <a:tr h="112812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</a:t>
                      </a:r>
                      <a:endParaRPr lang="ru-RU" sz="4000" dirty="0"/>
                    </a:p>
                  </a:txBody>
                  <a:tcPr/>
                </a:tc>
              </a:tr>
              <a:tr h="112812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</a:t>
                      </a:r>
                      <a:endParaRPr lang="ru-RU" sz="4000" dirty="0"/>
                    </a:p>
                  </a:txBody>
                  <a:tcPr/>
                </a:tc>
              </a:tr>
              <a:tr h="112812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4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675724"/>
            <a:ext cx="4642675" cy="1817172"/>
          </a:xfrm>
        </p:spPr>
        <p:txBody>
          <a:bodyPr/>
          <a:lstStyle/>
          <a:p>
            <a:r>
              <a:rPr lang="en-US" sz="4800" u="sng" dirty="0">
                <a:solidFill>
                  <a:schemeClr val="accent4">
                    <a:lumMod val="75000"/>
                  </a:schemeClr>
                </a:solidFill>
              </a:rPr>
              <a:t>HOMEWORK</a:t>
            </a:r>
            <a:br>
              <a:rPr lang="en-US" sz="4800" u="sng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916832"/>
            <a:ext cx="4786690" cy="39419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/>
            </a:r>
            <a:br>
              <a:rPr lang="en-US" u="sng" dirty="0"/>
            </a:br>
            <a:r>
              <a:rPr lang="ru-RU" sz="4800" u="sng" dirty="0" smtClean="0">
                <a:solidFill>
                  <a:schemeClr val="accent1">
                    <a:lumMod val="50000"/>
                  </a:schemeClr>
                </a:solidFill>
              </a:rPr>
              <a:t>Модуль 2.</a:t>
            </a:r>
            <a:r>
              <a:rPr lang="en-US" sz="4800" u="sng" dirty="0"/>
              <a:t/>
            </a:r>
            <a:br>
              <a:rPr lang="en-US" sz="4800" u="sng" dirty="0"/>
            </a:br>
            <a:r>
              <a:rPr lang="en-US" sz="3600" u="sng" dirty="0">
                <a:solidFill>
                  <a:srgbClr val="7030A0"/>
                </a:solidFill>
              </a:rPr>
              <a:t>LESSON </a:t>
            </a:r>
            <a:r>
              <a:rPr lang="ru-RU" sz="3600" u="sng" dirty="0">
                <a:solidFill>
                  <a:srgbClr val="7030A0"/>
                </a:solidFill>
              </a:rPr>
              <a:t> </a:t>
            </a:r>
            <a:r>
              <a:rPr lang="ru-RU" sz="3600" u="sng" dirty="0" smtClean="0">
                <a:solidFill>
                  <a:srgbClr val="7030A0"/>
                </a:solidFill>
              </a:rPr>
              <a:t>3 а .</a:t>
            </a:r>
            <a:r>
              <a:rPr lang="en-US" sz="3600" u="sng" dirty="0">
                <a:solidFill>
                  <a:srgbClr val="7030A0"/>
                </a:solidFill>
              </a:rPr>
              <a:t/>
            </a:r>
            <a:br>
              <a:rPr lang="en-US" sz="3600" u="sng" dirty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EX.4</a:t>
            </a:r>
            <a:r>
              <a:rPr lang="ru-RU" sz="4000" dirty="0" smtClean="0">
                <a:solidFill>
                  <a:srgbClr val="0070C0"/>
                </a:solidFill>
              </a:rPr>
              <a:t>, </a:t>
            </a:r>
            <a:r>
              <a:rPr lang="en-US" sz="4000" dirty="0" smtClean="0">
                <a:solidFill>
                  <a:srgbClr val="0070C0"/>
                </a:solidFill>
              </a:rPr>
              <a:t> P.</a:t>
            </a:r>
            <a:r>
              <a:rPr lang="ru-RU" sz="4000" dirty="0" smtClean="0">
                <a:solidFill>
                  <a:srgbClr val="0070C0"/>
                </a:solidFill>
              </a:rPr>
              <a:t>2</a:t>
            </a:r>
            <a:r>
              <a:rPr lang="en-US" sz="4000" dirty="0" smtClean="0">
                <a:solidFill>
                  <a:srgbClr val="0070C0"/>
                </a:solidFill>
              </a:rPr>
              <a:t>9   textbook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P.28 </a:t>
            </a:r>
            <a:r>
              <a:rPr lang="ru-RU" sz="4000" dirty="0" smtClean="0">
                <a:solidFill>
                  <a:srgbClr val="0070C0"/>
                </a:solidFill>
              </a:rPr>
              <a:t>выучить грамматическую таблицу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«Местоимения»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Саша и Настя\Documents\картинки для презентаций\дом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664296" cy="28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194</Words>
  <Application>Microsoft Office PowerPoint</Application>
  <PresentationFormat>Экран (4:3)</PresentationFormat>
  <Paragraphs>51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Autumn</vt:lpstr>
      <vt:lpstr>Притяжательные местоимения</vt:lpstr>
      <vt:lpstr> Let’s sing a song</vt:lpstr>
      <vt:lpstr>Open your books at page 28</vt:lpstr>
      <vt:lpstr>What does Maya say about her family members? </vt:lpstr>
      <vt:lpstr>Open your workbooks at page 15</vt:lpstr>
      <vt:lpstr>Check your work, please.</vt:lpstr>
      <vt:lpstr>TEST</vt:lpstr>
      <vt:lpstr>Check your work, please.</vt:lpstr>
      <vt:lpstr>HOMEWORK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на уроках иностранного языка в начальной школе</dc:title>
  <dc:creator>User</dc:creator>
  <cp:lastModifiedBy>User</cp:lastModifiedBy>
  <cp:revision>195</cp:revision>
  <cp:lastPrinted>2007-06-15T15:07:16Z</cp:lastPrinted>
  <dcterms:created xsi:type="dcterms:W3CDTF">2007-06-17T03:04:35Z</dcterms:created>
  <dcterms:modified xsi:type="dcterms:W3CDTF">2007-06-15T20:47:14Z</dcterms:modified>
</cp:coreProperties>
</file>