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2/9/2012</a:t>
            </a:fld>
            <a:endParaRPr lang="en-US"/>
          </a:p>
        </p:txBody>
      </p:sp>
      <p:sp>
        <p:nvSpPr>
          <p:cNvPr id="20" name="Нижний колонтитул 19"/>
          <p:cNvSpPr>
            <a:spLocks noGrp="1"/>
          </p:cNvSpPr>
          <p:nvPr>
            <p:ph type="ftr" sz="quarter" idx="11"/>
          </p:nvPr>
        </p:nvSpPr>
        <p:spPr/>
        <p:txBody>
          <a:bodyPr/>
          <a:lstStyle>
            <a:extLst/>
          </a:lstStyle>
          <a:p>
            <a:endParaRPr lang="en-US"/>
          </a:p>
        </p:txBody>
      </p:sp>
      <p:sp>
        <p:nvSpPr>
          <p:cNvPr id="10" name="Номер слайда 9"/>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2/9/2012</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2/9/2012</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2/9/2012</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EAF463A-BC7C-46EE-9F1E-7F377CCA4891}" type="datetimeFigureOut">
              <a:rPr lang="en-US" smtClean="0"/>
              <a:pPr/>
              <a:t>2/9/2012</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2/9/2012</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2/9/2012</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EAF463A-BC7C-46EE-9F1E-7F377CCA4891}" type="datetimeFigureOut">
              <a:rPr lang="en-US" smtClean="0"/>
              <a:pPr/>
              <a:t>2/9/2012</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7EAF463A-BC7C-46EE-9F1E-7F377CCA4891}" type="datetimeFigureOut">
              <a:rPr lang="en-US" smtClean="0"/>
              <a:pPr/>
              <a:t>2/9/2012</a:t>
            </a:fld>
            <a:endParaRPr lang="en-US"/>
          </a:p>
        </p:txBody>
      </p:sp>
      <p:sp>
        <p:nvSpPr>
          <p:cNvPr id="3" name="Нижний колонтитул 2"/>
          <p:cNvSpPr>
            <a:spLocks noGrp="1"/>
          </p:cNvSpPr>
          <p:nvPr>
            <p:ph type="ftr" sz="quarter" idx="11"/>
          </p:nvPr>
        </p:nvSpPr>
        <p:spPr/>
        <p:txBody>
          <a:bodyPr/>
          <a:lstStyle>
            <a:extLst/>
          </a:lstStyle>
          <a:p>
            <a:endParaRPr lang="en-US"/>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2/9/2012</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2/9/2012</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EAF463A-BC7C-46EE-9F1E-7F377CCA4891}" type="datetimeFigureOut">
              <a:rPr lang="en-US" smtClean="0"/>
              <a:pPr/>
              <a:t>2/9/2012</a:t>
            </a:fld>
            <a:endParaRPr lang="en-US"/>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483448D-3A78-4528-A469-B745A65DA480}" type="slidenum">
              <a:rPr lang="en-US" smtClean="0"/>
              <a:pPr/>
              <a:t>‹#›</a:t>
            </a:fld>
            <a:endParaRPr lang="en-US"/>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wipe dir="r"/>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295400" y="990600"/>
            <a:ext cx="7406640" cy="1472184"/>
          </a:xfrm>
        </p:spPr>
        <p:txBody>
          <a:bodyPr>
            <a:normAutofit fontScale="90000"/>
          </a:bodyPr>
          <a:lstStyle/>
          <a:p>
            <a:pPr algn="ctr"/>
            <a:r>
              <a:rPr lang="ru-RU" b="1" dirty="0" smtClean="0">
                <a:solidFill>
                  <a:schemeClr val="accent4">
                    <a:lumMod val="50000"/>
                  </a:schemeClr>
                </a:solidFill>
                <a:effectLst/>
              </a:rPr>
              <a:t>Использование методов проблемного обучения на уроках химии</a:t>
            </a:r>
            <a:endParaRPr lang="ru-RU" b="1" dirty="0">
              <a:solidFill>
                <a:schemeClr val="accent4">
                  <a:lumMod val="50000"/>
                </a:schemeClr>
              </a:solidFill>
              <a:effectLst/>
            </a:endParaRPr>
          </a:p>
        </p:txBody>
      </p:sp>
      <p:sp>
        <p:nvSpPr>
          <p:cNvPr id="5" name="Подзаголовок 4"/>
          <p:cNvSpPr>
            <a:spLocks noGrp="1"/>
          </p:cNvSpPr>
          <p:nvPr>
            <p:ph type="subTitle" idx="1"/>
          </p:nvPr>
        </p:nvSpPr>
        <p:spPr>
          <a:xfrm>
            <a:off x="4876800" y="3581400"/>
            <a:ext cx="3657600" cy="1752600"/>
          </a:xfrm>
        </p:spPr>
        <p:txBody>
          <a:bodyPr>
            <a:noAutofit/>
          </a:bodyPr>
          <a:lstStyle/>
          <a:p>
            <a:r>
              <a:rPr lang="ru-RU" sz="2400" dirty="0" smtClean="0"/>
              <a:t>Учитель химии</a:t>
            </a:r>
          </a:p>
          <a:p>
            <a:r>
              <a:rPr lang="ru-RU" sz="2400" dirty="0" smtClean="0"/>
              <a:t>МОУ «СОШ № 56 с УИП»</a:t>
            </a:r>
          </a:p>
          <a:p>
            <a:r>
              <a:rPr lang="ru-RU" sz="2400" dirty="0" smtClean="0"/>
              <a:t>Ленинского р-на</a:t>
            </a:r>
          </a:p>
          <a:p>
            <a:r>
              <a:rPr lang="ru-RU" sz="2400" dirty="0" smtClean="0"/>
              <a:t>г</a:t>
            </a:r>
            <a:r>
              <a:rPr lang="ru-RU" sz="2400" dirty="0" smtClean="0"/>
              <a:t>. Саратова</a:t>
            </a:r>
          </a:p>
          <a:p>
            <a:r>
              <a:rPr lang="ru-RU" sz="2400" dirty="0" smtClean="0"/>
              <a:t>Мясникова Л.Ю.</a:t>
            </a:r>
            <a:endParaRPr lang="ru-RU" sz="2400" dirty="0"/>
          </a:p>
        </p:txBody>
      </p:sp>
      <p:pic>
        <p:nvPicPr>
          <p:cNvPr id="1028" name="Picture 4"/>
          <p:cNvPicPr>
            <a:picLocks noChangeAspect="1" noChangeArrowheads="1"/>
          </p:cNvPicPr>
          <p:nvPr/>
        </p:nvPicPr>
        <p:blipFill>
          <a:blip r:embed="rId2" cstate="print"/>
          <a:srcRect t="5263" r="7268"/>
          <a:stretch>
            <a:fillRect/>
          </a:stretch>
        </p:blipFill>
        <p:spPr bwMode="auto">
          <a:xfrm>
            <a:off x="1524000" y="3048000"/>
            <a:ext cx="2819400" cy="27432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838200"/>
            <a:ext cx="7162800" cy="1143000"/>
          </a:xfrm>
        </p:spPr>
        <p:txBody>
          <a:bodyPr>
            <a:normAutofit fontScale="90000"/>
          </a:bodyPr>
          <a:lstStyle/>
          <a:p>
            <a:pPr algn="ctr"/>
            <a:r>
              <a:rPr lang="ru-RU" sz="4400" b="1" dirty="0" smtClean="0">
                <a:solidFill>
                  <a:schemeClr val="accent4">
                    <a:lumMod val="50000"/>
                  </a:schemeClr>
                </a:solidFill>
                <a:effectLst/>
              </a:rPr>
              <a:t>Приемы </a:t>
            </a:r>
            <a:r>
              <a:rPr lang="ru-RU" sz="4400" b="1" dirty="0" smtClean="0">
                <a:solidFill>
                  <a:schemeClr val="accent4">
                    <a:lumMod val="50000"/>
                  </a:schemeClr>
                </a:solidFill>
                <a:effectLst/>
              </a:rPr>
              <a:t>осуществления  проблемного   обучения:</a:t>
            </a:r>
            <a:r>
              <a:rPr lang="ru-RU" dirty="0" smtClean="0"/>
              <a:t/>
            </a:r>
            <a:br>
              <a:rPr lang="ru-RU" dirty="0" smtClean="0"/>
            </a:br>
            <a:endParaRPr lang="ru-RU" dirty="0"/>
          </a:p>
        </p:txBody>
      </p:sp>
      <p:sp>
        <p:nvSpPr>
          <p:cNvPr id="3" name="Содержимое 2"/>
          <p:cNvSpPr>
            <a:spLocks noGrp="1"/>
          </p:cNvSpPr>
          <p:nvPr>
            <p:ph idx="1"/>
          </p:nvPr>
        </p:nvSpPr>
        <p:spPr>
          <a:xfrm>
            <a:off x="1143000" y="2209800"/>
            <a:ext cx="7696200" cy="4419600"/>
          </a:xfrm>
        </p:spPr>
        <p:txBody>
          <a:bodyPr>
            <a:normAutofit fontScale="77500" lnSpcReduction="20000"/>
          </a:bodyPr>
          <a:lstStyle/>
          <a:p>
            <a:pPr lvl="0"/>
            <a:r>
              <a:rPr lang="ru-RU" dirty="0" smtClean="0"/>
              <a:t>приёмы создания проблемных ситуаций – постановка проблемных вопросов, задач, опытов;</a:t>
            </a:r>
            <a:endParaRPr lang="ru-RU" b="1" dirty="0" smtClean="0"/>
          </a:p>
          <a:p>
            <a:pPr lvl="0"/>
            <a:r>
              <a:rPr lang="ru-RU" dirty="0" smtClean="0"/>
              <a:t>приёмы формирования учебных гипотез по разрешению проблемных ситуаций – высказывание предположений о причинах явлений, о связях между понятиями, величинами;</a:t>
            </a:r>
            <a:endParaRPr lang="ru-RU" b="1" dirty="0" smtClean="0"/>
          </a:p>
          <a:p>
            <a:pPr lvl="0"/>
            <a:r>
              <a:rPr lang="ru-RU" dirty="0" smtClean="0"/>
              <a:t>приёмы доказательства учебных гипотез – доказательства на основе сравнений, логических рассуждений, результатов учебно-исследовательских опытов;</a:t>
            </a:r>
            <a:endParaRPr lang="ru-RU" b="1" dirty="0" smtClean="0"/>
          </a:p>
          <a:p>
            <a:pPr lvl="0"/>
            <a:r>
              <a:rPr lang="ru-RU" dirty="0" smtClean="0"/>
              <a:t>приёмы формирования новых учебных выводов и обобщений.</a:t>
            </a:r>
            <a:endParaRPr lang="ru-RU" b="1" dirty="0" smtClean="0"/>
          </a:p>
          <a:p>
            <a:endParaRPr lang="ru-RU"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0400" y="762000"/>
            <a:ext cx="5745480" cy="1143000"/>
          </a:xfrm>
        </p:spPr>
        <p:txBody>
          <a:bodyPr>
            <a:noAutofit/>
          </a:bodyPr>
          <a:lstStyle/>
          <a:p>
            <a:pPr algn="ctr"/>
            <a:r>
              <a:rPr lang="ru-RU" sz="3200" b="1" dirty="0" smtClean="0">
                <a:solidFill>
                  <a:schemeClr val="accent2">
                    <a:lumMod val="50000"/>
                  </a:schemeClr>
                </a:solidFill>
              </a:rPr>
              <a:t>Использование методов проблемного обучения на уроках химии</a:t>
            </a:r>
            <a:br>
              <a:rPr lang="ru-RU" sz="3200" b="1" dirty="0" smtClean="0">
                <a:solidFill>
                  <a:schemeClr val="accent2">
                    <a:lumMod val="50000"/>
                  </a:schemeClr>
                </a:solidFill>
              </a:rPr>
            </a:br>
            <a:r>
              <a:rPr lang="ru-RU" sz="3200" b="1" dirty="0" smtClean="0">
                <a:solidFill>
                  <a:schemeClr val="accent2">
                    <a:lumMod val="50000"/>
                  </a:schemeClr>
                </a:solidFill>
              </a:rPr>
              <a:t>     (из опыта работы)</a:t>
            </a:r>
            <a:r>
              <a:rPr lang="ru-RU" sz="3200" b="1" dirty="0" smtClean="0"/>
              <a:t/>
            </a:r>
            <a:br>
              <a:rPr lang="ru-RU" sz="3200" b="1" dirty="0" smtClean="0"/>
            </a:br>
            <a:endParaRPr lang="ru-RU" sz="3200" dirty="0"/>
          </a:p>
        </p:txBody>
      </p:sp>
      <p:sp>
        <p:nvSpPr>
          <p:cNvPr id="3" name="Содержимое 2"/>
          <p:cNvSpPr>
            <a:spLocks noGrp="1"/>
          </p:cNvSpPr>
          <p:nvPr>
            <p:ph idx="1"/>
          </p:nvPr>
        </p:nvSpPr>
        <p:spPr>
          <a:xfrm>
            <a:off x="990600" y="2133600"/>
            <a:ext cx="7924800" cy="4724400"/>
          </a:xfrm>
        </p:spPr>
        <p:txBody>
          <a:bodyPr>
            <a:normAutofit fontScale="62500" lnSpcReduction="20000"/>
          </a:bodyPr>
          <a:lstStyle/>
          <a:p>
            <a:pPr>
              <a:buNone/>
            </a:pPr>
            <a:r>
              <a:rPr lang="ru-RU" b="1" dirty="0" smtClean="0"/>
              <a:t>Урок </a:t>
            </a:r>
            <a:r>
              <a:rPr lang="ru-RU" b="1" dirty="0" smtClean="0"/>
              <a:t>в 8 классе «Закон сохранения массы веществ</a:t>
            </a:r>
            <a:r>
              <a:rPr lang="ru-RU" b="1" dirty="0" smtClean="0"/>
              <a:t>».</a:t>
            </a:r>
          </a:p>
          <a:p>
            <a:r>
              <a:rPr lang="ru-RU" dirty="0" smtClean="0"/>
              <a:t> </a:t>
            </a:r>
            <a:r>
              <a:rPr lang="ru-RU" dirty="0" smtClean="0"/>
              <a:t>Проблемная задача мною ставится в форме демонстрационного опыта: в замкнутой системе взвешиваются вещества, вступающие в реакцию, растворы сульфата меди (</a:t>
            </a:r>
            <a:r>
              <a:rPr lang="de-DE" dirty="0" smtClean="0"/>
              <a:t>II</a:t>
            </a:r>
            <a:r>
              <a:rPr lang="ru-RU" dirty="0" smtClean="0"/>
              <a:t>) (</a:t>
            </a:r>
            <a:r>
              <a:rPr lang="de-DE" dirty="0" err="1" smtClean="0"/>
              <a:t>CuSO</a:t>
            </a:r>
            <a:r>
              <a:rPr lang="ru-RU" baseline="-25000" dirty="0" smtClean="0"/>
              <a:t>4</a:t>
            </a:r>
            <a:r>
              <a:rPr lang="ru-RU" dirty="0" smtClean="0"/>
              <a:t>) и </a:t>
            </a:r>
            <a:r>
              <a:rPr lang="ru-RU" dirty="0" err="1" smtClean="0"/>
              <a:t>гидроксида</a:t>
            </a:r>
            <a:r>
              <a:rPr lang="ru-RU" dirty="0" smtClean="0"/>
              <a:t> калия (</a:t>
            </a:r>
            <a:r>
              <a:rPr lang="de-DE" dirty="0" smtClean="0"/>
              <a:t>m</a:t>
            </a:r>
            <a:r>
              <a:rPr lang="ru-RU" dirty="0" smtClean="0"/>
              <a:t>1) (</a:t>
            </a:r>
            <a:r>
              <a:rPr lang="de-DE" dirty="0" smtClean="0"/>
              <a:t>KOH</a:t>
            </a:r>
            <a:r>
              <a:rPr lang="ru-RU" dirty="0" smtClean="0"/>
              <a:t>) и образующиеся в результате реакции вещества, </a:t>
            </a:r>
            <a:r>
              <a:rPr lang="ru-RU" dirty="0" err="1" smtClean="0"/>
              <a:t>гидроксид</a:t>
            </a:r>
            <a:r>
              <a:rPr lang="ru-RU" dirty="0" smtClean="0"/>
              <a:t> меди (</a:t>
            </a:r>
            <a:r>
              <a:rPr lang="de-DE" dirty="0" smtClean="0"/>
              <a:t>II</a:t>
            </a:r>
            <a:r>
              <a:rPr lang="ru-RU" dirty="0" smtClean="0"/>
              <a:t>) (</a:t>
            </a:r>
            <a:r>
              <a:rPr lang="de-DE" dirty="0" err="1" smtClean="0"/>
              <a:t>Cu</a:t>
            </a:r>
            <a:r>
              <a:rPr lang="ru-RU" dirty="0" smtClean="0"/>
              <a:t>(</a:t>
            </a:r>
            <a:r>
              <a:rPr lang="de-DE" dirty="0" smtClean="0"/>
              <a:t>OH</a:t>
            </a:r>
            <a:r>
              <a:rPr lang="ru-RU" dirty="0" smtClean="0"/>
              <a:t>)</a:t>
            </a:r>
            <a:r>
              <a:rPr lang="ru-RU" baseline="-25000" dirty="0" smtClean="0"/>
              <a:t>2</a:t>
            </a:r>
            <a:r>
              <a:rPr lang="ru-RU" dirty="0" smtClean="0"/>
              <a:t>) и раствор сульфата калия (</a:t>
            </a:r>
            <a:r>
              <a:rPr lang="de-DE" dirty="0" smtClean="0"/>
              <a:t>m</a:t>
            </a:r>
            <a:r>
              <a:rPr lang="ru-RU" dirty="0" smtClean="0"/>
              <a:t>2) (</a:t>
            </a:r>
            <a:r>
              <a:rPr lang="de-DE" dirty="0" smtClean="0"/>
              <a:t>K</a:t>
            </a:r>
            <a:r>
              <a:rPr lang="ru-RU" baseline="-25000" dirty="0" smtClean="0"/>
              <a:t>2</a:t>
            </a:r>
            <a:r>
              <a:rPr lang="de-DE" dirty="0" smtClean="0"/>
              <a:t>SO</a:t>
            </a:r>
            <a:r>
              <a:rPr lang="ru-RU" baseline="-25000" dirty="0" smtClean="0"/>
              <a:t>4</a:t>
            </a:r>
            <a:r>
              <a:rPr lang="ru-RU" dirty="0" smtClean="0"/>
              <a:t>); по одному из признаков протекания реакций учащиеся убеждаются в том, что химическая реакция прошла - выпал осадок </a:t>
            </a:r>
            <a:r>
              <a:rPr lang="ru-RU" dirty="0" err="1" smtClean="0"/>
              <a:t>голубого</a:t>
            </a:r>
            <a:r>
              <a:rPr lang="ru-RU" dirty="0" smtClean="0"/>
              <a:t> цвета. </a:t>
            </a:r>
            <a:endParaRPr lang="ru-RU" dirty="0" smtClean="0"/>
          </a:p>
          <a:p>
            <a:r>
              <a:rPr lang="ru-RU" dirty="0" smtClean="0"/>
              <a:t>Результаты </a:t>
            </a:r>
            <a:r>
              <a:rPr lang="ru-RU" dirty="0" smtClean="0"/>
              <a:t>взвешивания веществ до и после реакции подтверждают закон сохранения массы веществ. </a:t>
            </a:r>
            <a:endParaRPr lang="ru-RU" dirty="0" smtClean="0"/>
          </a:p>
          <a:p>
            <a:r>
              <a:rPr lang="ru-RU" b="1" dirty="0" smtClean="0"/>
              <a:t>Учащиеся </a:t>
            </a:r>
            <a:r>
              <a:rPr lang="ru-RU" b="1" dirty="0" smtClean="0"/>
              <a:t>стоят перед решением проблемной задачи: почему </a:t>
            </a:r>
            <a:r>
              <a:rPr lang="de-DE" b="1" dirty="0" smtClean="0"/>
              <a:t>m</a:t>
            </a:r>
            <a:r>
              <a:rPr lang="ru-RU" b="1" dirty="0" smtClean="0"/>
              <a:t>1=</a:t>
            </a:r>
            <a:r>
              <a:rPr lang="de-DE" b="1" dirty="0" smtClean="0"/>
              <a:t>m</a:t>
            </a:r>
            <a:r>
              <a:rPr lang="ru-RU" b="1" dirty="0" smtClean="0"/>
              <a:t>2? </a:t>
            </a:r>
            <a:r>
              <a:rPr lang="ru-RU" dirty="0" smtClean="0"/>
              <a:t>Благодаря актуализации ранее полученных знаний о строении веществ, учащиеся сравнительно легко приходят к следующему выводу: </a:t>
            </a:r>
            <a:r>
              <a:rPr lang="de-DE" dirty="0" smtClean="0"/>
              <a:t>m</a:t>
            </a:r>
            <a:r>
              <a:rPr lang="ru-RU" dirty="0" smtClean="0"/>
              <a:t>1=</a:t>
            </a:r>
            <a:r>
              <a:rPr lang="de-DE" dirty="0" smtClean="0"/>
              <a:t>m</a:t>
            </a:r>
            <a:r>
              <a:rPr lang="ru-RU" dirty="0" smtClean="0"/>
              <a:t>2, так как  атомы и их количество в результате химических превращений не изменяются, а только соединяются по-другому с образованием новых веществ.</a:t>
            </a:r>
            <a:endParaRPr lang="ru-RU" b="1" dirty="0" smtClean="0"/>
          </a:p>
          <a:p>
            <a:endParaRPr lang="ru-RU" dirty="0"/>
          </a:p>
        </p:txBody>
      </p:sp>
      <p:pic>
        <p:nvPicPr>
          <p:cNvPr id="4" name="Picture 2"/>
          <p:cNvPicPr>
            <a:picLocks noChangeAspect="1" noChangeArrowheads="1"/>
          </p:cNvPicPr>
          <p:nvPr/>
        </p:nvPicPr>
        <p:blipFill>
          <a:blip r:embed="rId2" cstate="print"/>
          <a:srcRect/>
          <a:stretch>
            <a:fillRect/>
          </a:stretch>
        </p:blipFill>
        <p:spPr bwMode="auto">
          <a:xfrm>
            <a:off x="1219200" y="228600"/>
            <a:ext cx="2286000" cy="171704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Заголовок 23"/>
          <p:cNvSpPr>
            <a:spLocks noGrp="1"/>
          </p:cNvSpPr>
          <p:nvPr>
            <p:ph type="title"/>
          </p:nvPr>
        </p:nvSpPr>
        <p:spPr>
          <a:xfrm>
            <a:off x="1219200" y="1143000"/>
            <a:ext cx="7498080" cy="1143000"/>
          </a:xfrm>
        </p:spPr>
        <p:txBody>
          <a:bodyPr>
            <a:normAutofit fontScale="90000"/>
          </a:bodyPr>
          <a:lstStyle/>
          <a:p>
            <a:r>
              <a:rPr lang="ru-RU" sz="3600" dirty="0" smtClean="0">
                <a:solidFill>
                  <a:schemeClr val="accent4">
                    <a:lumMod val="50000"/>
                  </a:schemeClr>
                </a:solidFill>
              </a:rPr>
              <a:t>Использование причинно-следственных </a:t>
            </a:r>
            <a:r>
              <a:rPr lang="ru-RU" sz="3600" dirty="0" smtClean="0">
                <a:solidFill>
                  <a:schemeClr val="accent4">
                    <a:lumMod val="50000"/>
                  </a:schemeClr>
                </a:solidFill>
              </a:rPr>
              <a:t>связей различных сторон окружающего мира:</a:t>
            </a:r>
            <a:r>
              <a:rPr lang="ru-RU" b="1" dirty="0" smtClean="0"/>
              <a:t/>
            </a:r>
            <a:br>
              <a:rPr lang="ru-RU" b="1" dirty="0" smtClean="0"/>
            </a:br>
            <a:r>
              <a:rPr lang="ru-RU" dirty="0" smtClean="0"/>
              <a:t> </a:t>
            </a:r>
            <a:r>
              <a:rPr lang="ru-RU" b="1" dirty="0" smtClean="0"/>
              <a:t/>
            </a:r>
            <a:br>
              <a:rPr lang="ru-RU" b="1" dirty="0" smtClean="0"/>
            </a:br>
            <a:endParaRPr lang="ru-RU" dirty="0"/>
          </a:p>
        </p:txBody>
      </p:sp>
      <p:sp>
        <p:nvSpPr>
          <p:cNvPr id="26" name="Прямоугольник 25"/>
          <p:cNvSpPr/>
          <p:nvPr/>
        </p:nvSpPr>
        <p:spPr>
          <a:xfrm>
            <a:off x="304800" y="3657600"/>
            <a:ext cx="2514600" cy="914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rPr>
              <a:t>С</a:t>
            </a:r>
            <a:r>
              <a:rPr lang="ru-RU" sz="2800" dirty="0" smtClean="0">
                <a:solidFill>
                  <a:schemeClr val="tx1"/>
                </a:solidFill>
              </a:rPr>
              <a:t>остав</a:t>
            </a:r>
            <a:endParaRPr lang="ru-RU" sz="2800" dirty="0">
              <a:solidFill>
                <a:schemeClr val="tx1"/>
              </a:solidFill>
            </a:endParaRPr>
          </a:p>
        </p:txBody>
      </p:sp>
      <p:sp>
        <p:nvSpPr>
          <p:cNvPr id="27" name="Прямоугольник 26"/>
          <p:cNvSpPr/>
          <p:nvPr/>
        </p:nvSpPr>
        <p:spPr>
          <a:xfrm>
            <a:off x="4495800" y="3581400"/>
            <a:ext cx="2514600" cy="914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rPr>
              <a:t>Нахождение в природе</a:t>
            </a:r>
            <a:endParaRPr lang="ru-RU" sz="2800" dirty="0">
              <a:solidFill>
                <a:schemeClr val="tx1"/>
              </a:solidFill>
            </a:endParaRPr>
          </a:p>
        </p:txBody>
      </p:sp>
      <p:sp>
        <p:nvSpPr>
          <p:cNvPr id="28" name="Прямоугольник 27"/>
          <p:cNvSpPr/>
          <p:nvPr/>
        </p:nvSpPr>
        <p:spPr>
          <a:xfrm>
            <a:off x="6172200" y="5105400"/>
            <a:ext cx="2514600" cy="914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rPr>
              <a:t>П</a:t>
            </a:r>
            <a:r>
              <a:rPr lang="ru-RU" sz="2800" dirty="0" smtClean="0">
                <a:solidFill>
                  <a:schemeClr val="tx1"/>
                </a:solidFill>
              </a:rPr>
              <a:t>рименение</a:t>
            </a:r>
            <a:endParaRPr lang="ru-RU" sz="2800" dirty="0">
              <a:solidFill>
                <a:schemeClr val="tx1"/>
              </a:solidFill>
            </a:endParaRPr>
          </a:p>
        </p:txBody>
      </p:sp>
      <p:sp>
        <p:nvSpPr>
          <p:cNvPr id="29" name="Прямоугольник 28"/>
          <p:cNvSpPr/>
          <p:nvPr/>
        </p:nvSpPr>
        <p:spPr>
          <a:xfrm>
            <a:off x="6172200" y="1981200"/>
            <a:ext cx="2514600" cy="914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rPr>
              <a:t>Способы получения</a:t>
            </a:r>
            <a:endParaRPr lang="ru-RU" sz="2800" dirty="0">
              <a:solidFill>
                <a:schemeClr val="tx1"/>
              </a:solidFill>
            </a:endParaRPr>
          </a:p>
        </p:txBody>
      </p:sp>
      <p:sp>
        <p:nvSpPr>
          <p:cNvPr id="32" name="Прямоугольник 31"/>
          <p:cNvSpPr/>
          <p:nvPr/>
        </p:nvSpPr>
        <p:spPr>
          <a:xfrm>
            <a:off x="2209800" y="5105400"/>
            <a:ext cx="2514600" cy="914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rPr>
              <a:t>Свойства</a:t>
            </a:r>
            <a:endParaRPr lang="ru-RU" sz="2800" dirty="0">
              <a:solidFill>
                <a:schemeClr val="tx1"/>
              </a:solidFill>
            </a:endParaRPr>
          </a:p>
        </p:txBody>
      </p:sp>
      <p:sp>
        <p:nvSpPr>
          <p:cNvPr id="33" name="Прямоугольник 32"/>
          <p:cNvSpPr/>
          <p:nvPr/>
        </p:nvSpPr>
        <p:spPr>
          <a:xfrm>
            <a:off x="2209800" y="1981200"/>
            <a:ext cx="2514600" cy="914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rPr>
              <a:t>С</a:t>
            </a:r>
            <a:r>
              <a:rPr lang="ru-RU" sz="2800" dirty="0" smtClean="0">
                <a:solidFill>
                  <a:schemeClr val="tx1"/>
                </a:solidFill>
              </a:rPr>
              <a:t>троение</a:t>
            </a:r>
            <a:endParaRPr lang="ru-RU" sz="2800" dirty="0">
              <a:solidFill>
                <a:schemeClr val="tx1"/>
              </a:solidFill>
            </a:endParaRPr>
          </a:p>
        </p:txBody>
      </p:sp>
      <p:cxnSp>
        <p:nvCxnSpPr>
          <p:cNvPr id="37" name="Прямая со стрелкой 36"/>
          <p:cNvCxnSpPr/>
          <p:nvPr/>
        </p:nvCxnSpPr>
        <p:spPr>
          <a:xfrm flipV="1">
            <a:off x="1219200" y="2895600"/>
            <a:ext cx="1524000" cy="762000"/>
          </a:xfrm>
          <a:prstGeom prst="straightConnector1">
            <a:avLst/>
          </a:prstGeom>
          <a:ln w="381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1143000" y="4572000"/>
            <a:ext cx="1752600" cy="533400"/>
          </a:xfrm>
          <a:prstGeom prst="straightConnector1">
            <a:avLst/>
          </a:prstGeom>
          <a:ln w="381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a:stCxn id="33" idx="2"/>
            <a:endCxn id="32" idx="0"/>
          </p:cNvCxnSpPr>
          <p:nvPr/>
        </p:nvCxnSpPr>
        <p:spPr>
          <a:xfrm>
            <a:off x="3467100" y="2895600"/>
            <a:ext cx="0" cy="2209800"/>
          </a:xfrm>
          <a:prstGeom prst="straightConnector1">
            <a:avLst/>
          </a:prstGeom>
          <a:ln w="381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4419600" y="2895600"/>
            <a:ext cx="990600" cy="685800"/>
          </a:xfrm>
          <a:prstGeom prst="straightConnector1">
            <a:avLst/>
          </a:prstGeom>
          <a:ln w="381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8229600" y="2895600"/>
            <a:ext cx="0" cy="2209800"/>
          </a:xfrm>
          <a:prstGeom prst="straightConnector1">
            <a:avLst/>
          </a:prstGeom>
          <a:ln w="381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flipV="1">
            <a:off x="6248400" y="2895600"/>
            <a:ext cx="914400" cy="685800"/>
          </a:xfrm>
          <a:prstGeom prst="straightConnector1">
            <a:avLst/>
          </a:prstGeom>
          <a:ln w="381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a:endCxn id="28" idx="0"/>
          </p:cNvCxnSpPr>
          <p:nvPr/>
        </p:nvCxnSpPr>
        <p:spPr>
          <a:xfrm>
            <a:off x="6324600" y="4495800"/>
            <a:ext cx="1104900" cy="609600"/>
          </a:xfrm>
          <a:prstGeom prst="straightConnector1">
            <a:avLst/>
          </a:prstGeom>
          <a:ln w="381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flipV="1">
            <a:off x="4343400" y="4495800"/>
            <a:ext cx="914400" cy="609600"/>
          </a:xfrm>
          <a:prstGeom prst="straightConnector1">
            <a:avLst/>
          </a:prstGeom>
          <a:ln w="381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46238" y="457200"/>
            <a:ext cx="7497762" cy="1554163"/>
          </a:xfrm>
        </p:spPr>
        <p:txBody>
          <a:bodyPr>
            <a:normAutofit fontScale="90000"/>
          </a:bodyPr>
          <a:lstStyle/>
          <a:p>
            <a:r>
              <a:rPr lang="ru-RU" sz="3100" dirty="0" smtClean="0">
                <a:solidFill>
                  <a:schemeClr val="accent2">
                    <a:lumMod val="50000"/>
                  </a:schemeClr>
                </a:solidFill>
              </a:rPr>
              <a:t>Урок </a:t>
            </a:r>
            <a:r>
              <a:rPr lang="ru-RU" sz="3100" dirty="0" smtClean="0">
                <a:solidFill>
                  <a:schemeClr val="accent2">
                    <a:lumMod val="50000"/>
                  </a:schemeClr>
                </a:solidFill>
              </a:rPr>
              <a:t>«Применение водорода», решая ряд проблемных вопросов на зависимость свойств водорода и возможным его применением, ученики заполняют таблицу:</a:t>
            </a:r>
            <a:r>
              <a:rPr lang="ru-RU" dirty="0" smtClean="0"/>
              <a:t/>
            </a:r>
            <a:br>
              <a:rPr lang="ru-RU" dirty="0" smtClean="0"/>
            </a:br>
            <a:endParaRPr lang="ru-RU" dirty="0"/>
          </a:p>
        </p:txBody>
      </p:sp>
      <p:graphicFrame>
        <p:nvGraphicFramePr>
          <p:cNvPr id="4" name="Таблица 3"/>
          <p:cNvGraphicFramePr>
            <a:graphicFrameLocks noGrp="1"/>
          </p:cNvGraphicFramePr>
          <p:nvPr/>
        </p:nvGraphicFramePr>
        <p:xfrm>
          <a:off x="1143000" y="1981200"/>
          <a:ext cx="7848599" cy="4724400"/>
        </p:xfrm>
        <a:graphic>
          <a:graphicData uri="http://schemas.openxmlformats.org/drawingml/2006/table">
            <a:tbl>
              <a:tblPr/>
              <a:tblGrid>
                <a:gridCol w="3778743"/>
                <a:gridCol w="4069856"/>
              </a:tblGrid>
              <a:tr h="691376">
                <a:tc>
                  <a:txBody>
                    <a:bodyPr/>
                    <a:lstStyle/>
                    <a:p>
                      <a:pPr algn="ctr">
                        <a:spcAft>
                          <a:spcPts val="0"/>
                        </a:spcAft>
                      </a:pPr>
                      <a:r>
                        <a:rPr lang="ru-RU" sz="2000" b="1" dirty="0">
                          <a:latin typeface="Times New Roman"/>
                          <a:ea typeface="Times New Roman"/>
                        </a:rPr>
                        <a:t> </a:t>
                      </a:r>
                      <a:endParaRPr lang="ru-RU" sz="2000" dirty="0">
                        <a:latin typeface="Times New Roman"/>
                        <a:ea typeface="Times New Roman"/>
                      </a:endParaRPr>
                    </a:p>
                    <a:p>
                      <a:pPr>
                        <a:spcAft>
                          <a:spcPts val="0"/>
                        </a:spcAft>
                      </a:pPr>
                      <a:r>
                        <a:rPr lang="ru-RU" sz="2000" b="1" kern="0" dirty="0">
                          <a:latin typeface="Times New Roman"/>
                        </a:rPr>
                        <a:t>Свойства водорода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2000" dirty="0">
                        <a:latin typeface="Times New Roman"/>
                        <a:ea typeface="Times New Roman"/>
                      </a:endParaRPr>
                    </a:p>
                    <a:p>
                      <a:pPr>
                        <a:spcAft>
                          <a:spcPts val="0"/>
                        </a:spcAft>
                      </a:pPr>
                      <a:r>
                        <a:rPr lang="ru-RU" sz="2000" b="1" kern="0" dirty="0">
                          <a:latin typeface="Times New Roman"/>
                        </a:rPr>
                        <a:t>Области применения водорода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9907">
                <a:tc>
                  <a:txBody>
                    <a:bodyPr/>
                    <a:lstStyle/>
                    <a:p>
                      <a:pPr marL="342900" lvl="0" indent="-342900">
                        <a:spcAft>
                          <a:spcPts val="0"/>
                        </a:spcAft>
                        <a:buFont typeface="+mj-lt"/>
                        <a:buAutoNum type="arabicPeriod"/>
                        <a:tabLst>
                          <a:tab pos="457200" algn="l"/>
                        </a:tabLst>
                      </a:pPr>
                      <a:r>
                        <a:rPr lang="ru-RU" sz="2000">
                          <a:latin typeface="Times New Roman"/>
                          <a:ea typeface="Times New Roman"/>
                        </a:rPr>
                        <a:t>горит</a:t>
                      </a:r>
                    </a:p>
                    <a:p>
                      <a:pPr marL="228600" algn="ctr">
                        <a:spcAft>
                          <a:spcPts val="0"/>
                        </a:spcAft>
                      </a:pPr>
                      <a:r>
                        <a:rPr lang="ru-RU" sz="2000">
                          <a:latin typeface="Times New Roman"/>
                          <a:ea typeface="Times New Roman"/>
                        </a:rPr>
                        <a:t>2Н</a:t>
                      </a:r>
                      <a:r>
                        <a:rPr lang="ru-RU" sz="2000" baseline="-25000">
                          <a:latin typeface="Times New Roman"/>
                          <a:ea typeface="Times New Roman"/>
                        </a:rPr>
                        <a:t>2 </a:t>
                      </a:r>
                      <a:r>
                        <a:rPr lang="ru-RU" sz="2000">
                          <a:latin typeface="Times New Roman"/>
                          <a:ea typeface="Times New Roman"/>
                        </a:rPr>
                        <a:t>+ О</a:t>
                      </a:r>
                      <a:r>
                        <a:rPr lang="ru-RU" sz="2000" baseline="-25000">
                          <a:latin typeface="Times New Roman"/>
                          <a:ea typeface="Times New Roman"/>
                        </a:rPr>
                        <a:t>2 </a:t>
                      </a:r>
                      <a:r>
                        <a:rPr lang="ru-RU" sz="2000">
                          <a:latin typeface="Times New Roman"/>
                          <a:ea typeface="Times New Roman"/>
                        </a:rPr>
                        <a:t>= 2Н</a:t>
                      </a:r>
                      <a:r>
                        <a:rPr lang="ru-RU" sz="2000" baseline="-25000">
                          <a:latin typeface="Times New Roman"/>
                          <a:ea typeface="Times New Roman"/>
                        </a:rPr>
                        <a:t>2</a:t>
                      </a:r>
                      <a:r>
                        <a:rPr lang="ru-RU" sz="2000">
                          <a:latin typeface="Times New Roman"/>
                          <a:ea typeface="Times New Roman"/>
                        </a:rPr>
                        <a:t>О + 572 кДж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latin typeface="Times New Roman"/>
                          <a:ea typeface="Times New Roman"/>
                        </a:rPr>
                        <a:t>использование как топливо, для сварки и резки металлов,</a:t>
                      </a:r>
                    </a:p>
                    <a:p>
                      <a:pPr algn="ctr">
                        <a:spcAft>
                          <a:spcPts val="0"/>
                        </a:spcAft>
                      </a:pPr>
                      <a:r>
                        <a:rPr lang="ru-RU" sz="2000" dirty="0">
                          <a:latin typeface="Times New Roman"/>
                          <a:ea typeface="Times New Roman"/>
                        </a:rPr>
                        <a:t>так как реакция экзотермическая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9907">
                <a:tc>
                  <a:txBody>
                    <a:bodyPr/>
                    <a:lstStyle/>
                    <a:p>
                      <a:pPr marL="342900" lvl="0" indent="-342900" algn="just">
                        <a:spcAft>
                          <a:spcPts val="0"/>
                        </a:spcAft>
                        <a:buFont typeface="+mj-lt"/>
                        <a:buAutoNum type="arabicPeriod"/>
                        <a:tabLst>
                          <a:tab pos="457200" algn="l"/>
                        </a:tabLst>
                      </a:pPr>
                      <a:r>
                        <a:rPr lang="ru-RU" sz="2000">
                          <a:latin typeface="Times New Roman"/>
                          <a:ea typeface="Times New Roman"/>
                        </a:rPr>
                        <a:t>восстанавливает металлы</a:t>
                      </a:r>
                    </a:p>
                    <a:p>
                      <a:pPr marL="228600" algn="just">
                        <a:spcAft>
                          <a:spcPts val="0"/>
                        </a:spcAft>
                      </a:pPr>
                      <a:r>
                        <a:rPr lang="ru-RU" sz="2000">
                          <a:latin typeface="Times New Roman"/>
                          <a:ea typeface="Times New Roman"/>
                        </a:rPr>
                        <a:t> из оксидов</a:t>
                      </a:r>
                    </a:p>
                    <a:p>
                      <a:pPr marL="228600" algn="ctr">
                        <a:spcAft>
                          <a:spcPts val="0"/>
                        </a:spcAft>
                      </a:pPr>
                      <a:r>
                        <a:rPr lang="ru-RU" sz="2000">
                          <a:latin typeface="Times New Roman"/>
                          <a:ea typeface="Times New Roman"/>
                        </a:rPr>
                        <a:t>С</a:t>
                      </a:r>
                      <a:r>
                        <a:rPr lang="de-DE" sz="2000">
                          <a:latin typeface="Times New Roman"/>
                          <a:ea typeface="Times New Roman"/>
                        </a:rPr>
                        <a:t>u</a:t>
                      </a:r>
                      <a:r>
                        <a:rPr lang="ru-RU" sz="2000">
                          <a:latin typeface="Times New Roman"/>
                          <a:ea typeface="Times New Roman"/>
                        </a:rPr>
                        <a:t>О + Н</a:t>
                      </a:r>
                      <a:r>
                        <a:rPr lang="ru-RU" sz="2000" baseline="-25000">
                          <a:latin typeface="Times New Roman"/>
                          <a:ea typeface="Times New Roman"/>
                        </a:rPr>
                        <a:t>2</a:t>
                      </a:r>
                      <a:r>
                        <a:rPr lang="ru-RU" sz="2000">
                          <a:latin typeface="Times New Roman"/>
                          <a:ea typeface="Times New Roman"/>
                        </a:rPr>
                        <a:t> = С</a:t>
                      </a:r>
                      <a:r>
                        <a:rPr lang="de-DE" sz="2000">
                          <a:latin typeface="Times New Roman"/>
                          <a:ea typeface="Times New Roman"/>
                        </a:rPr>
                        <a:t>u</a:t>
                      </a:r>
                      <a:r>
                        <a:rPr lang="ru-RU" sz="2000">
                          <a:latin typeface="Times New Roman"/>
                          <a:ea typeface="Times New Roman"/>
                        </a:rPr>
                        <a:t> + Н</a:t>
                      </a:r>
                      <a:r>
                        <a:rPr lang="ru-RU" sz="2000" baseline="-25000">
                          <a:latin typeface="Times New Roman"/>
                          <a:ea typeface="Times New Roman"/>
                        </a:rPr>
                        <a:t>2</a:t>
                      </a:r>
                      <a:r>
                        <a:rPr lang="ru-RU" sz="2000">
                          <a:latin typeface="Times New Roman"/>
                          <a:ea typeface="Times New Roman"/>
                        </a:rPr>
                        <a:t>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latin typeface="Times New Roman"/>
                          <a:ea typeface="Times New Roman"/>
                        </a:rPr>
                        <a:t>для промышленного получения металлов из природного сырья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3210">
                <a:tc>
                  <a:txBody>
                    <a:bodyPr/>
                    <a:lstStyle/>
                    <a:p>
                      <a:pPr algn="just">
                        <a:spcAft>
                          <a:spcPts val="0"/>
                        </a:spcAft>
                      </a:pPr>
                      <a:r>
                        <a:rPr lang="ru-RU" sz="2000">
                          <a:latin typeface="Times New Roman"/>
                          <a:ea typeface="Times New Roman"/>
                        </a:rPr>
                        <a:t>3. соединяется с неметаллами, образуя различные бинарные соединения – хлороводород, аммиак, сероводород и другие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latin typeface="Times New Roman"/>
                          <a:ea typeface="Times New Roman"/>
                        </a:rPr>
                        <a:t>получение кислот, солей – веществ важных для промышленности и сельского хозяйства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152400"/>
            <a:ext cx="7726680" cy="1143000"/>
          </a:xfrm>
        </p:spPr>
        <p:txBody>
          <a:bodyPr>
            <a:noAutofit/>
          </a:bodyPr>
          <a:lstStyle/>
          <a:p>
            <a:r>
              <a:rPr lang="ru-RU" sz="2400" dirty="0" smtClean="0">
                <a:solidFill>
                  <a:schemeClr val="accent2">
                    <a:lumMod val="50000"/>
                  </a:schemeClr>
                </a:solidFill>
              </a:rPr>
              <a:t>Постановка проблемы в </a:t>
            </a:r>
            <a:r>
              <a:rPr lang="ru-RU" sz="2400" dirty="0" smtClean="0">
                <a:solidFill>
                  <a:schemeClr val="accent2">
                    <a:lumMod val="50000"/>
                  </a:schemeClr>
                </a:solidFill>
              </a:rPr>
              <a:t>ходе выполнения исследовательских, лабораторных задач с последующим обобщением знаний по этим темам. </a:t>
            </a:r>
            <a:endParaRPr lang="ru-RU" sz="2400" dirty="0">
              <a:solidFill>
                <a:schemeClr val="accent2">
                  <a:lumMod val="50000"/>
                </a:schemeClr>
              </a:solidFill>
            </a:endParaRPr>
          </a:p>
        </p:txBody>
      </p:sp>
      <p:sp>
        <p:nvSpPr>
          <p:cNvPr id="5" name="Содержимое 4"/>
          <p:cNvSpPr>
            <a:spLocks noGrp="1"/>
          </p:cNvSpPr>
          <p:nvPr>
            <p:ph idx="1"/>
          </p:nvPr>
        </p:nvSpPr>
        <p:spPr>
          <a:xfrm>
            <a:off x="1066800" y="1371600"/>
            <a:ext cx="7848600" cy="4800600"/>
          </a:xfrm>
        </p:spPr>
        <p:txBody>
          <a:bodyPr>
            <a:noAutofit/>
          </a:bodyPr>
          <a:lstStyle/>
          <a:p>
            <a:pPr>
              <a:buNone/>
            </a:pPr>
            <a:r>
              <a:rPr lang="ru-RU" sz="1800" b="1" dirty="0" smtClean="0"/>
              <a:t>Урок </a:t>
            </a:r>
            <a:r>
              <a:rPr lang="ru-RU" sz="1800" b="1" dirty="0" smtClean="0"/>
              <a:t>«Соли аммония» (9 класс)</a:t>
            </a:r>
            <a:r>
              <a:rPr lang="ru-RU" sz="1800" dirty="0" smtClean="0"/>
              <a:t> </a:t>
            </a:r>
            <a:r>
              <a:rPr lang="ru-RU" sz="1800" dirty="0" smtClean="0"/>
              <a:t>- </a:t>
            </a:r>
            <a:r>
              <a:rPr lang="ru-RU" sz="1800" dirty="0" smtClean="0"/>
              <a:t>предлагается задания по ознакомлению со свойствами солей аммония:</a:t>
            </a:r>
          </a:p>
          <a:p>
            <a:r>
              <a:rPr lang="ru-RU" sz="1800" dirty="0" smtClean="0"/>
              <a:t>1. Изучите внешний вид и растворимость солей аммония в воде -   </a:t>
            </a:r>
            <a:r>
              <a:rPr lang="de-DE" sz="1800" dirty="0" smtClean="0"/>
              <a:t>NH</a:t>
            </a:r>
            <a:r>
              <a:rPr lang="ru-RU" sz="1800" baseline="-25000" dirty="0" smtClean="0"/>
              <a:t>4</a:t>
            </a:r>
            <a:r>
              <a:rPr lang="de-DE" sz="1800" dirty="0" smtClean="0"/>
              <a:t>Cl</a:t>
            </a:r>
            <a:r>
              <a:rPr lang="ru-RU" sz="1800" dirty="0" smtClean="0"/>
              <a:t> </a:t>
            </a:r>
          </a:p>
          <a:p>
            <a:r>
              <a:rPr lang="ru-RU" sz="1800" dirty="0" smtClean="0"/>
              <a:t>(1 вариант), (</a:t>
            </a:r>
            <a:r>
              <a:rPr lang="de-DE" sz="1800" dirty="0" smtClean="0"/>
              <a:t>NH</a:t>
            </a:r>
            <a:r>
              <a:rPr lang="ru-RU" sz="1800" baseline="-25000" dirty="0" smtClean="0"/>
              <a:t>4</a:t>
            </a:r>
            <a:r>
              <a:rPr lang="ru-RU" sz="1800" dirty="0" smtClean="0"/>
              <a:t>)</a:t>
            </a:r>
            <a:r>
              <a:rPr lang="ru-RU" sz="1800" baseline="-25000" dirty="0" smtClean="0"/>
              <a:t>2</a:t>
            </a:r>
            <a:r>
              <a:rPr lang="de-DE" sz="1800" dirty="0" smtClean="0"/>
              <a:t>SO</a:t>
            </a:r>
            <a:r>
              <a:rPr lang="ru-RU" sz="1800" baseline="-25000" dirty="0" smtClean="0"/>
              <a:t>4 </a:t>
            </a:r>
            <a:r>
              <a:rPr lang="ru-RU" sz="1800" dirty="0" smtClean="0"/>
              <a:t>(2 вариант).</a:t>
            </a:r>
          </a:p>
          <a:p>
            <a:r>
              <a:rPr lang="ru-RU" sz="1800" dirty="0" smtClean="0"/>
              <a:t>При обсуждении результатов опытов делается вывод об общих физических свойствах солей аммония.</a:t>
            </a:r>
          </a:p>
          <a:p>
            <a:r>
              <a:rPr lang="ru-RU" sz="1800" dirty="0" smtClean="0"/>
              <a:t>2. Составьте уравнения диссоциации этих солей.</a:t>
            </a:r>
          </a:p>
          <a:p>
            <a:r>
              <a:rPr lang="ru-RU" sz="1800" dirty="0" smtClean="0"/>
              <a:t>Следует вывод, на основании анализа уравнений диссоциации, о схожем механизме с другими солями и возможности проявления общих с ними свойств.</a:t>
            </a:r>
          </a:p>
          <a:p>
            <a:r>
              <a:rPr lang="ru-RU" sz="1800" dirty="0" smtClean="0"/>
              <a:t>3. Исследуйте, как эти соли относятся к действию щелочей. К растворам солей добавьте 3 - 4 капли раствора </a:t>
            </a:r>
            <a:r>
              <a:rPr lang="ru-RU" sz="1800" dirty="0" err="1" smtClean="0"/>
              <a:t>гидроксида</a:t>
            </a:r>
            <a:r>
              <a:rPr lang="ru-RU" sz="1800" dirty="0" smtClean="0"/>
              <a:t> натрия, встряхните и определите запах.</a:t>
            </a:r>
          </a:p>
          <a:p>
            <a:r>
              <a:rPr lang="ru-RU" sz="1800" dirty="0" smtClean="0"/>
              <a:t>Обсуждение результатов опытов позволяет сделать выводы: об общем признаке протекания реакций между солями аммония и щелочами (появление запаха аммиака); о возможном использовании данной реакции для качественного определения  катионов аммония.</a:t>
            </a:r>
          </a:p>
          <a:p>
            <a:endParaRPr lang="ru-RU" sz="1800"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274638"/>
            <a:ext cx="7790688" cy="2316162"/>
          </a:xfrm>
        </p:spPr>
        <p:txBody>
          <a:bodyPr>
            <a:noAutofit/>
          </a:bodyPr>
          <a:lstStyle/>
          <a:p>
            <a:r>
              <a:rPr lang="ru-RU" sz="2800" b="1" dirty="0" smtClean="0">
                <a:solidFill>
                  <a:schemeClr val="accent2">
                    <a:lumMod val="50000"/>
                  </a:schemeClr>
                </a:solidFill>
              </a:rPr>
              <a:t>Урок «Строение и свойства глюкозы» (10 класс</a:t>
            </a:r>
            <a:r>
              <a:rPr lang="ru-RU" sz="2800" dirty="0" smtClean="0">
                <a:solidFill>
                  <a:schemeClr val="accent2">
                    <a:lumMod val="50000"/>
                  </a:schemeClr>
                </a:solidFill>
              </a:rPr>
              <a:t>) проводится в форме эвристической беседы с выдвижением гипотез и проверкой их демонстрационным и лабораторным экспериментами. </a:t>
            </a:r>
            <a:r>
              <a:rPr lang="ru-RU" sz="2800" dirty="0" smtClean="0"/>
              <a:t/>
            </a:r>
            <a:br>
              <a:rPr lang="ru-RU" sz="2800" dirty="0" smtClean="0"/>
            </a:br>
            <a:endParaRPr lang="ru-RU" sz="2800" dirty="0"/>
          </a:p>
        </p:txBody>
      </p:sp>
      <p:sp>
        <p:nvSpPr>
          <p:cNvPr id="3" name="Содержимое 2"/>
          <p:cNvSpPr>
            <a:spLocks noGrp="1"/>
          </p:cNvSpPr>
          <p:nvPr>
            <p:ph idx="1"/>
          </p:nvPr>
        </p:nvSpPr>
        <p:spPr>
          <a:xfrm>
            <a:off x="1435608" y="2438400"/>
            <a:ext cx="7498080" cy="4114800"/>
          </a:xfrm>
        </p:spPr>
        <p:txBody>
          <a:bodyPr>
            <a:normAutofit fontScale="92500" lnSpcReduction="20000"/>
          </a:bodyPr>
          <a:lstStyle/>
          <a:p>
            <a:r>
              <a:rPr lang="ru-RU" dirty="0" smtClean="0"/>
              <a:t>Перед учащимися ставится задача – установление и доказательство состава и химического строения глюкозы (С</a:t>
            </a:r>
            <a:r>
              <a:rPr lang="ru-RU" baseline="-25000" dirty="0" smtClean="0"/>
              <a:t>6</a:t>
            </a:r>
            <a:r>
              <a:rPr lang="ru-RU" dirty="0" smtClean="0"/>
              <a:t>Н</a:t>
            </a:r>
            <a:r>
              <a:rPr lang="ru-RU" baseline="-25000" dirty="0" smtClean="0"/>
              <a:t>12</a:t>
            </a:r>
            <a:r>
              <a:rPr lang="ru-RU" dirty="0" smtClean="0"/>
              <a:t>О</a:t>
            </a:r>
            <a:r>
              <a:rPr lang="ru-RU" baseline="-25000" dirty="0" smtClean="0"/>
              <a:t>6</a:t>
            </a:r>
            <a:r>
              <a:rPr lang="ru-RU" dirty="0" smtClean="0"/>
              <a:t>). Для решения этого вопроса учащимся необходимо вспомнить кислородсодержащие функциональных групп и экспериментальным путём  установить, какие функциональные группы и в каком количестве имеются в молекуле данного вещества.</a:t>
            </a:r>
          </a:p>
          <a:p>
            <a:endParaRPr lang="ru-RU"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152400"/>
            <a:ext cx="7498080" cy="685800"/>
          </a:xfrm>
        </p:spPr>
        <p:txBody>
          <a:bodyPr>
            <a:normAutofit/>
          </a:bodyPr>
          <a:lstStyle/>
          <a:p>
            <a:r>
              <a:rPr lang="ru-RU" sz="2700" b="1" dirty="0" smtClean="0">
                <a:solidFill>
                  <a:schemeClr val="accent2">
                    <a:lumMod val="50000"/>
                  </a:schemeClr>
                </a:solidFill>
              </a:rPr>
              <a:t>Результаты эксперимента и выводы</a:t>
            </a:r>
            <a:r>
              <a:rPr lang="ru-RU" sz="2700" b="1" dirty="0" smtClean="0">
                <a:solidFill>
                  <a:schemeClr val="accent4">
                    <a:lumMod val="50000"/>
                  </a:schemeClr>
                </a:solidFill>
              </a:rPr>
              <a:t>:</a:t>
            </a:r>
            <a:endParaRPr lang="ru-RU" dirty="0"/>
          </a:p>
        </p:txBody>
      </p:sp>
      <p:sp>
        <p:nvSpPr>
          <p:cNvPr id="3" name="Содержимое 2"/>
          <p:cNvSpPr>
            <a:spLocks noGrp="1"/>
          </p:cNvSpPr>
          <p:nvPr>
            <p:ph idx="1"/>
          </p:nvPr>
        </p:nvSpPr>
        <p:spPr>
          <a:xfrm>
            <a:off x="762000" y="838200"/>
            <a:ext cx="8153400" cy="4800600"/>
          </a:xfrm>
        </p:spPr>
        <p:txBody>
          <a:bodyPr>
            <a:noAutofit/>
          </a:bodyPr>
          <a:lstStyle/>
          <a:p>
            <a:pPr>
              <a:buNone/>
            </a:pPr>
            <a:r>
              <a:rPr lang="ru-RU" sz="1800" dirty="0" smtClean="0"/>
              <a:t>      Ярко </a:t>
            </a:r>
            <a:r>
              <a:rPr lang="ru-RU" sz="1800" dirty="0" smtClean="0"/>
              <a:t>синее окрашивание, которое даёт раствор глюкозы в реакции со свежеосаждённым </a:t>
            </a:r>
            <a:r>
              <a:rPr lang="ru-RU" sz="1800" dirty="0" err="1" smtClean="0"/>
              <a:t>гидроксидом</a:t>
            </a:r>
            <a:r>
              <a:rPr lang="ru-RU" sz="1800" dirty="0" smtClean="0"/>
              <a:t> меди (</a:t>
            </a:r>
            <a:r>
              <a:rPr lang="de-DE" sz="1800" dirty="0" smtClean="0"/>
              <a:t>II</a:t>
            </a:r>
            <a:r>
              <a:rPr lang="ru-RU" sz="1800" dirty="0" smtClean="0"/>
              <a:t>), является доказательством того, что в молекуле имеется несколько гидроксильных групп. Реакция «серебряного зеркала», которую даёт раствор глюкозы, свидетельствует о наличии в молекуле альдегидной группы. После чего, делается вывод, что глюкоза является </a:t>
            </a:r>
            <a:r>
              <a:rPr lang="ru-RU" sz="1800" dirty="0" err="1" smtClean="0"/>
              <a:t>бифункциональным</a:t>
            </a:r>
            <a:r>
              <a:rPr lang="ru-RU" sz="1800" dirty="0" smtClean="0"/>
              <a:t> соединением – </a:t>
            </a:r>
            <a:r>
              <a:rPr lang="ru-RU" sz="1800" dirty="0" err="1" smtClean="0"/>
              <a:t>альдегидоспиртом</a:t>
            </a:r>
            <a:r>
              <a:rPr lang="ru-RU" sz="1800" dirty="0" smtClean="0"/>
              <a:t>. Учащиеся легко составляют структурную формулу, исходя ещё и из того, что известно существование </a:t>
            </a:r>
            <a:r>
              <a:rPr lang="ru-RU" sz="1800" dirty="0" err="1" smtClean="0"/>
              <a:t>пяти-уксусного</a:t>
            </a:r>
            <a:r>
              <a:rPr lang="ru-RU" sz="1800" dirty="0" smtClean="0"/>
              <a:t> эфира  глюкозы и атомы углерода в ней образуют неразветвлённую цепь:</a:t>
            </a:r>
          </a:p>
          <a:p>
            <a:pPr>
              <a:buNone/>
            </a:pPr>
            <a:r>
              <a:rPr lang="ru-RU" sz="1800" dirty="0" smtClean="0"/>
              <a:t> </a:t>
            </a:r>
            <a:r>
              <a:rPr lang="ru-RU" sz="1800" dirty="0" smtClean="0"/>
              <a:t>                                </a:t>
            </a:r>
            <a:r>
              <a:rPr lang="ru-RU" sz="1800" dirty="0" smtClean="0"/>
              <a:t>Н      Н      Н    </a:t>
            </a:r>
            <a:r>
              <a:rPr lang="ru-RU" sz="1800" dirty="0" smtClean="0"/>
              <a:t> ОН   </a:t>
            </a:r>
            <a:r>
              <a:rPr lang="ru-RU" sz="1800" dirty="0" smtClean="0"/>
              <a:t>Н    </a:t>
            </a:r>
            <a:r>
              <a:rPr lang="ru-RU" sz="1800" dirty="0" smtClean="0"/>
              <a:t>  О</a:t>
            </a:r>
            <a:endParaRPr lang="ru-RU" sz="1800" dirty="0" smtClean="0"/>
          </a:p>
          <a:p>
            <a:pPr>
              <a:buNone/>
            </a:pPr>
            <a:r>
              <a:rPr lang="ru-RU" sz="1800" dirty="0" smtClean="0"/>
              <a:t>    	</a:t>
            </a:r>
            <a:r>
              <a:rPr lang="ru-RU" sz="1800" dirty="0" smtClean="0"/>
              <a:t>                           </a:t>
            </a:r>
            <a:r>
              <a:rPr lang="ru-RU" sz="1800" dirty="0" smtClean="0"/>
              <a:t>│      </a:t>
            </a:r>
            <a:r>
              <a:rPr lang="ru-RU" sz="1800" dirty="0" smtClean="0"/>
              <a:t>│       </a:t>
            </a:r>
            <a:r>
              <a:rPr lang="ru-RU" sz="1800" dirty="0" smtClean="0"/>
              <a:t>│     │     </a:t>
            </a:r>
            <a:r>
              <a:rPr lang="ru-RU" sz="1800" dirty="0" smtClean="0"/>
              <a:t> │      ║</a:t>
            </a:r>
            <a:endParaRPr lang="ru-RU" sz="1800" dirty="0" smtClean="0"/>
          </a:p>
          <a:p>
            <a:pPr>
              <a:buNone/>
            </a:pPr>
            <a:r>
              <a:rPr lang="ru-RU" sz="1800" dirty="0" smtClean="0"/>
              <a:t>                         Н ─ С ─  С ─  С ─ С ─ С ─ С ─ Н</a:t>
            </a:r>
          </a:p>
          <a:p>
            <a:pPr>
              <a:buNone/>
            </a:pPr>
            <a:r>
              <a:rPr lang="ru-RU" sz="1800" dirty="0" smtClean="0"/>
              <a:t>                            </a:t>
            </a:r>
            <a:r>
              <a:rPr lang="ru-RU" sz="1800" dirty="0" smtClean="0"/>
              <a:t>     </a:t>
            </a:r>
            <a:r>
              <a:rPr lang="ru-RU" sz="1800" dirty="0" smtClean="0"/>
              <a:t>│      │    </a:t>
            </a:r>
            <a:r>
              <a:rPr lang="ru-RU" sz="1800" dirty="0" smtClean="0"/>
              <a:t>   </a:t>
            </a:r>
            <a:r>
              <a:rPr lang="ru-RU" sz="1800" dirty="0" smtClean="0"/>
              <a:t>│  </a:t>
            </a:r>
            <a:r>
              <a:rPr lang="ru-RU" sz="1800" dirty="0" smtClean="0"/>
              <a:t>    </a:t>
            </a:r>
            <a:r>
              <a:rPr lang="ru-RU" sz="1800" dirty="0" smtClean="0"/>
              <a:t>│     │</a:t>
            </a:r>
          </a:p>
          <a:p>
            <a:pPr>
              <a:buNone/>
            </a:pPr>
            <a:r>
              <a:rPr lang="ru-RU" sz="1800" dirty="0" smtClean="0"/>
              <a:t>                                ОН   ОН   ОН   Н    ОН  </a:t>
            </a:r>
          </a:p>
          <a:p>
            <a:pPr>
              <a:buNone/>
            </a:pPr>
            <a:r>
              <a:rPr lang="ru-RU" sz="1800" dirty="0" smtClean="0"/>
              <a:t>     </a:t>
            </a:r>
            <a:r>
              <a:rPr lang="ru-RU" sz="1800" dirty="0" smtClean="0"/>
              <a:t> </a:t>
            </a:r>
            <a:r>
              <a:rPr lang="ru-RU" sz="1800" dirty="0" smtClean="0"/>
              <a:t>Таким </a:t>
            </a:r>
            <a:r>
              <a:rPr lang="ru-RU" sz="1800" dirty="0" smtClean="0"/>
              <a:t>образом, подобные проблемные ситуации могут быть созданы в каждой учебной теме при изучении всех наиболее важных вопросов органической и неорганической химии. Они связаны с основными проблемами самой науки – зависимостью свойств веществ от строения и обусловленностью этим их практического применения</a:t>
            </a:r>
            <a:endParaRPr lang="ru-RU" sz="1800" dirty="0"/>
          </a:p>
        </p:txBody>
      </p:sp>
      <p:pic>
        <p:nvPicPr>
          <p:cNvPr id="6" name="Picture 3"/>
          <p:cNvPicPr>
            <a:picLocks noChangeAspect="1" noChangeArrowheads="1"/>
          </p:cNvPicPr>
          <p:nvPr/>
        </p:nvPicPr>
        <p:blipFill>
          <a:blip r:embed="rId2" cstate="print"/>
          <a:srcRect/>
          <a:stretch>
            <a:fillRect/>
          </a:stretch>
        </p:blipFill>
        <p:spPr bwMode="auto">
          <a:xfrm>
            <a:off x="6934200" y="3810000"/>
            <a:ext cx="1752600" cy="131445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791200" y="3352800"/>
            <a:ext cx="1803400" cy="13525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457200"/>
            <a:ext cx="7866888" cy="1143000"/>
          </a:xfrm>
        </p:spPr>
        <p:txBody>
          <a:bodyPr>
            <a:normAutofit fontScale="90000"/>
          </a:bodyPr>
          <a:lstStyle/>
          <a:p>
            <a:r>
              <a:rPr lang="ru-RU" sz="3100" dirty="0" smtClean="0">
                <a:solidFill>
                  <a:schemeClr val="accent2">
                    <a:lumMod val="50000"/>
                  </a:schemeClr>
                </a:solidFill>
              </a:rPr>
              <a:t>Исходя из результатов своей работы, предлагаю более широко применять методы проблемного обучения при изучении школьного курса химии:</a:t>
            </a:r>
            <a:r>
              <a:rPr lang="ru-RU" dirty="0" smtClean="0">
                <a:solidFill>
                  <a:schemeClr val="accent4">
                    <a:lumMod val="50000"/>
                  </a:schemeClr>
                </a:solidFill>
              </a:rPr>
              <a:t/>
            </a:r>
            <a:br>
              <a:rPr lang="ru-RU" dirty="0" smtClean="0">
                <a:solidFill>
                  <a:schemeClr val="accent4">
                    <a:lumMod val="50000"/>
                  </a:schemeClr>
                </a:solidFill>
              </a:rPr>
            </a:br>
            <a:endParaRPr lang="ru-RU" dirty="0">
              <a:solidFill>
                <a:schemeClr val="accent4">
                  <a:lumMod val="50000"/>
                </a:schemeClr>
              </a:solidFill>
            </a:endParaRPr>
          </a:p>
        </p:txBody>
      </p:sp>
      <p:sp>
        <p:nvSpPr>
          <p:cNvPr id="3" name="Содержимое 2"/>
          <p:cNvSpPr>
            <a:spLocks noGrp="1"/>
          </p:cNvSpPr>
          <p:nvPr>
            <p:ph idx="1"/>
          </p:nvPr>
        </p:nvSpPr>
        <p:spPr>
          <a:xfrm>
            <a:off x="990600" y="1676400"/>
            <a:ext cx="7943088" cy="4953000"/>
          </a:xfrm>
        </p:spPr>
        <p:txBody>
          <a:bodyPr>
            <a:normAutofit fontScale="47500" lnSpcReduction="20000"/>
          </a:bodyPr>
          <a:lstStyle/>
          <a:p>
            <a:r>
              <a:rPr lang="ru-RU" sz="3800" dirty="0" smtClean="0"/>
              <a:t>чтобы добиться большей эффективности их использования в старших классах, вводить уже на первом году обучения  (8 класс) при изучении общих законов химии, применения веществ, генетической связи между различными классами неорганических соединений; </a:t>
            </a:r>
          </a:p>
          <a:p>
            <a:r>
              <a:rPr lang="ru-RU" sz="3800" dirty="0" smtClean="0"/>
              <a:t>изучение тем, связанных с рассмотрением химических производств (9, 10 класс), строить на использовании методов проблемного обучения, так как именно они способствуют наибольшей актуализации знаний учащихся об основных закономерностях протекания химических реакций (химического равновесия, кинетики химических реакций), что позволяет самим учащимся найти оптимальное решение, аргументировать его, обобщить изученные ранее закономерности управления реакциями и применить их к новым процессам;</a:t>
            </a:r>
          </a:p>
          <a:p>
            <a:r>
              <a:rPr lang="ru-RU" sz="3800" dirty="0" smtClean="0"/>
              <a:t>при выяснении строения веществ и их свойств (9-11 классы), ставить задачи проблемно-поискового характера, решая которые, учащиеся используют и закрепляют знания об электронном строении молекул, о функциональных группах, химических свойствах веществ, отрабатывают навыки практического осуществления реакций, подтверждающих состав и свойства данных веществ, что позволяет глубже понять взаимосвязь состава и свойств различных классов органических и неорганических соединений.</a:t>
            </a:r>
          </a:p>
          <a:p>
            <a:pPr>
              <a:buNone/>
            </a:pPr>
            <a:r>
              <a:rPr lang="ru-RU" dirty="0" smtClean="0"/>
              <a:t> </a:t>
            </a:r>
          </a:p>
          <a:p>
            <a:endParaRPr lang="ru-RU"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676400" y="1600200"/>
            <a:ext cx="6489192" cy="1143000"/>
          </a:xfrm>
        </p:spPr>
        <p:txBody>
          <a:bodyPr/>
          <a:lstStyle/>
          <a:p>
            <a:pPr algn="ctr"/>
            <a:r>
              <a:rPr lang="ru-RU" b="1" dirty="0" smtClean="0">
                <a:solidFill>
                  <a:schemeClr val="accent2">
                    <a:lumMod val="50000"/>
                  </a:schemeClr>
                </a:solidFill>
              </a:rPr>
              <a:t>Спасибо за внимание!</a:t>
            </a:r>
            <a:endParaRPr lang="ru-RU" b="1" dirty="0">
              <a:solidFill>
                <a:schemeClr val="accent2">
                  <a:lumMod val="50000"/>
                </a:schemeClr>
              </a:solidFill>
            </a:endParaRPr>
          </a:p>
        </p:txBody>
      </p:sp>
      <p:pic>
        <p:nvPicPr>
          <p:cNvPr id="29703" name="Picture 7"/>
          <p:cNvPicPr>
            <a:picLocks noChangeAspect="1" noChangeArrowheads="1"/>
          </p:cNvPicPr>
          <p:nvPr/>
        </p:nvPicPr>
        <p:blipFill>
          <a:blip r:embed="rId2" cstate="print"/>
          <a:srcRect/>
          <a:stretch>
            <a:fillRect/>
          </a:stretch>
        </p:blipFill>
        <p:spPr bwMode="auto">
          <a:xfrm>
            <a:off x="3352800" y="3276600"/>
            <a:ext cx="3261261" cy="27527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47800" y="609600"/>
            <a:ext cx="7498080" cy="1143000"/>
          </a:xfrm>
        </p:spPr>
        <p:txBody>
          <a:bodyPr>
            <a:normAutofit fontScale="90000"/>
          </a:bodyPr>
          <a:lstStyle/>
          <a:p>
            <a:pPr algn="ctr"/>
            <a:r>
              <a:rPr lang="ru-RU" b="1" dirty="0" smtClean="0">
                <a:solidFill>
                  <a:schemeClr val="accent4">
                    <a:lumMod val="50000"/>
                  </a:schemeClr>
                </a:solidFill>
                <a:effectLst/>
              </a:rPr>
              <a:t>Активизация </a:t>
            </a:r>
            <a:r>
              <a:rPr lang="ru-RU" b="1" dirty="0" smtClean="0">
                <a:solidFill>
                  <a:schemeClr val="accent4">
                    <a:lumMod val="50000"/>
                  </a:schemeClr>
                </a:solidFill>
                <a:effectLst/>
              </a:rPr>
              <a:t>учебного процесса и учебной деятельности учащихся</a:t>
            </a:r>
            <a:endParaRPr lang="ru-RU" b="1" dirty="0">
              <a:solidFill>
                <a:schemeClr val="accent4">
                  <a:lumMod val="50000"/>
                </a:schemeClr>
              </a:solidFill>
              <a:effectLst/>
            </a:endParaRPr>
          </a:p>
        </p:txBody>
      </p:sp>
      <p:sp>
        <p:nvSpPr>
          <p:cNvPr id="6" name="Подзаголовок 5"/>
          <p:cNvSpPr>
            <a:spLocks noGrp="1"/>
          </p:cNvSpPr>
          <p:nvPr>
            <p:ph idx="1"/>
          </p:nvPr>
        </p:nvSpPr>
        <p:spPr>
          <a:xfrm>
            <a:off x="1143000" y="2133600"/>
            <a:ext cx="7714488" cy="4495800"/>
          </a:xfrm>
        </p:spPr>
        <p:txBody>
          <a:bodyPr>
            <a:normAutofit fontScale="70000" lnSpcReduction="20000"/>
          </a:bodyPr>
          <a:lstStyle/>
          <a:p>
            <a:endParaRPr lang="ru-RU" dirty="0" smtClean="0"/>
          </a:p>
          <a:p>
            <a:r>
              <a:rPr lang="ru-RU" dirty="0" smtClean="0"/>
              <a:t>Цель </a:t>
            </a:r>
            <a:r>
              <a:rPr lang="ru-RU" dirty="0" smtClean="0"/>
              <a:t>активизации </a:t>
            </a:r>
            <a:r>
              <a:rPr lang="ru-RU" dirty="0" smtClean="0"/>
              <a:t>путем </a:t>
            </a:r>
            <a:r>
              <a:rPr lang="ru-RU" dirty="0" smtClean="0"/>
              <a:t> проблемного   обучения  состоит в том, чтобы обучить не отдельным мыслительным операциям, а системе умственных действий для решения не стереотипных задач</a:t>
            </a:r>
            <a:r>
              <a:rPr lang="ru-RU" dirty="0" smtClean="0"/>
              <a:t>.</a:t>
            </a:r>
          </a:p>
          <a:p>
            <a:r>
              <a:rPr lang="ru-RU" dirty="0" smtClean="0"/>
              <a:t> </a:t>
            </a:r>
            <a:r>
              <a:rPr lang="ru-RU" dirty="0" smtClean="0"/>
              <a:t>Эта активность заключается в том, что ученик, анализируя, сравнивая, синтезируя, обобщая, конкретизируя фактический материал, сам получат из него новую информацию. </a:t>
            </a:r>
            <a:endParaRPr lang="ru-RU" dirty="0" smtClean="0"/>
          </a:p>
          <a:p>
            <a:r>
              <a:rPr lang="ru-RU" dirty="0" smtClean="0"/>
              <a:t>Это расширение</a:t>
            </a:r>
            <a:r>
              <a:rPr lang="ru-RU" dirty="0" smtClean="0"/>
              <a:t>, углубление знаний при помощи ранее усвоенных знаний или новое применение прежних знаний. Нового применения прежних знаний не может дать ни учитель, ни книга, они ищутся и находятся учеником, поставленным в соответствующую ситуацию. </a:t>
            </a:r>
          </a:p>
          <a:p>
            <a:endParaRPr lang="ru-RU"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685800"/>
            <a:ext cx="7790688" cy="1143000"/>
          </a:xfrm>
        </p:spPr>
        <p:txBody>
          <a:bodyPr>
            <a:normAutofit fontScale="90000"/>
          </a:bodyPr>
          <a:lstStyle/>
          <a:p>
            <a:r>
              <a:rPr lang="ru-RU" b="1" dirty="0" smtClean="0">
                <a:solidFill>
                  <a:schemeClr val="accent4">
                    <a:lumMod val="50000"/>
                  </a:schemeClr>
                </a:solidFill>
              </a:rPr>
              <a:t>История развития представлений о  проблемном   обучении </a:t>
            </a:r>
            <a:r>
              <a:rPr lang="ru-RU" dirty="0" smtClean="0"/>
              <a:t/>
            </a:r>
            <a:br>
              <a:rPr lang="ru-RU" dirty="0" smtClean="0"/>
            </a:br>
            <a:endParaRPr lang="ru-RU" dirty="0"/>
          </a:p>
        </p:txBody>
      </p:sp>
      <p:sp>
        <p:nvSpPr>
          <p:cNvPr id="3" name="Содержимое 2"/>
          <p:cNvSpPr>
            <a:spLocks noGrp="1"/>
          </p:cNvSpPr>
          <p:nvPr>
            <p:ph sz="half" idx="1"/>
          </p:nvPr>
        </p:nvSpPr>
        <p:spPr>
          <a:xfrm>
            <a:off x="1066800" y="2209800"/>
            <a:ext cx="4419600" cy="4191000"/>
          </a:xfrm>
        </p:spPr>
        <p:txBody>
          <a:bodyPr>
            <a:normAutofit/>
          </a:bodyPr>
          <a:lstStyle/>
          <a:p>
            <a:r>
              <a:rPr lang="ru-RU" dirty="0" smtClean="0"/>
              <a:t>постановка </a:t>
            </a:r>
            <a:r>
              <a:rPr lang="ru-RU" dirty="0" smtClean="0"/>
              <a:t> проблемных  вопросов собеседнику и его затруднение в поисках ответов на них были характерны для дискуссий Сократа, этот же прием был известен в </a:t>
            </a:r>
            <a:r>
              <a:rPr lang="ru-RU" dirty="0" err="1" smtClean="0"/>
              <a:t>пифагорийской</a:t>
            </a:r>
            <a:r>
              <a:rPr lang="ru-RU" dirty="0" smtClean="0"/>
              <a:t> </a:t>
            </a:r>
            <a:r>
              <a:rPr lang="ru-RU" dirty="0" smtClean="0"/>
              <a:t>школе</a:t>
            </a:r>
            <a:endParaRPr lang="ru-RU" dirty="0" smtClean="0"/>
          </a:p>
          <a:p>
            <a:endParaRPr lang="ru-RU" dirty="0"/>
          </a:p>
        </p:txBody>
      </p:sp>
      <p:pic>
        <p:nvPicPr>
          <p:cNvPr id="2051" name="Picture 3"/>
          <p:cNvPicPr>
            <a:picLocks noGrp="1" noChangeAspect="1" noChangeArrowheads="1"/>
          </p:cNvPicPr>
          <p:nvPr>
            <p:ph sz="half" idx="2"/>
          </p:nvPr>
        </p:nvPicPr>
        <p:blipFill>
          <a:blip r:embed="rId2" cstate="print"/>
          <a:srcRect/>
          <a:stretch>
            <a:fillRect/>
          </a:stretch>
        </p:blipFill>
        <p:spPr bwMode="auto">
          <a:xfrm>
            <a:off x="5867400" y="2286000"/>
            <a:ext cx="2857500" cy="3810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74320"/>
            <a:ext cx="7714488" cy="1143000"/>
          </a:xfrm>
        </p:spPr>
        <p:txBody>
          <a:bodyPr>
            <a:normAutofit fontScale="90000"/>
          </a:bodyPr>
          <a:lstStyle/>
          <a:p>
            <a:r>
              <a:rPr lang="ru-RU" b="1" dirty="0" smtClean="0">
                <a:solidFill>
                  <a:schemeClr val="accent4">
                    <a:lumMod val="50000"/>
                  </a:schemeClr>
                </a:solidFill>
              </a:rPr>
              <a:t>История развития представлений о  проблемном   обучении</a:t>
            </a:r>
            <a:endParaRPr lang="ru-RU" dirty="0">
              <a:solidFill>
                <a:schemeClr val="accent4">
                  <a:lumMod val="50000"/>
                </a:schemeClr>
              </a:solidFill>
            </a:endParaRPr>
          </a:p>
        </p:txBody>
      </p:sp>
      <p:sp>
        <p:nvSpPr>
          <p:cNvPr id="3" name="Содержимое 2"/>
          <p:cNvSpPr>
            <a:spLocks noGrp="1"/>
          </p:cNvSpPr>
          <p:nvPr>
            <p:ph sz="half" idx="1"/>
          </p:nvPr>
        </p:nvSpPr>
        <p:spPr>
          <a:xfrm>
            <a:off x="1295400" y="1524000"/>
            <a:ext cx="5257800" cy="4663440"/>
          </a:xfrm>
        </p:spPr>
        <p:txBody>
          <a:bodyPr>
            <a:normAutofit fontScale="92500" lnSpcReduction="20000"/>
          </a:bodyPr>
          <a:lstStyle/>
          <a:p>
            <a:r>
              <a:rPr lang="ru-RU" sz="2400" dirty="0" smtClean="0"/>
              <a:t>В новой истории стремление к активному  обучению  восходит к философским взглядам Ф. </a:t>
            </a:r>
            <a:r>
              <a:rPr lang="ru-RU" sz="2400" dirty="0" smtClean="0"/>
              <a:t>Бэкона.</a:t>
            </a:r>
          </a:p>
          <a:p>
            <a:r>
              <a:rPr lang="ru-RU" sz="2400" dirty="0" smtClean="0"/>
              <a:t>В дальнейшем идею активного  обучения  развивали такие педагоги и философы, как Я.А. Коменский, Ж.Ж. Руссо, И.Г. </a:t>
            </a:r>
            <a:r>
              <a:rPr lang="ru-RU" sz="2400" dirty="0" smtClean="0"/>
              <a:t>Песталоцци.</a:t>
            </a:r>
          </a:p>
          <a:p>
            <a:r>
              <a:rPr lang="ru-RU" sz="2400" dirty="0" smtClean="0"/>
              <a:t>Во второй половине XIX века с критикой схоластических методов  обучения  выступал английский педагог </a:t>
            </a:r>
            <a:r>
              <a:rPr lang="ru-RU" sz="2400" dirty="0" err="1" smtClean="0"/>
              <a:t>Армстронг</a:t>
            </a:r>
            <a:r>
              <a:rPr lang="ru-RU" sz="2400" dirty="0" smtClean="0"/>
              <a:t>. Опытным путем он ввел в преподавание  химии  эвристический метод, развивающий мыслительные способности </a:t>
            </a:r>
            <a:r>
              <a:rPr lang="ru-RU" sz="2400" dirty="0" smtClean="0"/>
              <a:t>учащихся.</a:t>
            </a:r>
            <a:endParaRPr lang="ru-RU" sz="2400" dirty="0" smtClean="0"/>
          </a:p>
          <a:p>
            <a:endParaRPr lang="ru-RU" sz="2400"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7620000" y="1371600"/>
            <a:ext cx="1295400" cy="1605867"/>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705600" y="2667000"/>
            <a:ext cx="1114425" cy="1533612"/>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7620000" y="3614442"/>
            <a:ext cx="1295400" cy="1719558"/>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6477000" y="4572000"/>
            <a:ext cx="1261079" cy="16954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81000"/>
            <a:ext cx="7772400" cy="1143000"/>
          </a:xfrm>
        </p:spPr>
        <p:txBody>
          <a:bodyPr>
            <a:noAutofit/>
          </a:bodyPr>
          <a:lstStyle/>
          <a:p>
            <a:pPr algn="ctr"/>
            <a:r>
              <a:rPr lang="ru-RU" sz="3200" b="1" dirty="0" smtClean="0">
                <a:solidFill>
                  <a:schemeClr val="accent4">
                    <a:lumMod val="50000"/>
                  </a:schemeClr>
                </a:solidFill>
                <a:effectLst/>
              </a:rPr>
              <a:t>В американской педагогике сложились две основные </a:t>
            </a:r>
            <a:r>
              <a:rPr lang="ru-RU" sz="3200" b="1" dirty="0" smtClean="0">
                <a:solidFill>
                  <a:schemeClr val="accent4">
                    <a:lumMod val="50000"/>
                  </a:schemeClr>
                </a:solidFill>
                <a:effectLst/>
              </a:rPr>
              <a:t>концепции </a:t>
            </a:r>
            <a:r>
              <a:rPr lang="ru-RU" sz="3200" b="1" dirty="0" smtClean="0">
                <a:solidFill>
                  <a:schemeClr val="accent4">
                    <a:lumMod val="50000"/>
                  </a:schemeClr>
                </a:solidFill>
                <a:effectLst/>
              </a:rPr>
              <a:t> проблемного   обучения.</a:t>
            </a:r>
            <a:endParaRPr lang="ru-RU" sz="3200" b="1" dirty="0">
              <a:solidFill>
                <a:schemeClr val="accent4">
                  <a:lumMod val="50000"/>
                </a:schemeClr>
              </a:solidFill>
              <a:effectLst/>
            </a:endParaRPr>
          </a:p>
        </p:txBody>
      </p:sp>
      <p:sp>
        <p:nvSpPr>
          <p:cNvPr id="3" name="Содержимое 2"/>
          <p:cNvSpPr>
            <a:spLocks noGrp="1"/>
          </p:cNvSpPr>
          <p:nvPr>
            <p:ph sz="half" idx="1"/>
          </p:nvPr>
        </p:nvSpPr>
        <p:spPr>
          <a:xfrm>
            <a:off x="1066800" y="1981200"/>
            <a:ext cx="4191000" cy="4572000"/>
          </a:xfrm>
        </p:spPr>
        <p:txBody>
          <a:bodyPr>
            <a:noAutofit/>
          </a:bodyPr>
          <a:lstStyle/>
          <a:p>
            <a:r>
              <a:rPr lang="ru-RU" sz="1800" dirty="0" smtClean="0"/>
              <a:t>Автором </a:t>
            </a:r>
            <a:r>
              <a:rPr lang="ru-RU" sz="1800" dirty="0" smtClean="0"/>
              <a:t>одной из них является Джон </a:t>
            </a:r>
            <a:r>
              <a:rPr lang="ru-RU" sz="1800" dirty="0" err="1" smtClean="0"/>
              <a:t>Дьюи</a:t>
            </a:r>
            <a:r>
              <a:rPr lang="ru-RU" sz="1800" dirty="0" smtClean="0"/>
              <a:t>. Это еще не теория  проблемного   обучения, но это попытка применить в педагогике выводы психологов о том, что мышление есть решение проблемы.</a:t>
            </a:r>
          </a:p>
          <a:p>
            <a:r>
              <a:rPr lang="ru-RU" sz="1800" dirty="0" smtClean="0"/>
              <a:t>Автором другой, наиболее существенной концепции  проблемного   обучения  является Дж. </a:t>
            </a:r>
            <a:r>
              <a:rPr lang="ru-RU" sz="1800" dirty="0" err="1" smtClean="0"/>
              <a:t>Брунер</a:t>
            </a:r>
            <a:r>
              <a:rPr lang="ru-RU" sz="1800" dirty="0" smtClean="0"/>
              <a:t>. В основе его теории лежат идеи структурирования учебного материала и доминирующей роли интуитивного мышления в процессе усвоения новых знаний.  .</a:t>
            </a:r>
          </a:p>
          <a:p>
            <a:endParaRPr lang="ru-RU" sz="1800"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5486400" y="2133600"/>
            <a:ext cx="1752600" cy="2646543"/>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6858000" y="4038600"/>
            <a:ext cx="1881236" cy="246678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838200"/>
            <a:ext cx="5257800" cy="1447800"/>
          </a:xfrm>
        </p:spPr>
        <p:txBody>
          <a:bodyPr>
            <a:normAutofit fontScale="90000"/>
          </a:bodyPr>
          <a:lstStyle/>
          <a:p>
            <a:r>
              <a:rPr lang="ru-RU" sz="3600" dirty="0" smtClean="0">
                <a:solidFill>
                  <a:schemeClr val="accent4">
                    <a:lumMod val="50000"/>
                  </a:schemeClr>
                </a:solidFill>
              </a:rPr>
              <a:t>В нашей стране идею развивающего обучения впервые выдвинул Л.С. </a:t>
            </a:r>
            <a:r>
              <a:rPr lang="ru-RU" sz="3600" dirty="0" err="1" smtClean="0">
                <a:solidFill>
                  <a:schemeClr val="accent4">
                    <a:lumMod val="50000"/>
                  </a:schemeClr>
                </a:solidFill>
              </a:rPr>
              <a:t>Выготский</a:t>
            </a:r>
            <a:r>
              <a:rPr lang="ru-RU" sz="3600" dirty="0" smtClean="0">
                <a:solidFill>
                  <a:schemeClr val="accent4">
                    <a:lumMod val="50000"/>
                  </a:schemeClr>
                </a:solidFill>
              </a:rPr>
              <a:t>.</a:t>
            </a:r>
            <a:r>
              <a:rPr lang="ru-RU" dirty="0" smtClean="0"/>
              <a:t/>
            </a:r>
            <a:br>
              <a:rPr lang="ru-RU" dirty="0" smtClean="0"/>
            </a:br>
            <a:endParaRPr lang="ru-RU" dirty="0"/>
          </a:p>
        </p:txBody>
      </p:sp>
      <p:sp>
        <p:nvSpPr>
          <p:cNvPr id="3" name="Содержимое 2"/>
          <p:cNvSpPr>
            <a:spLocks noGrp="1"/>
          </p:cNvSpPr>
          <p:nvPr>
            <p:ph sz="half" idx="1"/>
          </p:nvPr>
        </p:nvSpPr>
        <p:spPr>
          <a:xfrm>
            <a:off x="1371600" y="2819400"/>
            <a:ext cx="7010400" cy="3429000"/>
          </a:xfrm>
        </p:spPr>
        <p:txBody>
          <a:bodyPr>
            <a:normAutofit fontScale="85000" lnSpcReduction="20000"/>
          </a:bodyPr>
          <a:lstStyle/>
          <a:p>
            <a:r>
              <a:rPr lang="ru-RU" dirty="0" smtClean="0"/>
              <a:t>В центре своих исследований </a:t>
            </a:r>
            <a:r>
              <a:rPr lang="ru-RU" dirty="0" err="1" smtClean="0"/>
              <a:t>Выготский</a:t>
            </a:r>
            <a:r>
              <a:rPr lang="ru-RU" dirty="0" smtClean="0"/>
              <a:t> ставит вопрос об отношении обучения и развития ребенка. </a:t>
            </a:r>
            <a:endParaRPr lang="ru-RU" dirty="0" smtClean="0"/>
          </a:p>
          <a:p>
            <a:r>
              <a:rPr lang="ru-RU" dirty="0" smtClean="0"/>
              <a:t>По </a:t>
            </a:r>
            <a:r>
              <a:rPr lang="ru-RU" dirty="0" smtClean="0"/>
              <a:t>его мнению, вопрос об отношении обучения и развития ребенка в школьном возрасте представляет собой самый центральный и основной вопрос, без которого проблема педагогической психологии и анализа педагогического процесса не могут быть не только правильно решены, но даже поставлены. </a:t>
            </a:r>
          </a:p>
          <a:p>
            <a:endParaRPr lang="ru-RU"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6670079" y="228600"/>
            <a:ext cx="1868506" cy="24384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9800" y="304800"/>
            <a:ext cx="5727192" cy="1143000"/>
          </a:xfrm>
        </p:spPr>
        <p:txBody>
          <a:bodyPr>
            <a:normAutofit fontScale="90000"/>
          </a:bodyPr>
          <a:lstStyle/>
          <a:p>
            <a:pPr algn="ctr"/>
            <a:r>
              <a:rPr lang="ru-RU" b="1" dirty="0" smtClean="0">
                <a:solidFill>
                  <a:schemeClr val="accent2">
                    <a:lumMod val="50000"/>
                  </a:schemeClr>
                </a:solidFill>
              </a:rPr>
              <a:t>Сущность  проблемного   обучения </a:t>
            </a:r>
            <a:endParaRPr lang="ru-RU" dirty="0">
              <a:solidFill>
                <a:schemeClr val="accent2">
                  <a:lumMod val="50000"/>
                </a:schemeClr>
              </a:solidFill>
            </a:endParaRPr>
          </a:p>
        </p:txBody>
      </p:sp>
      <p:sp>
        <p:nvSpPr>
          <p:cNvPr id="3" name="Содержимое 2"/>
          <p:cNvSpPr>
            <a:spLocks noGrp="1"/>
          </p:cNvSpPr>
          <p:nvPr>
            <p:ph sz="half" idx="1"/>
          </p:nvPr>
        </p:nvSpPr>
        <p:spPr>
          <a:xfrm>
            <a:off x="990600" y="1524000"/>
            <a:ext cx="4800600" cy="5105400"/>
          </a:xfrm>
        </p:spPr>
        <p:txBody>
          <a:bodyPr>
            <a:normAutofit fontScale="47500" lnSpcReduction="20000"/>
          </a:bodyPr>
          <a:lstStyle/>
          <a:p>
            <a:r>
              <a:rPr lang="ru-RU" sz="4200" b="1" dirty="0" smtClean="0"/>
              <a:t>Проблемное</a:t>
            </a:r>
            <a:r>
              <a:rPr lang="ru-RU" sz="4200" b="1" dirty="0" smtClean="0"/>
              <a:t>   обучение</a:t>
            </a:r>
            <a:r>
              <a:rPr lang="ru-RU" sz="4200" dirty="0" smtClean="0"/>
              <a:t>  – это тип развивающего  обучения, в котором сочетаются систематическая самостоятельная поисковая деятельность учащихся с усвоением ими готовых выводов науки</a:t>
            </a:r>
            <a:r>
              <a:rPr lang="ru-RU" sz="4200" dirty="0" smtClean="0"/>
              <a:t>, а система </a:t>
            </a:r>
            <a:r>
              <a:rPr lang="ru-RU" sz="4200" dirty="0" smtClean="0"/>
              <a:t>методов построена с учетом </a:t>
            </a:r>
            <a:r>
              <a:rPr lang="ru-RU" sz="4200" dirty="0" err="1" smtClean="0"/>
              <a:t>целеполагания</a:t>
            </a:r>
            <a:r>
              <a:rPr lang="ru-RU" sz="4200" dirty="0" smtClean="0"/>
              <a:t> и принципа </a:t>
            </a:r>
            <a:r>
              <a:rPr lang="ru-RU" sz="4200" dirty="0" err="1" smtClean="0"/>
              <a:t>проблемности</a:t>
            </a:r>
            <a:r>
              <a:rPr lang="ru-RU" sz="4200" dirty="0" smtClean="0"/>
              <a:t>.</a:t>
            </a:r>
            <a:endParaRPr lang="ru-RU" sz="4200" dirty="0" smtClean="0"/>
          </a:p>
          <a:p>
            <a:r>
              <a:rPr lang="ru-RU" sz="4200" dirty="0" smtClean="0"/>
              <a:t>П</a:t>
            </a:r>
            <a:r>
              <a:rPr lang="ru-RU" sz="4200" dirty="0" smtClean="0"/>
              <a:t>роцесс </a:t>
            </a:r>
            <a:r>
              <a:rPr lang="ru-RU" sz="4200" dirty="0" smtClean="0"/>
              <a:t>взаимодействия преподавания и учения ориентирован на формирование познавательной самостоятельности учащихся, устойчивых мотивов учения и мыслительных, включая и творческие способности в ходе усвоения ими научных понятий и способов деятельности, детерминированного системой  проблемных  ситуаций.</a:t>
            </a:r>
          </a:p>
          <a:p>
            <a:endParaRPr lang="ru-RU" dirty="0"/>
          </a:p>
        </p:txBody>
      </p:sp>
      <p:sp>
        <p:nvSpPr>
          <p:cNvPr id="6" name="Прямоугольник 5"/>
          <p:cNvSpPr/>
          <p:nvPr/>
        </p:nvSpPr>
        <p:spPr>
          <a:xfrm>
            <a:off x="6400800" y="5029200"/>
            <a:ext cx="2012319" cy="369332"/>
          </a:xfrm>
          <a:prstGeom prst="rect">
            <a:avLst/>
          </a:prstGeom>
        </p:spPr>
        <p:txBody>
          <a:bodyPr wrap="square">
            <a:spAutoFit/>
          </a:bodyPr>
          <a:lstStyle/>
          <a:p>
            <a:r>
              <a:rPr lang="ru-RU" dirty="0" smtClean="0"/>
              <a:t>М.И. </a:t>
            </a:r>
            <a:r>
              <a:rPr lang="ru-RU" dirty="0" err="1" smtClean="0"/>
              <a:t>Махмутов</a:t>
            </a:r>
            <a:endParaRPr lang="ru-RU" dirty="0"/>
          </a:p>
        </p:txBody>
      </p:sp>
      <p:pic>
        <p:nvPicPr>
          <p:cNvPr id="6147" name="Picture 3"/>
          <p:cNvPicPr>
            <a:picLocks noGrp="1" noChangeAspect="1" noChangeArrowheads="1"/>
          </p:cNvPicPr>
          <p:nvPr>
            <p:ph sz="half" idx="2"/>
          </p:nvPr>
        </p:nvPicPr>
        <p:blipFill>
          <a:blip r:embed="rId2" cstate="print"/>
          <a:srcRect/>
          <a:stretch>
            <a:fillRect/>
          </a:stretch>
        </p:blipFill>
        <p:spPr bwMode="auto">
          <a:xfrm>
            <a:off x="6477000" y="2133600"/>
            <a:ext cx="1892711" cy="251460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8001000" cy="1706562"/>
          </a:xfrm>
        </p:spPr>
        <p:txBody>
          <a:bodyPr>
            <a:noAutofit/>
          </a:bodyPr>
          <a:lstStyle/>
          <a:p>
            <a:pPr algn="ctr"/>
            <a:r>
              <a:rPr lang="ru-RU" sz="3600" b="1" dirty="0" smtClean="0">
                <a:solidFill>
                  <a:schemeClr val="accent2">
                    <a:lumMod val="50000"/>
                  </a:schemeClr>
                </a:solidFill>
              </a:rPr>
              <a:t>Способы организации </a:t>
            </a:r>
            <a:r>
              <a:rPr lang="ru-RU" sz="3600" b="1" dirty="0" smtClean="0">
                <a:solidFill>
                  <a:schemeClr val="accent2">
                    <a:lumMod val="50000"/>
                  </a:schemeClr>
                </a:solidFill>
              </a:rPr>
              <a:t> проблемного   обучения</a:t>
            </a:r>
            <a:r>
              <a:rPr lang="ru-RU" sz="3600" b="1" dirty="0" smtClean="0">
                <a:solidFill>
                  <a:schemeClr val="bg2">
                    <a:lumMod val="25000"/>
                  </a:schemeClr>
                </a:solidFill>
              </a:rPr>
              <a:t> </a:t>
            </a:r>
            <a:endParaRPr lang="ru-RU" sz="3600" dirty="0">
              <a:solidFill>
                <a:schemeClr val="bg2">
                  <a:lumMod val="25000"/>
                </a:schemeClr>
              </a:solidFill>
            </a:endParaRPr>
          </a:p>
        </p:txBody>
      </p:sp>
      <p:sp>
        <p:nvSpPr>
          <p:cNvPr id="5" name="Содержимое 4"/>
          <p:cNvSpPr>
            <a:spLocks noGrp="1"/>
          </p:cNvSpPr>
          <p:nvPr>
            <p:ph idx="1"/>
          </p:nvPr>
        </p:nvSpPr>
        <p:spPr>
          <a:xfrm>
            <a:off x="1066800" y="1447800"/>
            <a:ext cx="7866888" cy="5181600"/>
          </a:xfrm>
        </p:spPr>
        <p:txBody>
          <a:bodyPr>
            <a:normAutofit fontScale="70000" lnSpcReduction="20000"/>
          </a:bodyPr>
          <a:lstStyle/>
          <a:p>
            <a:r>
              <a:rPr lang="ru-RU" b="1" i="1" dirty="0" smtClean="0"/>
              <a:t>проблемное  изложение</a:t>
            </a:r>
            <a:r>
              <a:rPr lang="ru-RU" dirty="0" smtClean="0"/>
              <a:t> это способ </a:t>
            </a:r>
            <a:r>
              <a:rPr lang="ru-RU" dirty="0" smtClean="0"/>
              <a:t>организации </a:t>
            </a:r>
            <a:r>
              <a:rPr lang="ru-RU" dirty="0" smtClean="0"/>
              <a:t> проблемного   обучения  наиболее уместен в тех случаях, когда учащиеся не обладают достаточным объемом знаний, когда они впервые сталкиваются с тем или иным явлением и не могут установить необходимые ассоциации;</a:t>
            </a:r>
          </a:p>
          <a:p>
            <a:r>
              <a:rPr lang="ru-RU" dirty="0" smtClean="0"/>
              <a:t> </a:t>
            </a:r>
            <a:r>
              <a:rPr lang="ru-RU" b="1" i="1" dirty="0" smtClean="0"/>
              <a:t>поисковая беседа</a:t>
            </a:r>
            <a:r>
              <a:rPr lang="ru-RU" dirty="0" smtClean="0"/>
              <a:t> это такая беседа, в процессе которой учащиеся, опираясь на уже известный им материал, под руководством учителя ищут и самостоятельно находят ответ на поставленный  проблемный  вопрос;</a:t>
            </a:r>
          </a:p>
          <a:p>
            <a:r>
              <a:rPr lang="ru-RU" b="1" i="1" dirty="0" smtClean="0"/>
              <a:t>самостоятельная </a:t>
            </a:r>
            <a:r>
              <a:rPr lang="ru-RU" b="1" i="1" dirty="0" smtClean="0"/>
              <a:t>поисковая и исследовательская деятельность учащихся</a:t>
            </a:r>
            <a:r>
              <a:rPr lang="ru-RU" dirty="0" smtClean="0"/>
              <a:t> является высшей формой самостоятельной деятельности и возможна лишь тогда, когда они обладают достаточными знаниями, необходимыми для построения научных предположений, а также умением выдвигать гипотезы.</a:t>
            </a:r>
          </a:p>
          <a:p>
            <a:endParaRPr lang="ru-RU"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304800"/>
            <a:ext cx="7498080" cy="1143000"/>
          </a:xfrm>
        </p:spPr>
        <p:txBody>
          <a:bodyPr>
            <a:normAutofit fontScale="90000"/>
          </a:bodyPr>
          <a:lstStyle/>
          <a:p>
            <a:pPr algn="ctr"/>
            <a:r>
              <a:rPr lang="ru-RU" b="1" dirty="0" smtClean="0">
                <a:solidFill>
                  <a:schemeClr val="accent2">
                    <a:lumMod val="50000"/>
                  </a:schemeClr>
                </a:solidFill>
              </a:rPr>
              <a:t>Условия </a:t>
            </a:r>
            <a:r>
              <a:rPr lang="ru-RU" b="1" dirty="0" smtClean="0">
                <a:solidFill>
                  <a:schemeClr val="accent2">
                    <a:lumMod val="50000"/>
                  </a:schemeClr>
                </a:solidFill>
              </a:rPr>
              <a:t>проблемного   обучения </a:t>
            </a:r>
            <a:r>
              <a:rPr lang="ru-RU" b="1" dirty="0" smtClean="0">
                <a:solidFill>
                  <a:schemeClr val="accent2">
                    <a:lumMod val="50000"/>
                  </a:schemeClr>
                </a:solidFill>
              </a:rPr>
              <a:t>:</a:t>
            </a:r>
            <a:endParaRPr lang="ru-RU" dirty="0">
              <a:solidFill>
                <a:schemeClr val="accent2">
                  <a:lumMod val="50000"/>
                </a:schemeClr>
              </a:solidFill>
            </a:endParaRPr>
          </a:p>
        </p:txBody>
      </p:sp>
      <p:sp>
        <p:nvSpPr>
          <p:cNvPr id="3" name="Содержимое 2"/>
          <p:cNvSpPr>
            <a:spLocks noGrp="1"/>
          </p:cNvSpPr>
          <p:nvPr>
            <p:ph idx="1"/>
          </p:nvPr>
        </p:nvSpPr>
        <p:spPr>
          <a:xfrm>
            <a:off x="1295400" y="1676400"/>
            <a:ext cx="7498080" cy="4800600"/>
          </a:xfrm>
        </p:spPr>
        <p:txBody>
          <a:bodyPr/>
          <a:lstStyle/>
          <a:p>
            <a:r>
              <a:rPr lang="ru-RU" sz="3600" dirty="0" smtClean="0"/>
              <a:t>наличие  проблемной  ситуации;</a:t>
            </a:r>
          </a:p>
          <a:p>
            <a:r>
              <a:rPr lang="ru-RU" sz="3600" dirty="0" smtClean="0"/>
              <a:t>готовность </a:t>
            </a:r>
            <a:r>
              <a:rPr lang="ru-RU" sz="3600" dirty="0" smtClean="0"/>
              <a:t>ученика к поиску решения; </a:t>
            </a:r>
          </a:p>
          <a:p>
            <a:r>
              <a:rPr lang="ru-RU" sz="3600" dirty="0" smtClean="0"/>
              <a:t>возможность </a:t>
            </a:r>
            <a:r>
              <a:rPr lang="ru-RU" sz="3600" dirty="0" smtClean="0"/>
              <a:t>неоднозначного пути решения</a:t>
            </a:r>
            <a:r>
              <a:rPr lang="ru-RU" sz="3600" dirty="0" smtClean="0"/>
              <a:t>.</a:t>
            </a:r>
          </a:p>
          <a:p>
            <a:endParaRPr lang="ru-RU" sz="3600" dirty="0" smtClean="0"/>
          </a:p>
          <a:p>
            <a:endParaRPr lang="ru-RU" dirty="0"/>
          </a:p>
        </p:txBody>
      </p:sp>
      <p:pic>
        <p:nvPicPr>
          <p:cNvPr id="6" name="Picture 2"/>
          <p:cNvPicPr>
            <a:picLocks noChangeAspect="1" noChangeArrowheads="1"/>
          </p:cNvPicPr>
          <p:nvPr/>
        </p:nvPicPr>
        <p:blipFill>
          <a:blip r:embed="rId2" cstate="print"/>
          <a:srcRect/>
          <a:stretch>
            <a:fillRect/>
          </a:stretch>
        </p:blipFill>
        <p:spPr bwMode="auto">
          <a:xfrm>
            <a:off x="5334000" y="4419600"/>
            <a:ext cx="2667000" cy="200179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132</TotalTime>
  <Words>1037</Words>
  <Application>Microsoft Office PowerPoint</Application>
  <PresentationFormat>Экран (4:3)</PresentationFormat>
  <Paragraphs>92</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Солнцестояние</vt:lpstr>
      <vt:lpstr>Использование методов проблемного обучения на уроках химии</vt:lpstr>
      <vt:lpstr>Активизация учебного процесса и учебной деятельности учащихся</vt:lpstr>
      <vt:lpstr>История развития представлений о  проблемном   обучении  </vt:lpstr>
      <vt:lpstr>История развития представлений о  проблемном   обучении</vt:lpstr>
      <vt:lpstr>В американской педагогике сложились две основные концепции  проблемного   обучения.</vt:lpstr>
      <vt:lpstr>В нашей стране идею развивающего обучения впервые выдвинул Л.С. Выготский. </vt:lpstr>
      <vt:lpstr>Сущность  проблемного   обучения </vt:lpstr>
      <vt:lpstr>Способы организации  проблемного   обучения </vt:lpstr>
      <vt:lpstr>Условия проблемного   обучения :</vt:lpstr>
      <vt:lpstr>Приемы осуществления  проблемного   обучения: </vt:lpstr>
      <vt:lpstr>Использование методов проблемного обучения на уроках химии      (из опыта работы) </vt:lpstr>
      <vt:lpstr>Использование причинно-следственных связей различных сторон окружающего мира:   </vt:lpstr>
      <vt:lpstr>Урок «Применение водорода», решая ряд проблемных вопросов на зависимость свойств водорода и возможным его применением, ученики заполняют таблицу: </vt:lpstr>
      <vt:lpstr>Постановка проблемы в ходе выполнения исследовательских, лабораторных задач с последующим обобщением знаний по этим темам. </vt:lpstr>
      <vt:lpstr>Урок «Строение и свойства глюкозы» (10 класс) проводится в форме эвристической беседы с выдвижением гипотез и проверкой их демонстрационным и лабораторным экспериментами.  </vt:lpstr>
      <vt:lpstr>Результаты эксперимента и выводы:</vt:lpstr>
      <vt:lpstr>Исходя из результатов своей работы, предлагаю более широко применять методы проблемного обучения при изучении школьного курса химии: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Лорена</cp:lastModifiedBy>
  <cp:revision>15</cp:revision>
  <dcterms:modified xsi:type="dcterms:W3CDTF">2012-02-09T17:20:34Z</dcterms:modified>
</cp:coreProperties>
</file>