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6" r:id="rId10"/>
    <p:sldId id="265" r:id="rId11"/>
    <p:sldId id="268" r:id="rId12"/>
    <p:sldId id="269" r:id="rId13"/>
    <p:sldId id="271" r:id="rId14"/>
    <p:sldId id="272" r:id="rId15"/>
    <p:sldId id="264" r:id="rId16"/>
    <p:sldId id="267" r:id="rId17"/>
    <p:sldId id="270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Внутренняя политика Николая </a:t>
            </a:r>
            <a:r>
              <a:rPr lang="en-US" b="1" dirty="0" smtClean="0"/>
              <a:t>I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«Свод законов Российской империи»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0" y="2133599"/>
            <a:ext cx="8534400" cy="4511899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1832 г. Кодификация законов</a:t>
            </a:r>
          </a:p>
          <a:p>
            <a:r>
              <a:rPr lang="ru-RU" sz="3600" b="1" dirty="0" smtClean="0"/>
              <a:t>Статья 1: </a:t>
            </a:r>
          </a:p>
          <a:p>
            <a:r>
              <a:rPr lang="ru-RU" sz="3600" b="1" dirty="0" smtClean="0"/>
              <a:t>«Император всероссийский есть монарх самодержавный и неограниченный</a:t>
            </a:r>
            <a:r>
              <a:rPr lang="ru-RU" sz="3600" b="1" dirty="0" smtClean="0"/>
              <a:t>»</a:t>
            </a:r>
            <a:endParaRPr lang="en-US" sz="3600" b="1" dirty="0" smtClean="0"/>
          </a:p>
          <a:p>
            <a:endParaRPr lang="en-US" sz="3600" b="1" dirty="0"/>
          </a:p>
          <a:p>
            <a:r>
              <a:rPr lang="ru-RU" sz="3600" b="1" dirty="0" smtClean="0">
                <a:solidFill>
                  <a:srgbClr val="FFC000"/>
                </a:solidFill>
              </a:rPr>
              <a:t>Кто изображен на портрете?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1190"/>
            <a:ext cx="3657600" cy="394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3229" y="0"/>
            <a:ext cx="8911687" cy="1280890"/>
          </a:xfrm>
        </p:spPr>
        <p:txBody>
          <a:bodyPr/>
          <a:lstStyle/>
          <a:p>
            <a:r>
              <a:rPr lang="ru-RU" b="1" dirty="0" smtClean="0"/>
              <a:t>Крестьянская реформа 1837-1841 гг.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8963" y="746975"/>
            <a:ext cx="8573037" cy="598867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Улучшение положения государственных крестьян: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Введение крестьянского самоуправления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Переселение малоземельных крестьян на свободные земли за счет казны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Строит-во школ, больниц, </a:t>
            </a:r>
            <a:r>
              <a:rPr lang="ru-RU" sz="3200" b="1" dirty="0" err="1"/>
              <a:t>в</a:t>
            </a:r>
            <a:r>
              <a:rPr lang="ru-RU" sz="3200" b="1" dirty="0" err="1" smtClean="0"/>
              <a:t>ет</a:t>
            </a:r>
            <a:r>
              <a:rPr lang="ru-RU" sz="3200" b="1" dirty="0" smtClean="0"/>
              <a:t>. Лечебниц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Посадки картофеля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77" y="1264555"/>
            <a:ext cx="3410733" cy="3565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577" y="5177307"/>
            <a:ext cx="2675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г</a:t>
            </a:r>
            <a:r>
              <a:rPr lang="ru-RU" sz="3200" b="1" dirty="0" smtClean="0">
                <a:solidFill>
                  <a:srgbClr val="0070C0"/>
                </a:solidFill>
              </a:rPr>
              <a:t>раф Павел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Киселев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Крестьянская реформа 1837-1841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9058" y="2043448"/>
            <a:ext cx="8090556" cy="456341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Отмены реформы гос. Крестьян потребовали помещики. </a:t>
            </a:r>
            <a:r>
              <a:rPr lang="ru-RU" sz="3200" b="1" dirty="0" smtClean="0">
                <a:solidFill>
                  <a:srgbClr val="FFC000"/>
                </a:solidFill>
              </a:rPr>
              <a:t>Почему???</a:t>
            </a:r>
          </a:p>
          <a:p>
            <a:endParaRPr lang="ru-RU" sz="3200" b="1" dirty="0">
              <a:solidFill>
                <a:srgbClr val="FFC000"/>
              </a:solidFill>
            </a:endParaRPr>
          </a:p>
          <a:p>
            <a:endParaRPr lang="ru-RU" sz="3200" b="1" dirty="0" smtClean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524"/>
            <a:ext cx="3644721" cy="405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5510" y="0"/>
            <a:ext cx="8911687" cy="128089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Борьба с революционными настроениями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7144" y="1688474"/>
            <a:ext cx="8117467" cy="491838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III </a:t>
            </a:r>
            <a:r>
              <a:rPr lang="ru-RU" sz="3200" b="1" dirty="0" smtClean="0"/>
              <a:t>отделение имперской канцелярии – розыск и предотвращение антиправительственных заговоров</a:t>
            </a:r>
          </a:p>
          <a:p>
            <a:pPr marL="0" indent="0">
              <a:buNone/>
            </a:pPr>
            <a:r>
              <a:rPr lang="ru-RU" sz="3200" b="1" dirty="0" smtClean="0"/>
              <a:t>Создание корпуса жандармов</a:t>
            </a:r>
          </a:p>
          <a:p>
            <a:r>
              <a:rPr lang="ru-RU" sz="3200" b="1" dirty="0" smtClean="0"/>
              <a:t>«Чугунный» указ о цензуре печати</a:t>
            </a:r>
          </a:p>
          <a:p>
            <a:r>
              <a:rPr lang="ru-RU" sz="3200" b="1" dirty="0" smtClean="0"/>
              <a:t>Запрет принимать детей крестьян в средние и высшие учебные заведения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64" y="1173318"/>
            <a:ext cx="3235280" cy="3372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335" y="4932608"/>
            <a:ext cx="3300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Генерал А. Х.</a:t>
            </a:r>
          </a:p>
          <a:p>
            <a:r>
              <a:rPr lang="ru-RU" sz="3600" b="1" dirty="0" err="1" smtClean="0"/>
              <a:t>Бенкендорф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983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00050"/>
            <a:ext cx="60960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Укрепление роли гос. аппарата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3493" y="2133600"/>
            <a:ext cx="10281119" cy="377762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Личный контроль над всем, что происходит в империи</a:t>
            </a:r>
          </a:p>
          <a:p>
            <a:r>
              <a:rPr lang="ru-RU" sz="3200" b="1" dirty="0" smtClean="0"/>
              <a:t>Увеличение армии чиновников (с 15 до 90 тысяч человек)</a:t>
            </a:r>
          </a:p>
          <a:p>
            <a:r>
              <a:rPr lang="ru-RU" sz="3200" b="1" dirty="0" smtClean="0">
                <a:solidFill>
                  <a:srgbClr val="00B0F0"/>
                </a:solidFill>
              </a:rPr>
              <a:t>Бюрократия</a:t>
            </a:r>
            <a:r>
              <a:rPr lang="ru-RU" sz="3200" b="1" dirty="0" smtClean="0"/>
              <a:t> (греч.) – власть канцелярий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131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Укрепление положения дворян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Введение майората – наследование поместья старшим сыном</a:t>
            </a:r>
          </a:p>
          <a:p>
            <a:r>
              <a:rPr lang="ru-RU" sz="3200" b="1" dirty="0" smtClean="0"/>
              <a:t>Поступление в университеты только детей дворян и чиновников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8797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Отношения с РПЦ</a:t>
            </a:r>
            <a:br>
              <a:rPr lang="ru-RU" dirty="0" smtClean="0"/>
            </a:br>
            <a:r>
              <a:rPr lang="ru-RU" dirty="0" smtClean="0"/>
              <a:t>Русская Православная церковь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Усиление роли Церкви в образовании</a:t>
            </a:r>
          </a:p>
          <a:p>
            <a:r>
              <a:rPr lang="ru-RU" sz="3200" b="1" dirty="0" smtClean="0"/>
              <a:t>Привилегированное положение РПЦ в государстве</a:t>
            </a:r>
          </a:p>
          <a:p>
            <a:r>
              <a:rPr lang="ru-RU" sz="3200" b="1" dirty="0" smtClean="0"/>
              <a:t>Борьба со старообрядцами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476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8794" y="1378039"/>
            <a:ext cx="10525818" cy="535761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Параграф 10 пункты 2,  4, (Укрепление</a:t>
            </a:r>
            <a:r>
              <a:rPr lang="en-US" sz="3200" b="1" dirty="0" smtClean="0"/>
              <a:t> </a:t>
            </a:r>
            <a:r>
              <a:rPr lang="ru-RU" sz="3200" b="1" dirty="0" smtClean="0"/>
              <a:t>роли…,  Попытки решить…)</a:t>
            </a:r>
          </a:p>
          <a:p>
            <a:r>
              <a:rPr lang="ru-RU" sz="3200" b="1" dirty="0" smtClean="0"/>
              <a:t>Рабочая тетрадь параграф 10 № 8 </a:t>
            </a:r>
            <a:r>
              <a:rPr lang="ru-RU" sz="3200" b="1" u="sng" dirty="0" smtClean="0"/>
              <a:t>подробно </a:t>
            </a:r>
            <a:r>
              <a:rPr lang="ru-RU" sz="3200" b="1" dirty="0" smtClean="0"/>
              <a:t>(учебник пункты 3, 6)</a:t>
            </a:r>
          </a:p>
          <a:p>
            <a:r>
              <a:rPr lang="ru-RU" sz="3200" b="1" dirty="0" smtClean="0"/>
              <a:t>Работа с документом в конце параграфа – устно отвечать на </a:t>
            </a:r>
            <a:r>
              <a:rPr lang="ru-RU" sz="3200" b="1" dirty="0" smtClean="0"/>
              <a:t>вопросы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7507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642" y="2133600"/>
            <a:ext cx="10615970" cy="3777622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/>
              <a:t>Николай </a:t>
            </a:r>
            <a:r>
              <a:rPr lang="en-US" sz="3600" dirty="0" smtClean="0"/>
              <a:t>I </a:t>
            </a:r>
            <a:r>
              <a:rPr lang="ru-RU" sz="3600" dirty="0" smtClean="0"/>
              <a:t> - личность монарха</a:t>
            </a:r>
          </a:p>
          <a:p>
            <a:r>
              <a:rPr lang="ru-RU" sz="3600" dirty="0" smtClean="0"/>
              <a:t>Реформы Николая </a:t>
            </a:r>
            <a:r>
              <a:rPr lang="en-US" sz="3600" dirty="0" smtClean="0"/>
              <a:t>I </a:t>
            </a:r>
            <a:endParaRPr lang="ru-RU" sz="3600" dirty="0" smtClean="0"/>
          </a:p>
          <a:p>
            <a:pPr marL="742950" indent="-742950">
              <a:buFont typeface="+mj-lt"/>
              <a:buAutoNum type="alphaLcPeriod"/>
            </a:pPr>
            <a:r>
              <a:rPr lang="ru-RU" sz="3600" dirty="0" smtClean="0"/>
              <a:t>Кодификация законов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3600" dirty="0" smtClean="0"/>
              <a:t>Крестьянская реформа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3600" dirty="0" smtClean="0"/>
              <a:t>Создание  </a:t>
            </a:r>
            <a:r>
              <a:rPr lang="en-US" sz="3600" dirty="0" smtClean="0"/>
              <a:t>III </a:t>
            </a:r>
            <a:r>
              <a:rPr lang="ru-RU" sz="3600" dirty="0" smtClean="0"/>
              <a:t>отделения императорской канцелярии</a:t>
            </a:r>
            <a:endParaRPr lang="ru-RU" sz="3600" dirty="0" smtClean="0"/>
          </a:p>
          <a:p>
            <a:r>
              <a:rPr lang="ru-RU" sz="3600" dirty="0" smtClean="0"/>
              <a:t>Русская православная церковь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326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9" y="0"/>
            <a:ext cx="514003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9" y="0"/>
            <a:ext cx="4523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546"/>
            <a:ext cx="606933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57" y="-164205"/>
            <a:ext cx="5352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Николай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3493" y="2133600"/>
            <a:ext cx="10281119" cy="3777622"/>
          </a:xfrm>
        </p:spPr>
        <p:txBody>
          <a:bodyPr>
            <a:normAutofit/>
          </a:bodyPr>
          <a:lstStyle/>
          <a:p>
            <a:r>
              <a:rPr lang="ru-RU" sz="2800" b="1" dirty="0"/>
              <a:t>«Я видел,  что или должно мне взять на себя пролить кровь некоторых и спасти почти наверно всё, или, пощадив себя, жертвовать решительно государством</a:t>
            </a:r>
            <a:r>
              <a:rPr lang="ru-RU" sz="2800" b="1" dirty="0" smtClean="0"/>
              <a:t>». (О восстании декабристов)</a:t>
            </a:r>
          </a:p>
          <a:p>
            <a:endParaRPr lang="ru-RU" sz="2800" b="1" dirty="0"/>
          </a:p>
          <a:p>
            <a:r>
              <a:rPr lang="ru-RU" sz="2800" b="1" dirty="0"/>
              <a:t>«Я хочу воспитать в моём сыне человека, прежде чем сделать из него государя»,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239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Николай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944" y="2133600"/>
            <a:ext cx="10860668" cy="3777622"/>
          </a:xfrm>
        </p:spPr>
        <p:txBody>
          <a:bodyPr>
            <a:normAutofit/>
          </a:bodyPr>
          <a:lstStyle/>
          <a:p>
            <a:r>
              <a:rPr lang="ru-RU" sz="2800" b="1" dirty="0"/>
              <a:t>«Виновных прогнать сквозь строй тысячу раз двенадцать раз. Слава Богу, смертной казни у нас не бывало и не мне её вводить</a:t>
            </a:r>
            <a:r>
              <a:rPr lang="ru-RU" sz="2800" b="1" dirty="0" smtClean="0"/>
              <a:t>». (указ по армии)</a:t>
            </a:r>
          </a:p>
          <a:p>
            <a:endParaRPr lang="ru-RU" sz="2800" b="1" dirty="0"/>
          </a:p>
          <a:p>
            <a:r>
              <a:rPr lang="ru-RU" sz="2800" b="1" dirty="0"/>
              <a:t>«Мне особенно приятно видеть, что главная цель </a:t>
            </a:r>
            <a:r>
              <a:rPr lang="ru-RU" sz="2800" b="1" u="sng" dirty="0"/>
              <a:t>военного</a:t>
            </a:r>
            <a:r>
              <a:rPr lang="ru-RU" sz="2800" b="1" dirty="0"/>
              <a:t> воспитания обращена к развитию в юношах чистых правил нравственности и чувства чести». </a:t>
            </a:r>
          </a:p>
        </p:txBody>
      </p:sp>
    </p:spTree>
    <p:extLst>
      <p:ext uri="{BB962C8B-B14F-4D97-AF65-F5344CB8AC3E}">
        <p14:creationId xmlns:p14="http://schemas.microsoft.com/office/powerpoint/2010/main" val="10299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Николай </a:t>
            </a:r>
            <a:r>
              <a:rPr lang="en-US" dirty="0" smtClean="0"/>
              <a:t>I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217" y="2133600"/>
            <a:ext cx="10783395" cy="377762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…есть </a:t>
            </a:r>
            <a:r>
              <a:rPr lang="ru-RU" sz="2800" b="1" dirty="0"/>
              <a:t>только один ответ — </a:t>
            </a:r>
            <a:r>
              <a:rPr lang="ru-RU" sz="2800" b="1" dirty="0">
                <a:solidFill>
                  <a:srgbClr val="FF0000"/>
                </a:solidFill>
              </a:rPr>
              <a:t>долг!</a:t>
            </a:r>
            <a:r>
              <a:rPr lang="ru-RU" sz="2800" b="1" dirty="0"/>
              <a:t> Да, это не пустое слово, для того, кто с юности приучен принимать его так, как я. Это слово имеет священный </a:t>
            </a:r>
            <a:r>
              <a:rPr lang="ru-RU" sz="2800" b="1" dirty="0" smtClean="0"/>
              <a:t>смысл… Таков </a:t>
            </a:r>
            <a:r>
              <a:rPr lang="ru-RU" sz="2800" b="1" dirty="0"/>
              <a:t>мой лозунг. Он жестокий; признаюсь, мне под ним мучительнее, чем можно выразить, но я создан, чтобы мучиться».</a:t>
            </a:r>
          </a:p>
        </p:txBody>
      </p:sp>
    </p:spTree>
    <p:extLst>
      <p:ext uri="{BB962C8B-B14F-4D97-AF65-F5344CB8AC3E}">
        <p14:creationId xmlns:p14="http://schemas.microsoft.com/office/powerpoint/2010/main" val="9902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5500" y="-180304"/>
            <a:ext cx="8911687" cy="1280890"/>
          </a:xfrm>
        </p:spPr>
        <p:txBody>
          <a:bodyPr/>
          <a:lstStyle/>
          <a:p>
            <a:r>
              <a:rPr lang="ru-RU" dirty="0" smtClean="0"/>
              <a:t>О Николае </a:t>
            </a:r>
            <a:r>
              <a:rPr lang="en-US" dirty="0" smtClean="0"/>
              <a:t>I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823" y="347730"/>
            <a:ext cx="11535177" cy="651027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Французский поэт и мыслитель </a:t>
            </a:r>
            <a:r>
              <a:rPr lang="ru-RU" sz="2800" b="1" dirty="0" err="1">
                <a:solidFill>
                  <a:srgbClr val="0070C0"/>
                </a:solidFill>
              </a:rPr>
              <a:t>Ламартин</a:t>
            </a:r>
            <a:r>
              <a:rPr lang="ru-RU" sz="2800" b="1" dirty="0">
                <a:solidFill>
                  <a:srgbClr val="0070C0"/>
                </a:solidFill>
              </a:rPr>
              <a:t> А. </a:t>
            </a:r>
            <a:r>
              <a:rPr lang="ru-RU" sz="2800" b="1" dirty="0"/>
              <a:t>«Нельзя не уважать </a:t>
            </a:r>
            <a:r>
              <a:rPr lang="ru-RU" sz="2800" b="1" dirty="0">
                <a:solidFill>
                  <a:schemeClr val="bg1"/>
                </a:solidFill>
              </a:rPr>
              <a:t>Мо</a:t>
            </a:r>
            <a:r>
              <a:rPr lang="ru-RU" sz="2800" b="1" dirty="0"/>
              <a:t>нарха, который ничего не требовал для себя и сражался только за принципы». 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3000" dirty="0" smtClean="0">
                <a:solidFill>
                  <a:srgbClr val="0070C0"/>
                </a:solidFill>
              </a:rPr>
              <a:t>Фрейлина Тютчева А.</a:t>
            </a:r>
            <a:r>
              <a:rPr lang="ru-RU" sz="3400" dirty="0" smtClean="0"/>
              <a:t> Он </a:t>
            </a:r>
            <a:r>
              <a:rPr lang="ru-RU" sz="3400" dirty="0"/>
              <a:t>проводил за работой 18 часов в сутки, трудился до поздней ночи, вставая на заре, спал на твердом ложе, ел с величайшим воздержанием, ничем не жертвовал ради удовольствия и всем ради долга и принимал на себя больше труда и забот, чем последний поденщик из его подданных. Он чистосердечно и искренне верил, что в состоянии все видеть своими глазами, все слышать своими ушами, все регламентировать по своему разумению, все преобразовывать своею волею. </a:t>
            </a:r>
            <a:r>
              <a:rPr lang="ru-RU" sz="3400" dirty="0" smtClean="0"/>
              <a:t>". 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5487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Реформы Николая </a:t>
            </a:r>
            <a:r>
              <a:rPr lang="en-US" b="1" dirty="0" smtClean="0"/>
              <a:t>I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222</TotalTime>
  <Words>493</Words>
  <Application>Microsoft Office PowerPoint</Application>
  <PresentationFormat>Широкоэкранный</PresentationFormat>
  <Paragraphs>61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Легкий дым</vt:lpstr>
      <vt:lpstr>Внутренняя политика Николая I </vt:lpstr>
      <vt:lpstr>План урока</vt:lpstr>
      <vt:lpstr>Презентация PowerPoint</vt:lpstr>
      <vt:lpstr>Презентация PowerPoint</vt:lpstr>
      <vt:lpstr>Николай I</vt:lpstr>
      <vt:lpstr>Николай I</vt:lpstr>
      <vt:lpstr>Николай I </vt:lpstr>
      <vt:lpstr>О Николае I </vt:lpstr>
      <vt:lpstr>Реформы Николая I</vt:lpstr>
      <vt:lpstr>«Свод законов Российской империи»</vt:lpstr>
      <vt:lpstr>Крестьянская реформа 1837-1841 гг.</vt:lpstr>
      <vt:lpstr>Крестьянская реформа 1837-1841 гг.</vt:lpstr>
      <vt:lpstr>Борьба с революционными настроениями</vt:lpstr>
      <vt:lpstr>Презентация PowerPoint</vt:lpstr>
      <vt:lpstr>Укрепление роли гос. аппарата</vt:lpstr>
      <vt:lpstr>Укрепление положения дворян</vt:lpstr>
      <vt:lpstr>Отношения с РПЦ Русская Православная церковь</vt:lpstr>
      <vt:lpstr>Домашнее задание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Внутренняя политика Николая I </dc:title>
  <dc:creator>Зверева Елена</dc:creator>
  <cp:lastModifiedBy>Зверева Елена</cp:lastModifiedBy>
  <cp:revision>37</cp:revision>
  <dcterms:created xsi:type="dcterms:W3CDTF">2015-02-11T04:34:02Z</dcterms:created>
  <dcterms:modified xsi:type="dcterms:W3CDTF">2015-02-13T06:48:42Z</dcterms:modified>
</cp:coreProperties>
</file>