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57" r:id="rId3"/>
    <p:sldId id="286" r:id="rId4"/>
    <p:sldId id="287" r:id="rId5"/>
    <p:sldId id="288" r:id="rId6"/>
    <p:sldId id="289" r:id="rId7"/>
    <p:sldId id="292" r:id="rId8"/>
    <p:sldId id="293" r:id="rId9"/>
    <p:sldId id="294" r:id="rId10"/>
    <p:sldId id="295" r:id="rId11"/>
    <p:sldId id="296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85F2CA"/>
    <a:srgbClr val="78FAD9"/>
    <a:srgbClr val="939393"/>
    <a:srgbClr val="0000FF"/>
    <a:srgbClr val="FF0066"/>
    <a:srgbClr val="FEC0E5"/>
    <a:srgbClr val="FF00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4" autoAdjust="0"/>
    <p:restoredTop sz="9463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17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209A2-BB33-4959-A749-6BA9747B4AA3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EE2CA-93CD-4722-9F16-406DFA561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009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E2CA-93CD-4722-9F16-406DFA5617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2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E2CA-93CD-4722-9F16-406DFA5617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87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B9A2A-0247-4B3C-B35A-3FB0BE5C81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B15EB-43EF-4541-AF5E-B6D46D023C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1E748-CD9F-412D-ACD7-18E4B595D8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03E4E1-2950-45EF-94BD-A5199F3054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5001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9C619-45F4-4150-A571-8F6BDD3C5D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CFE0C-ED54-4DE2-B253-38F332CDF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E736B-83BC-45B9-859B-E7D9B6B91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756DF-F300-491B-A961-A37532FED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22368-38CC-47B4-B5A1-2C6BFFAC16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464A8-C257-418E-B7F0-858428731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9A518-1A8E-43C0-BB5E-202E043D3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EDF71-7979-4E46-9C8E-9CDDB79405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376032-DC7C-4092-8032-9546E2897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к от уроку\5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25"/>
            <a:ext cx="91440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428596" y="928670"/>
            <a:ext cx="2143125" cy="1746034"/>
            <a:chOff x="179512" y="980728"/>
            <a:chExt cx="2143125" cy="1746034"/>
          </a:xfrm>
        </p:grpSpPr>
        <p:pic>
          <p:nvPicPr>
            <p:cNvPr id="1026" name="Picture 2" descr="C:\Users\Марина\Desktop\Презентация\baskov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980728"/>
              <a:ext cx="2143125" cy="142875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85720" y="2357430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Baskov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710433" y="980728"/>
            <a:ext cx="2004443" cy="1746034"/>
            <a:chOff x="2710433" y="980728"/>
            <a:chExt cx="2004443" cy="1746034"/>
          </a:xfrm>
        </p:grpSpPr>
        <p:pic>
          <p:nvPicPr>
            <p:cNvPr id="1027" name="Picture 3" descr="C:\Users\Марина\Desktop\Презентация\beatl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0433" y="980728"/>
              <a:ext cx="1933575" cy="142875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714612" y="2357430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Beatles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00628" y="980728"/>
            <a:ext cx="2000264" cy="1817472"/>
            <a:chOff x="5000628" y="980728"/>
            <a:chExt cx="2000264" cy="1817472"/>
          </a:xfrm>
        </p:grpSpPr>
        <p:pic>
          <p:nvPicPr>
            <p:cNvPr id="1035" name="Picture 11" descr="C:\Users\Марина\Desktop\Презентация\shakespear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2080" y="980728"/>
              <a:ext cx="1428750" cy="142875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5000628" y="2428868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W.Shakespeare</a:t>
              </a:r>
              <a:endParaRPr lang="en-US" dirty="0" smtClean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143736" y="1052736"/>
            <a:ext cx="2000264" cy="1745464"/>
            <a:chOff x="7143736" y="1052736"/>
            <a:chExt cx="2000264" cy="1745464"/>
          </a:xfrm>
        </p:grpSpPr>
        <p:pic>
          <p:nvPicPr>
            <p:cNvPr id="1029" name="Picture 5" descr="C:\Users\Марина\Desktop\Презентация\defo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2320" y="1052736"/>
              <a:ext cx="1076325" cy="142875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7143736" y="2428868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D.Defoe</a:t>
              </a:r>
              <a:endParaRPr lang="en-US" dirty="0" smtClean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23528" y="2864346"/>
            <a:ext cx="2057400" cy="1862680"/>
            <a:chOff x="323528" y="2864346"/>
            <a:chExt cx="2057400" cy="1862680"/>
          </a:xfrm>
        </p:grpSpPr>
        <p:pic>
          <p:nvPicPr>
            <p:cNvPr id="1030" name="Picture 6" descr="C:\Users\Марина\Desktop\Презентация\jackso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528" y="2864346"/>
              <a:ext cx="2057400" cy="142875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57158" y="435769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M.Jackson</a:t>
              </a:r>
              <a:endParaRPr lang="en-US" dirty="0" smtClean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43174" y="2857496"/>
            <a:ext cx="2066925" cy="1862680"/>
            <a:chOff x="2627784" y="2864346"/>
            <a:chExt cx="2066925" cy="1862680"/>
          </a:xfrm>
        </p:grpSpPr>
        <p:pic>
          <p:nvPicPr>
            <p:cNvPr id="1033" name="Picture 9" descr="C:\Users\Марина\Desktop\Презентация\puti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27784" y="2864346"/>
              <a:ext cx="2066925" cy="142875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643174" y="435769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V.Putin</a:t>
              </a:r>
              <a:endParaRPr lang="en-US" dirty="0" smtClean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000628" y="2864346"/>
            <a:ext cx="2117970" cy="1862680"/>
            <a:chOff x="5000628" y="2864346"/>
            <a:chExt cx="2117970" cy="1862680"/>
          </a:xfrm>
        </p:grpSpPr>
        <p:pic>
          <p:nvPicPr>
            <p:cNvPr id="1028" name="Picture 4" descr="C:\Users\Марина\Desktop\Презентация\beckham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4048" y="2864346"/>
              <a:ext cx="2114550" cy="142875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5000628" y="435769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D. Beckham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143736" y="2864346"/>
            <a:ext cx="2000264" cy="1862680"/>
            <a:chOff x="7143736" y="2864346"/>
            <a:chExt cx="2000264" cy="1862680"/>
          </a:xfrm>
        </p:grpSpPr>
        <p:pic>
          <p:nvPicPr>
            <p:cNvPr id="1032" name="Picture 8" descr="C:\Users\Марина\Desktop\Презентация\pushkin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24328" y="2864346"/>
              <a:ext cx="1171575" cy="142875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7143736" y="435769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A.Pushkin</a:t>
              </a:r>
              <a:endParaRPr lang="en-US" dirty="0" smtClean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4988494"/>
            <a:ext cx="2124075" cy="1798092"/>
            <a:chOff x="214282" y="4714884"/>
            <a:chExt cx="2124075" cy="1798092"/>
          </a:xfrm>
        </p:grpSpPr>
        <p:pic>
          <p:nvPicPr>
            <p:cNvPr id="1037" name="Picture 13" descr="C:\Users\Марина\Desktop\Презентация\volochkova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4282" y="4714884"/>
              <a:ext cx="2124075" cy="1428750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214282" y="614364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A.Volochkova</a:t>
              </a:r>
              <a:endParaRPr lang="en-US" dirty="0" smtClean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43174" y="4786322"/>
            <a:ext cx="2000264" cy="1869530"/>
            <a:chOff x="2643174" y="4786322"/>
            <a:chExt cx="2000264" cy="1869530"/>
          </a:xfrm>
        </p:grpSpPr>
        <p:pic>
          <p:nvPicPr>
            <p:cNvPr id="1036" name="Picture 12" descr="C:\Users\Марина\Desktop\Презентация\thatcher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28926" y="4786322"/>
              <a:ext cx="1304925" cy="142875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2643174" y="6286520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M.Thatcher</a:t>
              </a:r>
              <a:endParaRPr lang="en-US" dirty="0" smtClean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929190" y="4786322"/>
            <a:ext cx="2000264" cy="1869530"/>
            <a:chOff x="4929190" y="4786322"/>
            <a:chExt cx="2000264" cy="1869530"/>
          </a:xfrm>
        </p:grpSpPr>
        <p:pic>
          <p:nvPicPr>
            <p:cNvPr id="1034" name="Picture 10" descr="C:\Users\Марина\Desktop\Презентация\roberts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2066" y="4786322"/>
              <a:ext cx="1476375" cy="1428750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4929190" y="6286520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J.Roberts</a:t>
              </a:r>
              <a:endParaRPr lang="en-US" dirty="0" smtClean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929454" y="4786322"/>
            <a:ext cx="2000264" cy="1798092"/>
            <a:chOff x="6929454" y="4786322"/>
            <a:chExt cx="2000264" cy="1798092"/>
          </a:xfrm>
        </p:grpSpPr>
        <p:pic>
          <p:nvPicPr>
            <p:cNvPr id="1031" name="Picture 7" descr="C:\Users\Марина\Desktop\Презентация\pugacheva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286644" y="4786322"/>
              <a:ext cx="1428750" cy="14287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6929454" y="6215082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A.Pugacheva</a:t>
              </a:r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0.004 0.08403 0.01736 0.14398 0.03091 0.14398 C 0.04427 0.14398 0.05608 0.08403 0.06007 -1.48148E-6 C 0.06597 0.08403 0.07743 0.14398 0.09115 0.14398 C 0.10469 0.14398 0.1165 0.08403 0.12014 -1.48148E-6 C 0.12604 0.08403 0.13768 0.14398 0.15122 0.14398 C 0.16511 0.14398 0.17865 0.08403 0.18229 -1.48148E-6 C 0.18629 0.08403 0.19809 0.14398 0.21354 0.14398 C 0.22518 0.14398 0.23854 0.08403 0.24254 -1.48148E-6 C 0.2467 0.08403 0.26007 0.14398 0.27361 0.14398 C 0.28716 0.14398 0.29896 0.08403 0.30295 -1.48148E-6 C 0.30868 0.08403 0.32014 0.14398 0.33403 0.14398 C 0.34757 0.14398 0.3592 0.08403 0.36511 -1.48148E-6 C 0.36875 0.08403 0.38056 0.14398 0.3941 0.14398 C 0.40782 0.14398 0.42136 0.08403 0.42518 -1.48148E-6 C 0.42917 0.08403 0.44097 0.14398 0.45643 0.14398 C 0.46979 0.14398 0.48125 0.08403 0.48559 -1.48148E-6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26134 C -0.00399 0.0412 0.08646 -0.14907 0.20764 -0.16227 C 0.32361 -0.1787 0.43195 -0.03102 0.43924 0.18264 C 0.44844 0.3794 0.3724 0.56366 0.26354 0.57685 C 0.16441 0.58657 0.07014 0.46505 0.06285 0.28148 C 0.05556 0.11366 0.1191 -0.04421 0.21111 -0.05741 C 0.29636 -0.06713 0.37604 0.03495 0.38143 0.18889 C 0.38681 0.32708 0.33611 0.46157 0.26007 0.46852 C 0.19132 0.47801 0.12639 0.39931 0.12066 0.27454 C 0.11719 0.16273 0.15521 0.0544 0.21493 0.04815 C 0.26736 0.0412 0.31979 0.10069 0.32361 0.19583 C 0.32709 0.27801 0.3 0.35671 0.25643 0.36343 C 0.22032 0.36968 0.18229 0.3338 0.18038 0.26829 C 0.17691 0.21528 0.19132 0.15926 0.21841 0.15301 C 0.24028 0.15301 0.26198 0.1662 0.26545 0.20208 C 0.26736 0.22546 0.26354 0.24838 0.25295 0.2581 C 0.24757 0.26134 0.24375 0.26134 0.23854 0.2581 " pathEditMode="relative" rAng="0" ptsTypes="fffffffffffffffff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7 -0.00902 C -0.16406 0.05764 -0.0783 0.11667 0.02986 0.11898 C 0.11545 0.12454 0.18576 0.0926 0.18733 0.05209 C 0.18733 0.01227 0.1184 -0.02523 0.03125 -0.02754 C -0.01233 -0.02754 -0.05174 -0.02245 -0.07969 -0.00902 C -0.12049 0.00949 -0.14444 0.03912 -0.14444 0.07408 C -0.14444 0.0926 -0.13733 0.11111 -0.12465 0.12732 C -0.09531 0.16204 -0.0375 0.18588 0.0283 0.18866 C 0.10573 0.19422 0.16892 0.16435 0.16892 0.1301 C 0.17049 0.0926 0.10712 0.06042 0.02986 0.05486 C -0.00937 0.05486 -0.04462 0.06042 -0.07135 0.07107 C -0.1066 0.08982 -0.12899 0.11898 -0.12899 0.14861 C -0.12899 0.16435 -0.12187 0.18079 -0.11076 0.19699 C -0.08385 0.22616 -0.03333 0.25023 0.02708 0.25255 C 0.0974 0.25533 0.15365 0.22894 0.15365 0.19699 C 0.15503 0.16435 0.09861 0.13519 0.0283 0.13241 C -0.00677 0.1301 -0.03889 0.13519 -0.06285 0.14584 C -0.09531 0.16204 -0.11337 0.18588 -0.11337 0.21551 C -0.11337 0.22894 -0.10781 0.24468 -0.09809 0.2581 C -0.07413 0.28519 -0.02778 0.30648 0.02569 0.3088 C 0.08889 0.3088 0.13941 0.2875 0.13941 0.2581 C 0.13941 0.22894 0.09028 0.20209 0.02708 0.19931 C -0.00382 0.19931 -0.03333 0.20486 -0.05434 0.21273 C -0.08385 0.22616 -0.10087 0.25023 -0.10208 0.27454 C -0.10208 0.2875 -0.09531 0.30093 -0.08681 0.31158 C -0.0658 0.33843 -0.02361 0.35695 0.02431 0.35695 C 0.08038 0.35973 0.12691 0.34121 0.12691 0.31435 C 0.12813 0.2875 0.08177 0.26366 0.02569 0.26088 C -0.00243 0.26088 -0.02917 0.26366 -0.04757 0.27454 C -0.07413 0.28519 -0.08941 0.30648 -0.08941 0.32778 C -0.08941 0.34121 -0.08542 0.35185 -0.07708 0.3625 C -0.05729 0.38635 -0.02066 0.40255 0.02274 0.40533 C 0.07483 0.40533 0.11545 0.38912 0.11545 0.36482 C 0.11701 0.34121 0.07622 0.31945 0.02431 0.31713 C -0.00122 0.31713 -0.02361 0.31945 -0.04045 0.32778 C -0.06441 0.33843 -0.0783 0.35695 -0.0783 0.37848 C -0.0783 0.38912 -0.07413 0.39746 -0.06701 0.4081 C -0.05017 0.4294 -0.01649 0.44236 0.02274 0.44514 C 0.0691 0.44792 0.10573 0.43172 0.10573 0.4081 C 0.10573 0.38912 0.07066 0.3676 0.02431 0.3676 C 0.00035 0.36482 -0.02066 0.37037 -0.03628 0.3757 C -0.05729 0.38635 -0.06997 0.40255 -0.06997 0.42107 C -0.06997 0.43172 -0.0658 0.44005 -0.05868 0.44792 C -0.04306 0.46644 -0.01233 0.4801 0.02153 0.48287 C 0.06354 0.48542 0.0974 0.46922 0.0974 0.4507 C 0.0974 0.4294 0.06354 0.4132 0.02274 0.41042 C 0.0033 0.41042 -0.01649 0.4132 -0.03073 0.42107 C -0.05017 0.4294 -0.06146 0.44236 -0.06146 0.46135 C -0.06146 0.46922 -0.05729 0.47732 -0.05174 0.48542 C -0.0375 0.50139 -0.01094 0.51482 0.02153 0.51482 C 0.05799 0.5176 0.08889 0.50417 0.08889 0.48542 C 0.08889 0.46922 0.05938 0.45301 0.02153 0.45301 C 0.00451 0.4507 -0.01354 0.45301 -0.02622 0.45857 C -0.04306 0.46922 -0.05312 0.48287 -0.05312 0.49607 C -0.05312 0.50417 -0.05017 0.51204 -0.04462 0.5176 C -0.03194 0.53334 -0.00799 0.54398 0.02153 0.54676 C 0.05521 0.54676 0.08177 0.53334 0.08177 0.51991 C 0.08177 0.50417 0.05521 0.48797 0.02153 0.48797 C 0.00451 0.48797 -0.01094 0.49074 -0.02066 0.49607 C -0.0375 0.50139 -0.04601 0.51482 -0.04601 0.52824 C -0.04601 0.53334 -0.04306 0.54167 -0.03889 0.54676 C -0.02778 0.56273 -0.00521 0.57084 0.02014 0.57361 C 0.05104 0.57361 0.07483 0.56273 0.07483 0.54954 C 0.07483 0.53334 0.05104 0.52269 0.02153 0.51991 C 0.0059 0.51991 -0.00799 0.52269 -0.01806 0.52824 C -0.03194 0.53334 -0.04045 0.54398 -0.04045 0.55741 C -0.04045 0.56273 -0.0375 0.56806 -0.03333 0.57361 " pathEditMode="relative" rAng="0" ptsTypes="fffffffffffffffffffffffffffffffffffffffffffffffffffffffffffffffffff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C -0.00833 -0.01042 -0.0375 -0.02083 -0.04757 -0.02083 C -0.1118 -0.02083 -0.17795 0.14259 -0.17795 0.30602 C -0.17795 0.22361 -0.21111 0.14259 -0.24236 0.14259 C -0.27535 0.14259 -0.3066 0.22477 -0.3066 0.30602 C -0.3066 0.26528 -0.32309 0.22361 -0.33976 0.22361 C -0.35625 0.22361 -0.37274 0.26412 -0.37274 0.30602 C -0.37274 0.28495 -0.38107 0.26528 -0.38923 0.26528 C -0.39757 0.26528 -0.4059 0.28611 -0.4059 0.30602 C -0.4059 0.29537 -0.41007 0.28495 -0.41406 0.28495 C -0.41632 0.28495 -0.42239 0.29537 -0.42239 0.30602 C -0.42239 0.30069 -0.42448 0.29537 -0.42673 0.29537 C -0.42673 0.29421 -0.4309 0.30069 -0.4309 0.30602 C -0.4309 0.30324 -0.4309 0.30069 -0.43316 0.30069 C -0.43316 0.30208 -0.43524 0.30347 -0.43524 0.30602 C -0.43524 0.30463 -0.43524 0.30324 -0.43524 0.30208 C -0.4375 0.30208 -0.4375 0.30347 -0.4375 0.30486 C -0.43958 0.30486 -0.43958 0.30347 -0.43958 0.30208 C -0.44167 0.30208 -0.44167 0.30347 -0.44167 0.30486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29097 C 0.05417 -0.29097 0.08507 -0.2169 0.08507 -0.12662 C 0.08507 -0.0669 0.07222 -0.01435 0.05313 0.0169 C 0.05313 0.01713 0.05208 0.0169 0.05208 0.01713 C 0.04514 0.02893 0.04115 0.04792 0.04115 0.06944 C 0.04115 0.08842 0.04514 0.10509 0.05017 0.11713 C 0.05816 0.13611 0.0632 0.16481 0.0632 0.19329 C 0.0632 0.25555 0.04219 0.30579 0.01615 0.30579 C -0.00989 0.30579 -0.0309 0.25555 -0.0309 0.19329 C -0.0309 0.16481 -0.02587 0.13611 -0.01788 0.11713 C -0.01285 0.10509 -0.00989 0.08842 -0.00989 0.06944 C -0.00989 0.04792 -0.01389 0.02893 -0.01979 0.0169 C -0.01979 0.01713 -0.02083 0.0169 -0.02083 0.01713 C -0.0408 -0.01435 -0.05382 -0.0669 -0.05382 -0.12662 C -0.05382 -0.2169 -0.02292 -0.29097 0.01615 -0.29097 C 0.01615 -0.29074 0.01615 -0.29097 0.01615 -0.29074 Z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3 -0.0118 C -0.00226 -0.00069 -0.01355 0.01042 -0.01858 0.02454 C -0.02362 0.04005 -0.02622 0.05834 -0.02848 0.07639 C -0.03108 0.09468 -0.02848 0.11019 -0.02622 0.12686 C -0.02362 0.1426 -0.0198 0.15926 -0.01094 0.17315 C -0.00365 0.18727 0.00902 0.19861 0.02274 0.20695 C 0.03524 0.21528 0.05017 0.22084 0.06527 0.22385 C 0.0802 0.22662 0.09513 0.22662 0.10902 0.22385 C 0.12395 0.22084 0.13767 0.21389 0.14895 0.20255 C 0.16024 0.19283 0.17031 0.18033 0.17517 0.16482 C 0.18159 0.1507 0.18385 0.13125 0.18385 0.11574 C 0.18524 0.10047 0.18385 0.08218 0.1776 0.06667 C 0.17152 0.05255 0.16024 0.04144 0.14531 0.03588 C 0.13003 0.03172 0.1151 0.03727 0.1052 0.04699 C 0.09652 0.05672 0.0901 0.07246 0.08888 0.09028 C 0.08888 0.10857 0.0901 0.12547 0.09652 0.13959 C 0.10277 0.15371 0.10138 0.15625 0.12638 0.17454 C 0.14895 0.19445 0.17152 0.18866 0.18524 0.19005 C 0.19895 0.19005 0.21024 0.18426 0.22378 0.17871 C 0.23906 0.17199 0.25138 0.15926 0.26024 0.14815 C 0.26892 0.13681 0.27274 0.12269 0.2776 0.10047 C 0.28142 0.07801 0.28142 0.06667 0.28142 0.04977 C 0.28142 0.03287 0.28142 0.01598 0.28142 -0.00069 " pathEditMode="relative" rAng="0" ptsTypes="fffffffffffffffffffffff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2338 L -0.00174 -0.520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92 -2.22222E-6 C -0.29913 -2.22222E-6 -0.13073 -0.07477 -0.13073 -0.16666 C -0.13073 -0.07477 0.03733 -0.00139 0.24792 -0.00139 C 0.03733 -0.00139 -0.12777 0.07477 -0.12777 0.16667 C -0.12777 0.07477 -0.29913 -2.22222E-6 -0.5092 -2.22222E-6 Z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2783 0.07199 C -0.3408 0.08704 -0.37535 0.10973 -0.37535 0.13334 C -0.37535 0.16019 -0.3408 0.18148 -0.2783 0.19676 L 1.11022E-16 0.26898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1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26302 -0.548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2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-0.00648 L -0.72969 0.01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283574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The Possessive  Case of Nouns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Притяжательный падеж существительных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‘s</a:t>
            </a:r>
            <a:r>
              <a:rPr lang="en-US" dirty="0" smtClean="0"/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для ед. числа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dog’s box-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коробка собаки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‘</a:t>
            </a:r>
            <a:r>
              <a:rPr lang="en-US" dirty="0" smtClean="0"/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множ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исла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cats’ basket-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корзина кошек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6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Choose the right answer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13995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5F2CA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Кошка </a:t>
            </a:r>
            <a:r>
              <a:rPr lang="ru-RU" sz="2800" b="1" dirty="0" err="1" smtClean="0"/>
              <a:t>Элисон</a:t>
            </a:r>
            <a:endParaRPr lang="ru-RU" sz="2800" b="1" dirty="0" smtClean="0"/>
          </a:p>
          <a:p>
            <a:pPr marL="514350" indent="-514350">
              <a:buAutoNum type="alphaLcPeriod"/>
            </a:pPr>
            <a:r>
              <a:rPr lang="en-US" sz="2800" b="1" dirty="0" smtClean="0"/>
              <a:t>Alison’s cat        b. the cat’s Alison</a:t>
            </a:r>
          </a:p>
          <a:p>
            <a:pPr marL="0" indent="0">
              <a:buNone/>
            </a:pPr>
            <a:r>
              <a:rPr lang="en-US" sz="2800" b="1" dirty="0" smtClean="0"/>
              <a:t>2.</a:t>
            </a:r>
            <a:r>
              <a:rPr lang="ru-RU" sz="2800" b="1" dirty="0"/>
              <a:t>с</a:t>
            </a:r>
            <a:r>
              <a:rPr lang="ru-RU" sz="2800" b="1" dirty="0" smtClean="0"/>
              <a:t>обака Тома</a:t>
            </a:r>
          </a:p>
          <a:p>
            <a:pPr marL="0" indent="0">
              <a:buNone/>
            </a:pPr>
            <a:r>
              <a:rPr lang="en-US" sz="2800" b="1" dirty="0" smtClean="0"/>
              <a:t>     </a:t>
            </a:r>
            <a:r>
              <a:rPr lang="en-US" sz="2800" b="1" dirty="0" err="1" smtClean="0"/>
              <a:t>a.the</a:t>
            </a:r>
            <a:r>
              <a:rPr lang="en-US" sz="2800" b="1" dirty="0" smtClean="0"/>
              <a:t> dog’s Tom   b.  Tom’s dog</a:t>
            </a:r>
          </a:p>
          <a:p>
            <a:pPr marL="0" indent="0">
              <a:buNone/>
            </a:pPr>
            <a:r>
              <a:rPr lang="en-US" sz="2800" b="1" dirty="0" smtClean="0"/>
              <a:t>3. </a:t>
            </a:r>
            <a:r>
              <a:rPr lang="ru-RU" sz="2800" b="1" dirty="0"/>
              <a:t>п</a:t>
            </a:r>
            <a:r>
              <a:rPr lang="ru-RU" sz="2800" b="1" dirty="0" smtClean="0"/>
              <a:t>опугай мальчиков</a:t>
            </a:r>
          </a:p>
          <a:p>
            <a:pPr marL="0" indent="0">
              <a:buNone/>
            </a:pPr>
            <a:r>
              <a:rPr lang="en-US" sz="2800" b="1" dirty="0" smtClean="0"/>
              <a:t>     </a:t>
            </a:r>
            <a:r>
              <a:rPr lang="en-US" sz="2800" b="1" dirty="0" err="1" smtClean="0"/>
              <a:t>a.the</a:t>
            </a:r>
            <a:r>
              <a:rPr lang="en-US" sz="2800" b="1" dirty="0" smtClean="0"/>
              <a:t> parrots boys   </a:t>
            </a:r>
            <a:r>
              <a:rPr lang="en-US" sz="2800" b="1" dirty="0" err="1" smtClean="0"/>
              <a:t>b.the</a:t>
            </a:r>
            <a:r>
              <a:rPr lang="en-US" sz="2800" b="1" dirty="0" smtClean="0"/>
              <a:t> boys’ parrot</a:t>
            </a:r>
          </a:p>
          <a:p>
            <a:pPr marL="0" indent="0">
              <a:buNone/>
            </a:pPr>
            <a:r>
              <a:rPr lang="en-US" sz="2800" b="1" dirty="0" smtClean="0"/>
              <a:t>4.</a:t>
            </a:r>
            <a:r>
              <a:rPr lang="ru-RU" sz="2800" b="1" dirty="0"/>
              <a:t>ч</a:t>
            </a:r>
            <a:r>
              <a:rPr lang="ru-RU" sz="2800" b="1" dirty="0" smtClean="0"/>
              <a:t>ерепаха девочек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r>
              <a:rPr lang="en-US" sz="2800" b="1" dirty="0" err="1" smtClean="0"/>
              <a:t>a.the</a:t>
            </a:r>
            <a:r>
              <a:rPr lang="en-US" sz="2800" b="1" dirty="0" smtClean="0"/>
              <a:t>  girls’ tortoise   b. the tortoise’s girls</a:t>
            </a:r>
          </a:p>
          <a:p>
            <a:pPr marL="0" indent="0">
              <a:buNone/>
            </a:pPr>
            <a:r>
              <a:rPr lang="en-US" sz="2800" b="1" dirty="0" smtClean="0"/>
              <a:t>5.</a:t>
            </a:r>
            <a:r>
              <a:rPr lang="ru-RU" sz="2800" b="1" dirty="0"/>
              <a:t>в</a:t>
            </a:r>
            <a:r>
              <a:rPr lang="ru-RU" sz="2800" b="1" dirty="0" smtClean="0"/>
              <a:t>елосипед ученика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r>
              <a:rPr lang="en-US" sz="2800" b="1" dirty="0" err="1" smtClean="0"/>
              <a:t>a.the</a:t>
            </a:r>
            <a:r>
              <a:rPr lang="en-US" sz="2800" b="1" dirty="0" smtClean="0"/>
              <a:t> pupil’s bicycle    </a:t>
            </a:r>
            <a:r>
              <a:rPr lang="en-US" sz="2800" b="1" dirty="0" err="1" smtClean="0"/>
              <a:t>b.the</a:t>
            </a:r>
            <a:r>
              <a:rPr lang="en-US" sz="2800" b="1" dirty="0" smtClean="0"/>
              <a:t> bicycle’s pupils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243587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User\Рабочий стол\к от уроку\3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463" y="0"/>
            <a:ext cx="9288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Documents and Settings\User\Рабочий стол\к от уроку\000383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41288" y="-428652"/>
            <a:ext cx="9285288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0915" y="620688"/>
            <a:ext cx="8196475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Write down your home task</a:t>
            </a:r>
            <a:r>
              <a:rPr lang="ru-RU" sz="4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</a:p>
          <a:p>
            <a:pPr algn="ctr"/>
            <a:endParaRPr lang="en-US" sz="32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2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800000"/>
                </a:solidFill>
              </a:rPr>
              <a:t>Study the information about </a:t>
            </a:r>
            <a:r>
              <a:rPr lang="en-US" sz="3200" b="1" i="1" dirty="0" err="1" smtClean="0">
                <a:solidFill>
                  <a:srgbClr val="800000"/>
                </a:solidFill>
              </a:rPr>
              <a:t>Shakira</a:t>
            </a:r>
            <a:r>
              <a:rPr lang="en-US" sz="3200" b="1" i="1" dirty="0" smtClean="0">
                <a:solidFill>
                  <a:srgbClr val="800000"/>
                </a:solidFill>
              </a:rPr>
              <a:t> and </a:t>
            </a:r>
          </a:p>
          <a:p>
            <a:pPr algn="ctr"/>
            <a:r>
              <a:rPr lang="en-US" sz="3200" b="1" i="1" dirty="0" smtClean="0">
                <a:solidFill>
                  <a:srgbClr val="800000"/>
                </a:solidFill>
              </a:rPr>
              <a:t>f</a:t>
            </a:r>
            <a:r>
              <a:rPr lang="en-US" sz="3200" b="1" i="1" dirty="0" smtClean="0">
                <a:solidFill>
                  <a:srgbClr val="800000"/>
                </a:solidFill>
              </a:rPr>
              <a:t>ill in the card with facts about her</a:t>
            </a:r>
          </a:p>
          <a:p>
            <a:pPr algn="ctr"/>
            <a:r>
              <a:rPr lang="en-US" sz="3200" b="1" i="1" dirty="0" smtClean="0">
                <a:solidFill>
                  <a:srgbClr val="800000"/>
                </a:solidFill>
              </a:rPr>
              <a:t>( EX .1 p.</a:t>
            </a:r>
            <a:r>
              <a:rPr lang="en-US" sz="3200" b="1" i="1" dirty="0" smtClean="0">
                <a:solidFill>
                  <a:srgbClr val="800000"/>
                </a:solidFill>
              </a:rPr>
              <a:t>60)</a:t>
            </a:r>
            <a:endParaRPr lang="ru-RU" sz="3200" b="1" i="1" dirty="0" smtClean="0">
              <a:solidFill>
                <a:srgbClr val="800000"/>
              </a:solidFill>
            </a:endParaRPr>
          </a:p>
          <a:p>
            <a:pPr algn="ctr"/>
            <a:endParaRPr lang="ru-RU" sz="44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44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200" b="1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4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44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Documents and Settings\User\Рабочий стол\к от уроку\5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50416" y="1628800"/>
            <a:ext cx="5583581" cy="341632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100" dirty="0">
                <a:ln w="18000">
                  <a:solidFill>
                    <a:srgbClr val="FEC0E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cs typeface="Arial" charset="0"/>
              </a:rPr>
              <a:t>THANKS </a:t>
            </a:r>
          </a:p>
          <a:p>
            <a:pPr algn="ctr">
              <a:defRPr/>
            </a:pPr>
            <a:r>
              <a:rPr lang="en-US" sz="7200" b="1" spc="100" dirty="0">
                <a:ln w="18000">
                  <a:solidFill>
                    <a:srgbClr val="FEC0E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cs typeface="Arial" charset="0"/>
              </a:rPr>
              <a:t>FOR YOUR </a:t>
            </a:r>
          </a:p>
          <a:p>
            <a:pPr algn="ctr">
              <a:defRPr/>
            </a:pPr>
            <a:r>
              <a:rPr lang="en-US" sz="7200" b="1" spc="100" dirty="0">
                <a:ln w="18000">
                  <a:solidFill>
                    <a:srgbClr val="FEC0E5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cs typeface="Arial" charset="0"/>
              </a:rPr>
              <a:t>GOOD JOB!</a:t>
            </a:r>
            <a:endParaRPr lang="ru-RU" sz="7200" b="1" spc="100" dirty="0">
              <a:ln w="18000">
                <a:solidFill>
                  <a:srgbClr val="FEC0E5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071678"/>
            <a:ext cx="4929222" cy="235745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7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FAMOUS</a:t>
            </a:r>
            <a:br>
              <a:rPr lang="en-US" sz="7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</a:br>
            <a:r>
              <a:rPr lang="en-US" sz="7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PEOPLE</a:t>
            </a:r>
            <a:endParaRPr lang="ru-RU" sz="7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pic>
        <p:nvPicPr>
          <p:cNvPr id="7171" name="Picture 3" descr="coll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196975"/>
            <a:ext cx="3263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176735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ЛИСТВЕНСКАЯ ОШ  </a:t>
            </a:r>
          </a:p>
          <a:p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84784"/>
            <a:ext cx="3748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Урок английского языка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5 классе по теме: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661248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Подготовила: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учитель английского языка</a:t>
            </a:r>
          </a:p>
          <a:p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Галагуцкая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Наталья Васильевна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en-US" sz="6000" dirty="0" smtClean="0"/>
              <a:t>Four </a:t>
            </a:r>
            <a:r>
              <a:rPr lang="en-US" sz="6000" dirty="0"/>
              <a:t>furious friends fought for the phone.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86" t="7954" r="8859" b="20452"/>
          <a:stretch/>
        </p:blipFill>
        <p:spPr>
          <a:xfrm>
            <a:off x="1835696" y="3140968"/>
            <a:ext cx="5832648" cy="3240361"/>
          </a:xfrm>
        </p:spPr>
      </p:pic>
    </p:spTree>
    <p:extLst>
      <p:ext uri="{BB962C8B-B14F-4D97-AF65-F5344CB8AC3E}">
        <p14:creationId xmlns="" xmlns:p14="http://schemas.microsoft.com/office/powerpoint/2010/main" val="6908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ian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88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PRINCESS  DIANA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2754"/>
            <a:ext cx="8229600" cy="5425246"/>
          </a:xfrm>
        </p:spPr>
      </p:pic>
      <p:sp>
        <p:nvSpPr>
          <p:cNvPr id="7" name="Прямоугольник 6"/>
          <p:cNvSpPr/>
          <p:nvPr/>
        </p:nvSpPr>
        <p:spPr>
          <a:xfrm>
            <a:off x="457200" y="1432755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000" dirty="0"/>
              <a:t>Diana was born </a:t>
            </a:r>
            <a:r>
              <a:rPr lang="en-US" altLang="ru-RU" sz="3000" dirty="0" smtClean="0"/>
              <a:t>on </a:t>
            </a:r>
            <a:r>
              <a:rPr lang="en-US" altLang="ru-RU" sz="3000" dirty="0">
                <a:solidFill>
                  <a:srgbClr val="FFFF00"/>
                </a:solidFill>
              </a:rPr>
              <a:t>July 1, </a:t>
            </a:r>
            <a:r>
              <a:rPr lang="en-US" altLang="ru-RU" sz="3000" dirty="0" smtClean="0">
                <a:solidFill>
                  <a:srgbClr val="FFFF00"/>
                </a:solidFill>
              </a:rPr>
              <a:t>196</a:t>
            </a:r>
            <a:r>
              <a:rPr lang="ru-RU" altLang="ru-RU" sz="3000" dirty="0" smtClean="0">
                <a:solidFill>
                  <a:srgbClr val="FFFF00"/>
                </a:solidFill>
              </a:rPr>
              <a:t>1</a:t>
            </a:r>
            <a:r>
              <a:rPr lang="en-US" altLang="ru-RU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in </a:t>
            </a:r>
            <a:r>
              <a:rPr lang="en-US" sz="3000" dirty="0">
                <a:solidFill>
                  <a:srgbClr val="00B050"/>
                </a:solidFill>
                <a:latin typeface="Verdana" panose="020B0604030504040204" pitchFamily="34" charset="0"/>
              </a:rPr>
              <a:t>Norfolk</a:t>
            </a:r>
            <a:r>
              <a:rPr lang="en-US" sz="30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sz="3000" dirty="0" smtClean="0">
                <a:solidFill>
                  <a:srgbClr val="00B050"/>
                </a:solidFill>
                <a:latin typeface="Verdana" panose="020B0604030504040204" pitchFamily="34" charset="0"/>
              </a:rPr>
              <a:t>England</a:t>
            </a:r>
            <a:r>
              <a:rPr lang="ru-RU" sz="3000" dirty="0" smtClean="0"/>
              <a:t>.</a:t>
            </a:r>
            <a:r>
              <a:rPr lang="en-US" sz="3000" dirty="0"/>
              <a:t> Diana had two older sisters, Sarah and Jane, and a younger brother, Charles. </a:t>
            </a:r>
            <a:endParaRPr lang="en-US" sz="3000" dirty="0" smtClean="0"/>
          </a:p>
          <a:p>
            <a:r>
              <a:rPr lang="en-US" sz="3000" dirty="0" smtClean="0"/>
              <a:t>Diana </a:t>
            </a:r>
            <a:r>
              <a:rPr lang="en-US" sz="3000" dirty="0"/>
              <a:t>attended private boarding schools. </a:t>
            </a:r>
            <a:r>
              <a:rPr lang="en-US" sz="3000" dirty="0" smtClean="0"/>
              <a:t>she </a:t>
            </a:r>
            <a:r>
              <a:rPr lang="en-US" sz="3000"/>
              <a:t>was </a:t>
            </a:r>
            <a:r>
              <a:rPr lang="en-US" sz="3000" smtClean="0"/>
              <a:t>good  </a:t>
            </a:r>
            <a:r>
              <a:rPr lang="en-US" sz="3000" dirty="0">
                <a:solidFill>
                  <a:srgbClr val="FF0000"/>
                </a:solidFill>
              </a:rPr>
              <a:t>at sports</a:t>
            </a:r>
            <a:r>
              <a:rPr lang="en-US" sz="3000" dirty="0"/>
              <a:t>, and won trophies for her </a:t>
            </a:r>
            <a:r>
              <a:rPr lang="en-US" sz="3000" dirty="0" smtClean="0">
                <a:solidFill>
                  <a:srgbClr val="FF0000"/>
                </a:solidFill>
              </a:rPr>
              <a:t>swimming.</a:t>
            </a:r>
            <a:endParaRPr lang="en-US" altLang="ru-RU" sz="3000" dirty="0" smtClean="0">
              <a:solidFill>
                <a:srgbClr val="FF0000"/>
              </a:solidFill>
            </a:endParaRPr>
          </a:p>
          <a:p>
            <a:r>
              <a:rPr lang="en-US" altLang="ru-RU" sz="3000" dirty="0" smtClean="0"/>
              <a:t>Diana and Prince Charles </a:t>
            </a:r>
            <a:r>
              <a:rPr lang="en-US" altLang="ru-RU" sz="3000" dirty="0"/>
              <a:t>married on July 29, 1981 in St. Paul’s Cathedral in London. 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2768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altLang="ru-RU" sz="3200" dirty="0" smtClean="0">
                <a:solidFill>
                  <a:srgbClr val="7030A0"/>
                </a:solidFill>
              </a:rPr>
              <a:t>They </a:t>
            </a:r>
            <a:r>
              <a:rPr lang="en-US" altLang="ru-RU" sz="3200" dirty="0">
                <a:solidFill>
                  <a:srgbClr val="7030A0"/>
                </a:solidFill>
              </a:rPr>
              <a:t>had two children, William and Harry, </a:t>
            </a:r>
            <a:r>
              <a:rPr lang="en-US" altLang="ru-RU" sz="3200" dirty="0" smtClean="0">
                <a:solidFill>
                  <a:srgbClr val="7030A0"/>
                </a:solidFill>
              </a:rPr>
              <a:t>but soon  they became </a:t>
            </a:r>
            <a:r>
              <a:rPr lang="en-US" altLang="ru-RU" sz="3200" dirty="0">
                <a:solidFill>
                  <a:srgbClr val="7030A0"/>
                </a:solidFill>
              </a:rPr>
              <a:t>unhappy together.</a:t>
            </a:r>
            <a:endParaRPr lang="ru-RU" altLang="ru-RU" sz="3200" dirty="0">
              <a:solidFill>
                <a:srgbClr val="7030A0"/>
              </a:solidFill>
            </a:endParaRPr>
          </a:p>
        </p:txBody>
      </p:sp>
      <p:pic>
        <p:nvPicPr>
          <p:cNvPr id="9221" name="Picture 5" descr="Diana-und-Soeh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04975"/>
            <a:ext cx="6626225" cy="50546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Diana-und-Soeh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26" y="1644650"/>
            <a:ext cx="6626225" cy="506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32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4244975" cy="5111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ru-RU" sz="3600" dirty="0"/>
              <a:t>Diana </a:t>
            </a:r>
            <a:r>
              <a:rPr lang="en-US" altLang="ru-RU" sz="3600" dirty="0" smtClean="0"/>
              <a:t>liked </a:t>
            </a:r>
            <a:r>
              <a:rPr lang="en-US" altLang="ru-RU" sz="3600" dirty="0" smtClean="0">
                <a:solidFill>
                  <a:srgbClr val="FF0066"/>
                </a:solidFill>
              </a:rPr>
              <a:t>pop </a:t>
            </a:r>
            <a:r>
              <a:rPr lang="en-US" altLang="ru-RU" sz="3600" dirty="0">
                <a:solidFill>
                  <a:srgbClr val="FF0066"/>
                </a:solidFill>
              </a:rPr>
              <a:t>music,  romantic novels and charity work</a:t>
            </a:r>
            <a:r>
              <a:rPr lang="en-US" altLang="ru-RU" sz="3600" dirty="0" smtClean="0"/>
              <a:t>. In 1996 Charles and Diana were no longer husband and wife.</a:t>
            </a:r>
            <a:endParaRPr lang="ru-RU" altLang="ru-RU" sz="3600" dirty="0"/>
          </a:p>
        </p:txBody>
      </p:sp>
      <p:sp>
        <p:nvSpPr>
          <p:cNvPr id="10249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10250" name="Picture 10" descr="dimiss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281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38772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176c8ca306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068960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ru-RU" sz="4400" dirty="0" smtClean="0">
                <a:solidFill>
                  <a:srgbClr val="FFFF00"/>
                </a:solidFill>
              </a:rPr>
              <a:t>Diana </a:t>
            </a:r>
            <a:r>
              <a:rPr lang="en-US" altLang="ru-RU" sz="4400" dirty="0">
                <a:solidFill>
                  <a:srgbClr val="FFFF00"/>
                </a:solidFill>
              </a:rPr>
              <a:t>put all of her energy into her two sons and her charity </a:t>
            </a:r>
            <a:r>
              <a:rPr lang="en-US" altLang="ru-RU" sz="4400" dirty="0" smtClean="0">
                <a:solidFill>
                  <a:srgbClr val="FFFF00"/>
                </a:solidFill>
              </a:rPr>
              <a:t>work.</a:t>
            </a:r>
          </a:p>
          <a:p>
            <a:pPr>
              <a:buFontTx/>
              <a:buNone/>
            </a:pPr>
            <a:r>
              <a:rPr lang="en-US" altLang="ru-RU" sz="4400" dirty="0" smtClean="0">
                <a:solidFill>
                  <a:srgbClr val="FFFF00"/>
                </a:solidFill>
              </a:rPr>
              <a:t>In </a:t>
            </a:r>
            <a:r>
              <a:rPr lang="en-US" altLang="ru-RU" sz="4400" dirty="0">
                <a:solidFill>
                  <a:srgbClr val="FFFF00"/>
                </a:solidFill>
              </a:rPr>
              <a:t>1997 she </a:t>
            </a:r>
            <a:r>
              <a:rPr lang="en-US" altLang="ru-RU" sz="4400" dirty="0" smtClean="0">
                <a:solidFill>
                  <a:srgbClr val="FFFF00"/>
                </a:solidFill>
              </a:rPr>
              <a:t>was  </a:t>
            </a:r>
            <a:r>
              <a:rPr lang="en-US" altLang="ru-RU" sz="4400" dirty="0">
                <a:solidFill>
                  <a:srgbClr val="FFFF00"/>
                </a:solidFill>
              </a:rPr>
              <a:t>tragically killed in a car crash in Paris. </a:t>
            </a:r>
            <a:endParaRPr lang="ru-RU" alt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10980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02058" cy="1157555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7200" dirty="0" smtClean="0">
                <a:ln>
                  <a:solidFill>
                    <a:srgbClr val="0000FF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Diana’s  facts</a:t>
            </a:r>
            <a:endParaRPr lang="ru-RU" sz="7200" dirty="0">
              <a:ln>
                <a:solidFill>
                  <a:srgbClr val="0000FF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gradFill>
              <a:gsLst>
                <a:gs pos="37000">
                  <a:schemeClr val="accent4">
                    <a:lumMod val="50000"/>
                    <a:alpha val="97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0" dist="1841500" dir="5400000" algn="ctr" rotWithShape="0">
              <a:schemeClr val="accent5">
                <a:lumMod val="60000"/>
                <a:lumOff val="40000"/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FULL NAME______________________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IS FROM_________________________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DATE OF BIRTH____________________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FAMILY__________________________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HOBBIES_________________________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SHE COULD_______________________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3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1155</TotalTime>
  <Words>312</Words>
  <Application>Microsoft Office PowerPoint</Application>
  <PresentationFormat>Экран (4:3)</PresentationFormat>
  <Paragraphs>66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FAMOUS PEOPLE</vt:lpstr>
      <vt:lpstr>  Four furious friends fought for the phone.</vt:lpstr>
      <vt:lpstr>Слайд 4</vt:lpstr>
      <vt:lpstr>PRINCESS  DIANA</vt:lpstr>
      <vt:lpstr>They had two children, William and Harry, but soon  they became unhappy together.</vt:lpstr>
      <vt:lpstr>Слайд 7</vt:lpstr>
      <vt:lpstr>Слайд 8</vt:lpstr>
      <vt:lpstr>Diana’s  facts</vt:lpstr>
      <vt:lpstr>The Possessive  Case of Nouns Притяжательный падеж существительных </vt:lpstr>
      <vt:lpstr>Choose the right answer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Admin</cp:lastModifiedBy>
  <cp:revision>94</cp:revision>
  <dcterms:created xsi:type="dcterms:W3CDTF">2010-10-28T19:16:25Z</dcterms:created>
  <dcterms:modified xsi:type="dcterms:W3CDTF">2014-11-05T19:26:35Z</dcterms:modified>
</cp:coreProperties>
</file>